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2"/>
  </p:sldMasterIdLst>
  <p:notesMasterIdLst>
    <p:notesMasterId r:id="rId13"/>
  </p:notesMasterIdLst>
  <p:sldIdLst>
    <p:sldId id="256" r:id="rId3"/>
    <p:sldId id="275" r:id="rId4"/>
    <p:sldId id="280" r:id="rId5"/>
    <p:sldId id="277" r:id="rId6"/>
    <p:sldId id="265" r:id="rId7"/>
    <p:sldId id="272" r:id="rId8"/>
    <p:sldId id="273" r:id="rId9"/>
    <p:sldId id="278" r:id="rId10"/>
    <p:sldId id="279" r:id="rId11"/>
    <p:sldId id="274" r:id="rId12"/>
  </p:sldIdLst>
  <p:sldSz cx="9144000" cy="6858000" type="screen4x3"/>
  <p:notesSz cx="6864350" cy="99964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21" autoAdjust="0"/>
    <p:restoredTop sz="94660"/>
  </p:normalViewPr>
  <p:slideViewPr>
    <p:cSldViewPr>
      <p:cViewPr varScale="1">
        <p:scale>
          <a:sx n="105" d="100"/>
          <a:sy n="105" d="100"/>
        </p:scale>
        <p:origin x="100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 latinLnBrk="0">
              <a:defRPr lang="sv-SE" sz="13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8210" y="0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 latinLnBrk="0">
              <a:defRPr lang="sv-SE" sz="1300"/>
            </a:lvl1pPr>
          </a:lstStyle>
          <a:p>
            <a:fld id="{3A590FE9-0B05-44A1-8E28-B3DBBEE66BAB}" type="datetimeFigureOut">
              <a:rPr lang="sv-SE"/>
              <a:pPr/>
              <a:t>2017-11-27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3450" y="749300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41" tIns="48171" rIns="96341" bIns="48171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435" y="4748332"/>
            <a:ext cx="5491480" cy="4498420"/>
          </a:xfrm>
          <a:prstGeom prst="rect">
            <a:avLst/>
          </a:prstGeom>
        </p:spPr>
        <p:txBody>
          <a:bodyPr vert="horz" lIns="96341" tIns="48171" rIns="96341" bIns="48171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94929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 latinLnBrk="0">
              <a:defRPr lang="sv-SE" sz="13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8210" y="9494929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r" latinLnBrk="0">
              <a:defRPr lang="sv-SE" sz="1300"/>
            </a:lvl1pPr>
          </a:lstStyle>
          <a:p>
            <a:fld id="{DB5CB03D-52F8-45FC-9D51-CC9AF1B89DEC}" type="slidenum">
              <a:rPr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66052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sv-SE" smtClean="0"/>
              <a:pPr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1993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D156-2732-479E-8410-D5807628268D}" type="datetimeFigureOut">
              <a:rPr lang="sv-SE" smtClean="0"/>
              <a:pPr/>
              <a:t>2017-11-27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737D0-1F07-487A-BC82-FDF5B924E95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04045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D156-2732-479E-8410-D5807628268D}" type="datetimeFigureOut">
              <a:rPr lang="sv-SE" smtClean="0"/>
              <a:pPr/>
              <a:t>2017-11-27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737D0-1F07-487A-BC82-FDF5B924E95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34838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D156-2732-479E-8410-D5807628268D}" type="datetimeFigureOut">
              <a:rPr lang="sv-SE" smtClean="0"/>
              <a:pPr/>
              <a:t>2017-11-27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737D0-1F07-487A-BC82-FDF5B924E95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22303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D156-2732-479E-8410-D5807628268D}" type="datetimeFigureOut">
              <a:rPr lang="sv-SE" smtClean="0"/>
              <a:pPr/>
              <a:t>2017-11-27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737D0-1F07-487A-BC82-FDF5B924E95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36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D156-2732-479E-8410-D5807628268D}" type="datetimeFigureOut">
              <a:rPr lang="sv-SE" smtClean="0"/>
              <a:pPr/>
              <a:t>2017-11-27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737D0-1F07-487A-BC82-FDF5B924E95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79438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D156-2732-479E-8410-D5807628268D}" type="datetimeFigureOut">
              <a:rPr lang="sv-SE" smtClean="0"/>
              <a:pPr/>
              <a:t>2017-11-27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737D0-1F07-487A-BC82-FDF5B924E95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9583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D156-2732-479E-8410-D5807628268D}" type="datetimeFigureOut">
              <a:rPr lang="sv-SE" smtClean="0"/>
              <a:pPr/>
              <a:t>2017-11-27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737D0-1F07-487A-BC82-FDF5B924E95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87509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D156-2732-479E-8410-D5807628268D}" type="datetimeFigureOut">
              <a:rPr lang="sv-SE" smtClean="0"/>
              <a:pPr/>
              <a:t>2017-11-27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737D0-1F07-487A-BC82-FDF5B924E95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3573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D156-2732-479E-8410-D5807628268D}" type="datetimeFigureOut">
              <a:rPr lang="sv-SE" smtClean="0"/>
              <a:pPr/>
              <a:t>2017-11-27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737D0-1F07-487A-BC82-FDF5B924E95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0700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D156-2732-479E-8410-D5807628268D}" type="datetimeFigureOut">
              <a:rPr lang="sv-SE" smtClean="0"/>
              <a:pPr/>
              <a:t>2017-11-27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737D0-1F07-487A-BC82-FDF5B924E95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4340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D156-2732-479E-8410-D5807628268D}" type="datetimeFigureOut">
              <a:rPr lang="sv-SE" smtClean="0"/>
              <a:pPr/>
              <a:t>2017-11-27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737D0-1F07-487A-BC82-FDF5B924E95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8475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ED156-2732-479E-8410-D5807628268D}" type="datetimeFigureOut">
              <a:rPr lang="sv-SE" smtClean="0"/>
              <a:pPr/>
              <a:t>2017-11-27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737D0-1F07-487A-BC82-FDF5B924E95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80989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v-SE" dirty="0" smtClean="0"/>
              <a:t>	</a:t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                </a:t>
            </a:r>
            <a:br>
              <a:rPr lang="sv-SE" dirty="0" smtClean="0"/>
            </a:br>
            <a:r>
              <a:rPr lang="sv-SE" sz="6700" dirty="0" smtClean="0"/>
              <a:t>Välkommen!</a:t>
            </a:r>
            <a:r>
              <a:rPr lang="sv-SE" dirty="0"/>
              <a:t/>
            </a:r>
            <a:br>
              <a:rPr lang="sv-SE" dirty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	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3200" dirty="0" smtClean="0"/>
              <a:t>       </a:t>
            </a:r>
          </a:p>
          <a:p>
            <a:pPr algn="ctr"/>
            <a:r>
              <a:rPr lang="sv-SE" sz="3200" dirty="0" smtClean="0"/>
              <a:t> Brf Illerns Ekonomimöte  2017</a:t>
            </a:r>
          </a:p>
          <a:p>
            <a:endParaRPr lang="sv-SE" dirty="0" smtClean="0"/>
          </a:p>
          <a:p>
            <a:endParaRPr lang="sv-SE" sz="3236" dirty="0" smtClean="0"/>
          </a:p>
          <a:p>
            <a:pPr marL="109728" indent="0">
              <a:buNone/>
            </a:pPr>
            <a:endParaRPr lang="sv-SE" sz="3236" dirty="0" smtClean="0"/>
          </a:p>
          <a:p>
            <a:endParaRPr lang="sv-SE" sz="3236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3284984"/>
            <a:ext cx="3168352" cy="21602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Brf Illern, Budget 2018</a:t>
            </a:r>
            <a:endParaRPr lang="sv-SE" dirty="0"/>
          </a:p>
        </p:txBody>
      </p:sp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v-SE" dirty="0" smtClean="0"/>
          </a:p>
          <a:p>
            <a:r>
              <a:rPr lang="sv-SE" dirty="0" smtClean="0"/>
              <a:t>Frågor?</a:t>
            </a:r>
          </a:p>
          <a:p>
            <a:pPr marL="0" indent="0">
              <a:buNone/>
            </a:pPr>
            <a:endParaRPr lang="sv-SE" dirty="0" smtClean="0"/>
          </a:p>
          <a:p>
            <a:endParaRPr lang="sv-SE" dirty="0"/>
          </a:p>
          <a:p>
            <a:r>
              <a:rPr lang="sv-SE" dirty="0" smtClean="0"/>
              <a:t>Synpunkter</a:t>
            </a:r>
          </a:p>
          <a:p>
            <a:endParaRPr lang="sv-SE" dirty="0"/>
          </a:p>
          <a:p>
            <a:pPr marL="0" indent="0">
              <a:buNone/>
            </a:pPr>
            <a:endParaRPr lang="sv-SE" dirty="0" smtClean="0"/>
          </a:p>
          <a:p>
            <a:r>
              <a:rPr lang="sv-SE" sz="4000" dirty="0" smtClean="0"/>
              <a:t>Tack för uppmärksamheten</a:t>
            </a:r>
            <a:r>
              <a:rPr lang="sv-SE" dirty="0" smtClean="0"/>
              <a:t>!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48245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9352570"/>
              </p:ext>
            </p:extLst>
          </p:nvPr>
        </p:nvGraphicFramePr>
        <p:xfrm>
          <a:off x="611557" y="461963"/>
          <a:ext cx="8064898" cy="59193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91331"/>
                <a:gridCol w="1347592"/>
                <a:gridCol w="1843257"/>
                <a:gridCol w="1528304"/>
                <a:gridCol w="826110"/>
                <a:gridCol w="1528304"/>
              </a:tblGrid>
              <a:tr h="403265">
                <a:tc gridSpan="3"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>
                          <a:effectLst/>
                        </a:rPr>
                        <a:t>Brf Illern 2017 resultat?</a:t>
                      </a:r>
                      <a:endParaRPr lang="sv-SE" sz="1600" b="1" i="0" u="none" strike="noStrike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Tkr</a:t>
                      </a:r>
                      <a:endParaRPr lang="sv-SE" sz="1100" b="1" i="0" u="none" strike="noStrike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8047"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2449">
                <a:tc>
                  <a:txBody>
                    <a:bodyPr/>
                    <a:lstStyle/>
                    <a:p>
                      <a:pPr algn="l" fontAlgn="b"/>
                      <a:endParaRPr lang="sv-SE" sz="1200" b="1" i="0" u="none" strike="noStrike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1" i="0" u="none" strike="noStrike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1" i="0" u="none" strike="noStrike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>
                          <a:effectLst/>
                        </a:rPr>
                        <a:t>Budget</a:t>
                      </a:r>
                      <a:endParaRPr lang="sv-SE" sz="1200" b="1" i="0" u="none" strike="noStrike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1" i="0" u="none" strike="noStrike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>
                          <a:effectLst/>
                        </a:rPr>
                        <a:t>Progn utfall</a:t>
                      </a:r>
                      <a:endParaRPr lang="sv-SE" sz="1200" b="1" i="0" u="none" strike="noStrike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8047"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8047"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Intäkter</a:t>
                      </a:r>
                      <a:endParaRPr lang="sv-SE" sz="1100" b="1" i="0" u="none" strike="noStrike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              15 808    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              15 830    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8047"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8047"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Drift</a:t>
                      </a:r>
                      <a:endParaRPr lang="sv-SE" sz="1100" b="1" i="0" u="none" strike="noStrike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-               6 748    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-               6 900    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8047"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Underhåll löp</a:t>
                      </a:r>
                      <a:endParaRPr lang="sv-SE" sz="1100" b="1" i="0" u="none" strike="noStrike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-                  800    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-               1 050    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8047"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Underhåll plan</a:t>
                      </a:r>
                      <a:endParaRPr lang="sv-SE" sz="1100" b="1" i="0" u="none" strike="noStrike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-                  993    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-                  700    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8047"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Avskrivningar</a:t>
                      </a:r>
                      <a:endParaRPr lang="sv-SE" sz="1100" b="1" i="0" u="none" strike="noStrike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-               2 165    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-               2 165    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8047"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Diverse</a:t>
                      </a:r>
                      <a:endParaRPr lang="sv-SE" sz="1100" b="1" i="0" u="none" strike="noStrike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-                  611    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-                  600    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8047"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Räntor in</a:t>
                      </a:r>
                      <a:endParaRPr lang="sv-SE" sz="1100" b="1" i="0" u="none" strike="noStrike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                      65    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                      70    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8047"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Räntor ut</a:t>
                      </a:r>
                      <a:endParaRPr lang="sv-SE" sz="1100" b="1" i="0" u="none" strike="noStrike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-               2 850    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-               2 800    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2449">
                <a:tc>
                  <a:txBody>
                    <a:bodyPr/>
                    <a:lstStyle/>
                    <a:p>
                      <a:pPr algn="l" fontAlgn="b"/>
                      <a:endParaRPr lang="sv-SE" sz="1200" b="1" i="0" u="none" strike="noStrike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1" i="0" u="none" strike="noStrike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_____________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_____________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2449"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Resultat 1</a:t>
                      </a:r>
                      <a:endParaRPr lang="sv-SE" sz="1100" b="1" i="0" u="none" strike="noStrike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>
                          <a:effectLst/>
                        </a:rPr>
                        <a:t>          1 706    </a:t>
                      </a:r>
                      <a:endParaRPr lang="sv-S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>
                          <a:effectLst/>
                        </a:rPr>
                        <a:t>          1 685    </a:t>
                      </a:r>
                      <a:endParaRPr lang="sv-S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8047"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8047"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Till YF</a:t>
                      </a:r>
                      <a:endParaRPr lang="sv-SE" sz="1100" b="1" i="1" u="none" strike="noStrike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-               1 700    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-               1 700    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8047"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Från YF</a:t>
                      </a:r>
                      <a:endParaRPr lang="sv-SE" sz="11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                    993    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                    700    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8047"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 _____________ 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 ______________ 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8047"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Resultat 2</a:t>
                      </a:r>
                      <a:endParaRPr lang="sv-SE" sz="11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                    999    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 dirty="0">
                          <a:effectLst/>
                        </a:rPr>
                        <a:t>                    685    </a:t>
                      </a:r>
                      <a:endParaRPr lang="sv-S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6919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8809204"/>
              </p:ext>
            </p:extLst>
          </p:nvPr>
        </p:nvGraphicFramePr>
        <p:xfrm>
          <a:off x="899592" y="692705"/>
          <a:ext cx="7344816" cy="55446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4800"/>
                <a:gridCol w="894800"/>
                <a:gridCol w="894800"/>
                <a:gridCol w="1006650"/>
                <a:gridCol w="894800"/>
                <a:gridCol w="969366"/>
                <a:gridCol w="894800"/>
                <a:gridCol w="894800"/>
              </a:tblGrid>
              <a:tr h="350449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>
                          <a:effectLst/>
                        </a:rPr>
                        <a:t>Brf Illern </a:t>
                      </a:r>
                      <a:endParaRPr lang="sv-SE" sz="16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>
                          <a:effectLst/>
                        </a:rPr>
                        <a:t>Budget 2018</a:t>
                      </a:r>
                      <a:endParaRPr lang="sv-SE" sz="12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>
                          <a:effectLst/>
                        </a:rPr>
                        <a:t>Mkr</a:t>
                      </a:r>
                      <a:endParaRPr lang="sv-SE" sz="12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0321"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12901"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>
                          <a:effectLst/>
                        </a:rPr>
                        <a:t>2016</a:t>
                      </a:r>
                      <a:endParaRPr lang="sv-SE" sz="14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>
                          <a:effectLst/>
                        </a:rPr>
                        <a:t>2017</a:t>
                      </a:r>
                      <a:endParaRPr lang="sv-SE" sz="14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>
                          <a:effectLst/>
                        </a:rPr>
                        <a:t>2018</a:t>
                      </a:r>
                      <a:endParaRPr lang="sv-SE" sz="14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12901"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Resultat</a:t>
                      </a:r>
                      <a:endParaRPr lang="sv-SE" sz="14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Prognos</a:t>
                      </a:r>
                      <a:endParaRPr lang="sv-SE" sz="14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Budget</a:t>
                      </a:r>
                      <a:endParaRPr lang="sv-SE" sz="14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0321"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12901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Intäkter</a:t>
                      </a:r>
                      <a:endParaRPr lang="sv-SE" sz="14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>
                          <a:effectLst/>
                        </a:rPr>
                        <a:t>15,8 </a:t>
                      </a:r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>
                          <a:effectLst/>
                        </a:rPr>
                        <a:t>15,8 </a:t>
                      </a:r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>
                          <a:effectLst/>
                        </a:rPr>
                        <a:t>15,9 </a:t>
                      </a:r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12901">
                <a:tc>
                  <a:txBody>
                    <a:bodyPr/>
                    <a:lstStyle/>
                    <a:p>
                      <a:pPr algn="l" fontAlgn="b"/>
                      <a:endParaRPr lang="sv-SE" sz="14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12901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Drift</a:t>
                      </a:r>
                      <a:endParaRPr lang="sv-SE" sz="14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>
                          <a:effectLst/>
                        </a:rPr>
                        <a:t>-8,5 </a:t>
                      </a:r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>
                          <a:effectLst/>
                        </a:rPr>
                        <a:t>-8,4 </a:t>
                      </a:r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>
                          <a:effectLst/>
                        </a:rPr>
                        <a:t>-8,8 </a:t>
                      </a:r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12901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Underhåll</a:t>
                      </a:r>
                      <a:endParaRPr lang="sv-SE" sz="14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>
                          <a:effectLst/>
                        </a:rPr>
                        <a:t>-2,0 </a:t>
                      </a:r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>
                          <a:effectLst/>
                        </a:rPr>
                        <a:t>-0,7 </a:t>
                      </a:r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>
                          <a:effectLst/>
                        </a:rPr>
                        <a:t>-0,8 </a:t>
                      </a:r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12901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Avskrivningar</a:t>
                      </a:r>
                      <a:endParaRPr lang="sv-SE" sz="14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>
                          <a:effectLst/>
                        </a:rPr>
                        <a:t>-2,2 </a:t>
                      </a:r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>
                          <a:effectLst/>
                        </a:rPr>
                        <a:t>-2,2 </a:t>
                      </a:r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>
                          <a:effectLst/>
                        </a:rPr>
                        <a:t>-2,2 </a:t>
                      </a:r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12901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Räntor</a:t>
                      </a:r>
                      <a:endParaRPr lang="sv-SE" sz="14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>
                          <a:effectLst/>
                        </a:rPr>
                        <a:t>-3,3 </a:t>
                      </a:r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>
                          <a:effectLst/>
                        </a:rPr>
                        <a:t>-2,8 </a:t>
                      </a:r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>
                          <a:effectLst/>
                        </a:rPr>
                        <a:t>-2,3 </a:t>
                      </a:r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12901">
                <a:tc>
                  <a:txBody>
                    <a:bodyPr/>
                    <a:lstStyle/>
                    <a:p>
                      <a:pPr algn="l" fontAlgn="b"/>
                      <a:endParaRPr lang="sv-SE" sz="14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12901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RESULTAT</a:t>
                      </a:r>
                      <a:endParaRPr lang="sv-SE" sz="14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>
                          <a:effectLst/>
                        </a:rPr>
                        <a:t>-0,2 </a:t>
                      </a:r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>
                          <a:effectLst/>
                        </a:rPr>
                        <a:t>1,7 </a:t>
                      </a:r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>
                          <a:effectLst/>
                        </a:rPr>
                        <a:t>1,8 </a:t>
                      </a:r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12901">
                <a:tc>
                  <a:txBody>
                    <a:bodyPr/>
                    <a:lstStyle/>
                    <a:p>
                      <a:pPr algn="l" fontAlgn="b"/>
                      <a:endParaRPr lang="sv-SE" sz="14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12901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Avsättn YF</a:t>
                      </a:r>
                      <a:endParaRPr lang="sv-SE" sz="14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>
                          <a:effectLst/>
                        </a:rPr>
                        <a:t>-1,5 </a:t>
                      </a:r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>
                          <a:effectLst/>
                        </a:rPr>
                        <a:t>1,7 </a:t>
                      </a:r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>
                          <a:effectLst/>
                        </a:rPr>
                        <a:t>-1,7 </a:t>
                      </a:r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12901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Avlyft YF</a:t>
                      </a:r>
                      <a:endParaRPr lang="sv-SE" sz="14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>
                          <a:effectLst/>
                        </a:rPr>
                        <a:t>2,0 </a:t>
                      </a:r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>
                          <a:effectLst/>
                        </a:rPr>
                        <a:t>-0,7 </a:t>
                      </a:r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>
                          <a:effectLst/>
                        </a:rPr>
                        <a:t>0,8 </a:t>
                      </a:r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12901">
                <a:tc>
                  <a:txBody>
                    <a:bodyPr/>
                    <a:lstStyle/>
                    <a:p>
                      <a:pPr algn="l" fontAlgn="b"/>
                      <a:endParaRPr lang="sv-SE" sz="14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12901">
                <a:tc gridSpan="3"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Resultat efter avsättn</a:t>
                      </a:r>
                      <a:endParaRPr lang="sv-SE" sz="14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>
                          <a:effectLst/>
                        </a:rPr>
                        <a:t>0,3 </a:t>
                      </a:r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>
                          <a:effectLst/>
                        </a:rPr>
                        <a:t>0,7 </a:t>
                      </a:r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 dirty="0">
                          <a:effectLst/>
                        </a:rPr>
                        <a:t>0,9 </a:t>
                      </a:r>
                      <a:endParaRPr lang="sv-S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722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9364379"/>
              </p:ext>
            </p:extLst>
          </p:nvPr>
        </p:nvGraphicFramePr>
        <p:xfrm>
          <a:off x="683568" y="836717"/>
          <a:ext cx="7776864" cy="51845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20339"/>
                <a:gridCol w="711493"/>
                <a:gridCol w="1217678"/>
                <a:gridCol w="796447"/>
                <a:gridCol w="1061930"/>
                <a:gridCol w="881402"/>
                <a:gridCol w="753970"/>
                <a:gridCol w="679635"/>
                <a:gridCol w="753970"/>
              </a:tblGrid>
              <a:tr h="386085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 dirty="0">
                          <a:effectLst/>
                        </a:rPr>
                        <a:t>Långivare</a:t>
                      </a:r>
                      <a:endParaRPr lang="sv-S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>
                          <a:effectLst/>
                        </a:rPr>
                        <a:t>Lånenr</a:t>
                      </a:r>
                      <a:endParaRPr lang="sv-S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>
                          <a:effectLst/>
                        </a:rPr>
                        <a:t>Skuld</a:t>
                      </a:r>
                      <a:endParaRPr lang="sv-SE" sz="1200" b="1" i="0" u="none" strike="noStrike">
                        <a:solidFill>
                          <a:srgbClr val="16365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>
                          <a:effectLst/>
                        </a:rPr>
                        <a:t>Ränte%</a:t>
                      </a:r>
                      <a:endParaRPr lang="sv-SE" sz="1200" b="1" i="0" u="none" strike="noStrike">
                        <a:solidFill>
                          <a:srgbClr val="16365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>
                          <a:effectLst/>
                        </a:rPr>
                        <a:t>ber ränta</a:t>
                      </a:r>
                      <a:endParaRPr lang="sv-SE" sz="1200" b="1" i="0" u="none" strike="noStrike">
                        <a:solidFill>
                          <a:srgbClr val="16365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>
                          <a:effectLst/>
                        </a:rPr>
                        <a:t>Ränteändr</a:t>
                      </a:r>
                      <a:endParaRPr lang="sv-SE" sz="1200" b="1" i="0" u="none" strike="noStrike">
                        <a:solidFill>
                          <a:srgbClr val="16365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Urspr löptid</a:t>
                      </a:r>
                      <a:endParaRPr lang="sv-SE" sz="1000" b="1" i="0" u="none" strike="noStrike">
                        <a:solidFill>
                          <a:srgbClr val="16365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>
                          <a:effectLst/>
                        </a:rPr>
                        <a:t>Anm</a:t>
                      </a:r>
                      <a:endParaRPr lang="sv-SE" sz="1200" b="1" i="0" u="none" strike="noStrike">
                        <a:solidFill>
                          <a:srgbClr val="16365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1" i="0" u="none" strike="noStrike">
                        <a:solidFill>
                          <a:srgbClr val="16365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67700"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16365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16365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16365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16365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16365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16365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16365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6770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SEB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20758104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           15 647 323    </a:t>
                      </a:r>
                      <a:endParaRPr lang="sv-SE" sz="1100" b="1" i="0" u="none" strike="noStrike">
                        <a:solidFill>
                          <a:srgbClr val="16365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0,65</a:t>
                      </a:r>
                      <a:endParaRPr lang="sv-SE" sz="1100" b="1" i="0" u="none" strike="noStrike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            101 708    </a:t>
                      </a:r>
                      <a:endParaRPr lang="sv-SE" sz="1100" b="1" i="0" u="none" strike="noStrike">
                        <a:solidFill>
                          <a:srgbClr val="16365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171228</a:t>
                      </a:r>
                      <a:endParaRPr lang="sv-SE" sz="1100" b="1" i="0" u="none" strike="noStrike">
                        <a:solidFill>
                          <a:srgbClr val="16365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90 dgr</a:t>
                      </a:r>
                      <a:endParaRPr lang="sv-SE" sz="1100" b="0" i="0" u="none" strike="noStrike">
                        <a:solidFill>
                          <a:srgbClr val="16365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16365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16365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6770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SEB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11518125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                              -    </a:t>
                      </a:r>
                      <a:endParaRPr lang="sv-SE" sz="1100" b="1" i="0" u="none" strike="noStrike">
                        <a:solidFill>
                          <a:srgbClr val="16365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16365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                          -    </a:t>
                      </a:r>
                      <a:endParaRPr lang="sv-SE" sz="1100" b="1" i="0" u="none" strike="noStrike">
                        <a:solidFill>
                          <a:srgbClr val="16365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16365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16365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Amort 4,3 milj 2017</a:t>
                      </a:r>
                      <a:endParaRPr lang="sv-SE" sz="1100" b="0" i="0" u="none" strike="noStrike">
                        <a:solidFill>
                          <a:srgbClr val="16365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36770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SEB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11518133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           10 500 000    </a:t>
                      </a:r>
                      <a:endParaRPr lang="sv-SE" sz="1100" b="1" i="0" u="none" strike="noStrike">
                        <a:solidFill>
                          <a:srgbClr val="16365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0,65</a:t>
                      </a:r>
                      <a:endParaRPr lang="sv-SE" sz="1100" b="1" i="0" u="none" strike="noStrike">
                        <a:solidFill>
                          <a:srgbClr val="16365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               68 250    </a:t>
                      </a:r>
                      <a:endParaRPr lang="sv-SE" sz="1100" b="1" i="0" u="none" strike="noStrike">
                        <a:solidFill>
                          <a:srgbClr val="16365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171028</a:t>
                      </a:r>
                      <a:endParaRPr lang="sv-SE" sz="1100" b="1" i="0" u="none" strike="noStrike">
                        <a:solidFill>
                          <a:srgbClr val="16365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5 år</a:t>
                      </a:r>
                      <a:endParaRPr lang="sv-SE" sz="1100" b="0" i="0" u="none" strike="noStrike">
                        <a:solidFill>
                          <a:srgbClr val="16365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90 dgr</a:t>
                      </a:r>
                      <a:endParaRPr lang="sv-SE" sz="1100" b="0" i="0" u="none" strike="noStrike">
                        <a:solidFill>
                          <a:srgbClr val="16365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16365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6770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SEB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26544424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           18 810 000    </a:t>
                      </a:r>
                      <a:endParaRPr lang="sv-SE" sz="1100" b="1" i="0" u="none" strike="noStrike">
                        <a:solidFill>
                          <a:srgbClr val="16365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1,1</a:t>
                      </a:r>
                      <a:endParaRPr lang="sv-SE" sz="1100" b="1" i="0" u="none" strike="noStrike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            206 910    </a:t>
                      </a:r>
                      <a:endParaRPr lang="sv-SE" sz="1100" b="1" i="0" u="none" strike="noStrike">
                        <a:solidFill>
                          <a:srgbClr val="16365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180328</a:t>
                      </a:r>
                      <a:endParaRPr lang="sv-SE" sz="1100" b="1" i="0" u="none" strike="noStrike">
                        <a:solidFill>
                          <a:srgbClr val="16365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3 år</a:t>
                      </a:r>
                      <a:endParaRPr lang="sv-SE" sz="1100" b="0" i="0" u="none" strike="noStrike">
                        <a:solidFill>
                          <a:srgbClr val="16365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tidigare 1,09</a:t>
                      </a:r>
                      <a:endParaRPr lang="sv-SE" sz="1100" b="0" i="0" u="none" strike="noStrike">
                        <a:solidFill>
                          <a:srgbClr val="16365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36770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SEB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25827090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           17 900 000    </a:t>
                      </a:r>
                      <a:endParaRPr lang="sv-SE" sz="1100" b="1" i="0" u="none" strike="noStrike">
                        <a:solidFill>
                          <a:srgbClr val="16365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1,34</a:t>
                      </a:r>
                      <a:endParaRPr lang="sv-SE" sz="1100" b="1" i="0" u="none" strike="noStrike">
                        <a:solidFill>
                          <a:srgbClr val="16365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            239 860    </a:t>
                      </a:r>
                      <a:endParaRPr lang="sv-SE" sz="1100" b="1" i="0" u="none" strike="noStrike">
                        <a:solidFill>
                          <a:srgbClr val="16365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181228</a:t>
                      </a:r>
                      <a:endParaRPr lang="sv-SE" sz="1100" b="1" i="0" u="none" strike="noStrike">
                        <a:solidFill>
                          <a:srgbClr val="16365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4 år</a:t>
                      </a:r>
                      <a:endParaRPr lang="sv-SE" sz="1100" b="0" i="0" u="none" strike="noStrike">
                        <a:solidFill>
                          <a:srgbClr val="16365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amort 2,1 milj 2018</a:t>
                      </a:r>
                      <a:endParaRPr lang="sv-SE" sz="1100" b="0" i="0" u="none" strike="noStrike">
                        <a:solidFill>
                          <a:srgbClr val="16365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36770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SEB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25049047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           19 000 000    </a:t>
                      </a:r>
                      <a:endParaRPr lang="sv-SE" sz="1100" b="1" i="0" u="none" strike="noStrike">
                        <a:solidFill>
                          <a:srgbClr val="16365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2,49</a:t>
                      </a:r>
                      <a:endParaRPr lang="sv-SE" sz="1100" b="1" i="0" u="none" strike="noStrike">
                        <a:solidFill>
                          <a:srgbClr val="16365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            473 100    </a:t>
                      </a:r>
                      <a:endParaRPr lang="sv-SE" sz="1100" b="1" i="0" u="none" strike="noStrike">
                        <a:solidFill>
                          <a:srgbClr val="16365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190628</a:t>
                      </a:r>
                      <a:endParaRPr lang="sv-SE" sz="1100" b="1" i="0" u="none" strike="noStrike">
                        <a:solidFill>
                          <a:srgbClr val="16365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5 år</a:t>
                      </a:r>
                      <a:endParaRPr lang="sv-SE" sz="1100" b="0" i="0" u="none" strike="noStrike">
                        <a:solidFill>
                          <a:srgbClr val="16365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16365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16365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6770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SEB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25048970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           18 000 000    </a:t>
                      </a:r>
                      <a:endParaRPr lang="sv-SE" sz="1100" b="1" i="0" u="none" strike="noStrike">
                        <a:solidFill>
                          <a:srgbClr val="16365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1,58</a:t>
                      </a:r>
                      <a:endParaRPr lang="sv-SE" sz="1100" b="1" i="0" u="none" strike="noStrike">
                        <a:solidFill>
                          <a:srgbClr val="16365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            284 400    </a:t>
                      </a:r>
                      <a:endParaRPr lang="sv-SE" sz="1100" b="1" i="0" u="none" strike="noStrike">
                        <a:solidFill>
                          <a:srgbClr val="16365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191228</a:t>
                      </a:r>
                      <a:endParaRPr lang="sv-SE" sz="1100" b="1" i="0" u="none" strike="noStrike">
                        <a:solidFill>
                          <a:srgbClr val="16365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5 år</a:t>
                      </a:r>
                      <a:endParaRPr lang="sv-SE" sz="1100" b="0" i="0" u="none" strike="noStrike">
                        <a:solidFill>
                          <a:srgbClr val="16365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16365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16365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6770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SEB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25826655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           17 715 000    </a:t>
                      </a:r>
                      <a:endParaRPr lang="sv-SE" sz="1100" b="1" i="0" u="none" strike="noStrike">
                        <a:solidFill>
                          <a:srgbClr val="16365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1,79</a:t>
                      </a:r>
                      <a:endParaRPr lang="sv-SE" sz="1100" b="1" i="0" u="none" strike="noStrike">
                        <a:solidFill>
                          <a:srgbClr val="16365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            317 099    </a:t>
                      </a:r>
                      <a:endParaRPr lang="sv-SE" sz="1100" b="1" i="0" u="none" strike="noStrike">
                        <a:solidFill>
                          <a:srgbClr val="16365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201228</a:t>
                      </a:r>
                      <a:endParaRPr lang="sv-SE" sz="1100" b="1" i="0" u="none" strike="noStrike">
                        <a:solidFill>
                          <a:srgbClr val="16365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5år</a:t>
                      </a:r>
                      <a:endParaRPr lang="sv-SE" sz="1100" b="0" i="0" u="none" strike="noStrike">
                        <a:solidFill>
                          <a:srgbClr val="16365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16365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16365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6770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SEB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28931069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           17 740 000    </a:t>
                      </a:r>
                      <a:endParaRPr lang="sv-SE" sz="1100" b="1" i="0" u="none" strike="noStrike">
                        <a:solidFill>
                          <a:srgbClr val="16365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1,2</a:t>
                      </a:r>
                      <a:endParaRPr lang="sv-SE" sz="1100" b="1" i="0" u="none" strike="noStrike">
                        <a:solidFill>
                          <a:srgbClr val="16365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            212 880    </a:t>
                      </a:r>
                      <a:endParaRPr lang="sv-SE" sz="1100" b="1" i="0" u="none" strike="noStrike">
                        <a:solidFill>
                          <a:srgbClr val="16365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210628</a:t>
                      </a:r>
                      <a:endParaRPr lang="sv-SE" sz="1100" b="1" i="0" u="none" strike="noStrike">
                        <a:solidFill>
                          <a:srgbClr val="16365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5 år</a:t>
                      </a:r>
                      <a:endParaRPr lang="sv-SE" sz="1100" b="0" i="0" u="none" strike="noStrike">
                        <a:solidFill>
                          <a:srgbClr val="16365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16365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16365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6770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SEB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28931034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           15 640 000    </a:t>
                      </a:r>
                      <a:endParaRPr lang="sv-SE" sz="1100" b="1" i="0" u="none" strike="noStrike">
                        <a:solidFill>
                          <a:srgbClr val="16365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1,45</a:t>
                      </a:r>
                      <a:endParaRPr lang="sv-SE" sz="1100" b="1" i="0" u="none" strike="noStrike">
                        <a:solidFill>
                          <a:srgbClr val="16365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            226 780    </a:t>
                      </a:r>
                      <a:endParaRPr lang="sv-SE" sz="1100" b="1" i="0" u="none" strike="noStrike">
                        <a:solidFill>
                          <a:srgbClr val="16365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221028</a:t>
                      </a:r>
                      <a:endParaRPr lang="sv-SE" sz="1100" b="1" i="0" u="none" strike="noStrike">
                        <a:solidFill>
                          <a:srgbClr val="16365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6 år</a:t>
                      </a:r>
                      <a:endParaRPr lang="sv-SE" sz="1100" b="0" i="0" u="none" strike="noStrike">
                        <a:solidFill>
                          <a:srgbClr val="16365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16365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16365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6770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SEB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26544483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           18 270 000    </a:t>
                      </a:r>
                      <a:endParaRPr lang="sv-SE" sz="1100" b="1" i="0" u="none" strike="noStrike">
                        <a:solidFill>
                          <a:srgbClr val="16365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1,59</a:t>
                      </a:r>
                      <a:endParaRPr lang="sv-SE" sz="1100" b="1" i="0" u="none" strike="noStrike">
                        <a:solidFill>
                          <a:srgbClr val="16365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            290 493    </a:t>
                      </a:r>
                      <a:endParaRPr lang="sv-SE" sz="1100" b="1" i="0" u="none" strike="noStrike">
                        <a:solidFill>
                          <a:srgbClr val="16365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230928</a:t>
                      </a:r>
                      <a:endParaRPr lang="sv-SE" sz="1100" b="1" i="0" u="none" strike="noStrike">
                        <a:solidFill>
                          <a:srgbClr val="16365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7 år</a:t>
                      </a:r>
                      <a:endParaRPr lang="sv-SE" sz="1100" b="0" i="0" u="none" strike="noStrike">
                        <a:solidFill>
                          <a:srgbClr val="16365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16365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16365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6085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>
                          <a:effectLst/>
                        </a:rPr>
                        <a:t>TOTAL</a:t>
                      </a:r>
                      <a:endParaRPr lang="sv-S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>
                          <a:effectLst/>
                        </a:rPr>
                        <a:t>   169 222 323    </a:t>
                      </a:r>
                      <a:endParaRPr lang="sv-SE" sz="1200" b="1" i="0" u="none" strike="noStrike">
                        <a:solidFill>
                          <a:srgbClr val="16365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>
                          <a:effectLst/>
                        </a:rPr>
                        <a:t>1,43 </a:t>
                      </a:r>
                      <a:endParaRPr lang="sv-SE" sz="1200" b="1" i="0" u="none" strike="noStrike">
                        <a:solidFill>
                          <a:srgbClr val="16365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>
                          <a:effectLst/>
                        </a:rPr>
                        <a:t>   2 421 479    </a:t>
                      </a:r>
                      <a:endParaRPr lang="sv-SE" sz="1200" b="1" i="0" u="none" strike="noStrike">
                        <a:solidFill>
                          <a:srgbClr val="16365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060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Placeringar</a:t>
            </a:r>
            <a:endParaRPr lang="sv-SE" dirty="0"/>
          </a:p>
        </p:txBody>
      </p:sp>
      <p:graphicFrame>
        <p:nvGraphicFramePr>
          <p:cNvPr id="5" name="Platshållare för innehåll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6914088"/>
              </p:ext>
            </p:extLst>
          </p:nvPr>
        </p:nvGraphicFramePr>
        <p:xfrm>
          <a:off x="755576" y="1412776"/>
          <a:ext cx="7488832" cy="4248478"/>
        </p:xfrm>
        <a:graphic>
          <a:graphicData uri="http://schemas.openxmlformats.org/drawingml/2006/table">
            <a:tbl>
              <a:tblPr/>
              <a:tblGrid>
                <a:gridCol w="692608"/>
                <a:gridCol w="941515"/>
                <a:gridCol w="941515"/>
                <a:gridCol w="1212066"/>
                <a:gridCol w="941515"/>
                <a:gridCol w="692608"/>
                <a:gridCol w="1028092"/>
                <a:gridCol w="1038913"/>
              </a:tblGrid>
              <a:tr h="368669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 dirty="0">
                          <a:solidFill>
                            <a:srgbClr val="0F243E"/>
                          </a:solidFill>
                          <a:effectLst/>
                          <a:latin typeface="Calibri" panose="020F0502020204030204" pitchFamily="34" charset="0"/>
                        </a:rPr>
                        <a:t>Institut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0F243E"/>
                          </a:solidFill>
                          <a:effectLst/>
                          <a:latin typeface="Calibri" panose="020F0502020204030204" pitchFamily="34" charset="0"/>
                        </a:rPr>
                        <a:t>Konto typ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0F243E"/>
                          </a:solidFill>
                          <a:effectLst/>
                          <a:latin typeface="Calibri" panose="020F0502020204030204" pitchFamily="34" charset="0"/>
                        </a:rPr>
                        <a:t>Konto nr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0F243E"/>
                          </a:solidFill>
                          <a:effectLst/>
                          <a:latin typeface="Calibri" panose="020F0502020204030204" pitchFamily="34" charset="0"/>
                        </a:rPr>
                        <a:t>Belopp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0F243E"/>
                          </a:solidFill>
                          <a:effectLst/>
                          <a:latin typeface="Calibri" panose="020F0502020204030204" pitchFamily="34" charset="0"/>
                        </a:rPr>
                        <a:t>Bindn tid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0F243E"/>
                          </a:solidFill>
                          <a:effectLst/>
                          <a:latin typeface="Calibri" panose="020F0502020204030204" pitchFamily="34" charset="0"/>
                        </a:rPr>
                        <a:t>Ränte%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0F243E"/>
                          </a:solidFill>
                          <a:effectLst/>
                          <a:latin typeface="Calibri" panose="020F0502020204030204" pitchFamily="34" charset="0"/>
                        </a:rPr>
                        <a:t>Årl ränta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 dirty="0" err="1">
                          <a:solidFill>
                            <a:srgbClr val="0F243E"/>
                          </a:solidFill>
                          <a:effectLst/>
                          <a:latin typeface="Calibri" panose="020F0502020204030204" pitchFamily="34" charset="0"/>
                        </a:rPr>
                        <a:t>Bindn</a:t>
                      </a:r>
                      <a:r>
                        <a:rPr lang="sv-SE" sz="1200" b="1" i="0" u="none" strike="noStrike" dirty="0">
                          <a:solidFill>
                            <a:srgbClr val="0F243E"/>
                          </a:solidFill>
                          <a:effectLst/>
                          <a:latin typeface="Calibri" panose="020F0502020204030204" pitchFamily="34" charset="0"/>
                        </a:rPr>
                        <a:t> datum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1114"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1114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F243E"/>
                          </a:solidFill>
                          <a:effectLst/>
                          <a:latin typeface="Calibri" panose="020F0502020204030204" pitchFamily="34" charset="0"/>
                        </a:rPr>
                        <a:t>HSB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F243E"/>
                          </a:solidFill>
                          <a:effectLst/>
                          <a:latin typeface="Calibri" panose="020F0502020204030204" pitchFamily="34" charset="0"/>
                        </a:rPr>
                        <a:t>Avräknings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F243E"/>
                          </a:solidFill>
                          <a:effectLst/>
                          <a:latin typeface="Calibri" panose="020F0502020204030204" pitchFamily="34" charset="0"/>
                        </a:rPr>
                        <a:t>             3 000 000 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F243E"/>
                          </a:solidFill>
                          <a:effectLst/>
                          <a:latin typeface="Calibri" panose="020F0502020204030204" pitchFamily="34" charset="0"/>
                        </a:rPr>
                        <a:t>rörl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1" i="0" u="none" strike="noStrike">
                          <a:solidFill>
                            <a:srgbClr val="0F243E"/>
                          </a:solidFill>
                          <a:effectLst/>
                          <a:latin typeface="Calibri" panose="020F0502020204030204" pitchFamily="34" charset="0"/>
                        </a:rPr>
                        <a:t>0,05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1" i="0" u="none" strike="noStrike">
                          <a:solidFill>
                            <a:srgbClr val="0F243E"/>
                          </a:solidFill>
                          <a:effectLst/>
                          <a:latin typeface="Calibri" panose="020F0502020204030204" pitchFamily="34" charset="0"/>
                        </a:rPr>
                        <a:t>1 500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1114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F243E"/>
                          </a:solidFill>
                          <a:effectLst/>
                          <a:latin typeface="Calibri" panose="020F0502020204030204" pitchFamily="34" charset="0"/>
                        </a:rPr>
                        <a:t>HSB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F243E"/>
                          </a:solidFill>
                          <a:effectLst/>
                          <a:latin typeface="Calibri" panose="020F0502020204030204" pitchFamily="34" charset="0"/>
                        </a:rPr>
                        <a:t>Placerings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F243E"/>
                          </a:solidFill>
                          <a:effectLst/>
                          <a:latin typeface="Calibri" panose="020F0502020204030204" pitchFamily="34" charset="0"/>
                        </a:rPr>
                        <a:t>             1 100 000 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F243E"/>
                          </a:solidFill>
                          <a:effectLst/>
                          <a:latin typeface="Calibri" panose="020F0502020204030204" pitchFamily="34" charset="0"/>
                        </a:rPr>
                        <a:t>rörl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1" i="0" u="none" strike="noStrike">
                          <a:solidFill>
                            <a:srgbClr val="0F243E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1" i="0" u="none" strike="noStrike">
                          <a:solidFill>
                            <a:srgbClr val="0F243E"/>
                          </a:solidFill>
                          <a:effectLst/>
                          <a:latin typeface="Calibri" panose="020F0502020204030204" pitchFamily="34" charset="0"/>
                        </a:rPr>
                        <a:t>1 100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1114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F243E"/>
                          </a:solidFill>
                          <a:effectLst/>
                          <a:latin typeface="Calibri" panose="020F0502020204030204" pitchFamily="34" charset="0"/>
                        </a:rPr>
                        <a:t>HSB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F243E"/>
                          </a:solidFill>
                          <a:effectLst/>
                          <a:latin typeface="Calibri" panose="020F0502020204030204" pitchFamily="34" charset="0"/>
                        </a:rPr>
                        <a:t>spec inlåning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F243E"/>
                          </a:solidFill>
                          <a:effectLst/>
                          <a:latin typeface="Calibri" panose="020F0502020204030204" pitchFamily="34" charset="0"/>
                        </a:rPr>
                        <a:t>             1 500 000 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F243E"/>
                          </a:solidFill>
                          <a:effectLst/>
                          <a:latin typeface="Calibri" panose="020F0502020204030204" pitchFamily="34" charset="0"/>
                        </a:rPr>
                        <a:t>3 mån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1" i="0" u="none" strike="noStrike">
                          <a:solidFill>
                            <a:srgbClr val="0F243E"/>
                          </a:solidFill>
                          <a:effectLst/>
                          <a:latin typeface="Calibri" panose="020F0502020204030204" pitchFamily="34" charset="0"/>
                        </a:rPr>
                        <a:t>0,6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1" i="0" u="none" strike="noStrike">
                          <a:solidFill>
                            <a:srgbClr val="0F243E"/>
                          </a:solidFill>
                          <a:effectLst/>
                          <a:latin typeface="Calibri" panose="020F0502020204030204" pitchFamily="34" charset="0"/>
                        </a:rPr>
                        <a:t>9 000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 smtClean="0">
                          <a:solidFill>
                            <a:srgbClr val="0F243E"/>
                          </a:solidFill>
                          <a:effectLst/>
                          <a:latin typeface="Calibri" panose="020F0502020204030204" pitchFamily="34" charset="0"/>
                        </a:rPr>
                        <a:t>18.02.12</a:t>
                      </a:r>
                      <a:endParaRPr lang="sv-SE" sz="1100" b="0" i="0" u="none" strike="noStrike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1114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 dirty="0" smtClean="0">
                          <a:solidFill>
                            <a:srgbClr val="0F243E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sv-SE" sz="1100" b="1" i="0" u="none" strike="noStrike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F243E"/>
                          </a:solidFill>
                          <a:effectLst/>
                          <a:latin typeface="Calibri" panose="020F0502020204030204" pitchFamily="34" charset="0"/>
                        </a:rPr>
                        <a:t>spec inlåning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F243E"/>
                          </a:solidFill>
                          <a:effectLst/>
                          <a:latin typeface="Calibri" panose="020F0502020204030204" pitchFamily="34" charset="0"/>
                        </a:rPr>
                        <a:t>             2 000 000 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F243E"/>
                          </a:solidFill>
                          <a:effectLst/>
                          <a:latin typeface="Calibri" panose="020F0502020204030204" pitchFamily="34" charset="0"/>
                        </a:rPr>
                        <a:t>3 mån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1" i="0" u="none" strike="noStrike">
                          <a:solidFill>
                            <a:srgbClr val="0F243E"/>
                          </a:solidFill>
                          <a:effectLst/>
                          <a:latin typeface="Calibri" panose="020F0502020204030204" pitchFamily="34" charset="0"/>
                        </a:rPr>
                        <a:t>0,6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1" i="0" u="none" strike="noStrike">
                          <a:solidFill>
                            <a:srgbClr val="0F243E"/>
                          </a:solidFill>
                          <a:effectLst/>
                          <a:latin typeface="Calibri" panose="020F0502020204030204" pitchFamily="34" charset="0"/>
                        </a:rPr>
                        <a:t>12 000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 smtClean="0">
                          <a:solidFill>
                            <a:srgbClr val="0F243E"/>
                          </a:solidFill>
                          <a:effectLst/>
                          <a:latin typeface="Calibri" panose="020F0502020204030204" pitchFamily="34" charset="0"/>
                        </a:rPr>
                        <a:t>18.01.01</a:t>
                      </a:r>
                      <a:endParaRPr lang="sv-SE" sz="1100" b="0" i="0" u="none" strike="noStrike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1114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F243E"/>
                          </a:solidFill>
                          <a:effectLst/>
                          <a:latin typeface="Calibri" panose="020F0502020204030204" pitchFamily="34" charset="0"/>
                        </a:rPr>
                        <a:t>HSB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F243E"/>
                          </a:solidFill>
                          <a:effectLst/>
                          <a:latin typeface="Calibri" panose="020F0502020204030204" pitchFamily="34" charset="0"/>
                        </a:rPr>
                        <a:t>spec inlåning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F243E"/>
                          </a:solidFill>
                          <a:effectLst/>
                          <a:latin typeface="Calibri" panose="020F0502020204030204" pitchFamily="34" charset="0"/>
                        </a:rPr>
                        <a:t>             1 000 000 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F243E"/>
                          </a:solidFill>
                          <a:effectLst/>
                          <a:latin typeface="Calibri" panose="020F0502020204030204" pitchFamily="34" charset="0"/>
                        </a:rPr>
                        <a:t>3 mån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1" i="0" u="none" strike="noStrike">
                          <a:solidFill>
                            <a:srgbClr val="0F243E"/>
                          </a:solidFill>
                          <a:effectLst/>
                          <a:latin typeface="Calibri" panose="020F0502020204030204" pitchFamily="34" charset="0"/>
                        </a:rPr>
                        <a:t>0,6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1" i="0" u="none" strike="noStrike">
                          <a:solidFill>
                            <a:srgbClr val="0F243E"/>
                          </a:solidFill>
                          <a:effectLst/>
                          <a:latin typeface="Calibri" panose="020F0502020204030204" pitchFamily="34" charset="0"/>
                        </a:rPr>
                        <a:t>6 000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 smtClean="0">
                          <a:solidFill>
                            <a:srgbClr val="0F243E"/>
                          </a:solidFill>
                          <a:effectLst/>
                          <a:latin typeface="Calibri" panose="020F0502020204030204" pitchFamily="34" charset="0"/>
                        </a:rPr>
                        <a:t>18.02.08</a:t>
                      </a:r>
                      <a:endParaRPr lang="sv-SE" sz="1100" b="0" i="0" u="none" strike="noStrike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1114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F243E"/>
                          </a:solidFill>
                          <a:effectLst/>
                          <a:latin typeface="Calibri" panose="020F0502020204030204" pitchFamily="34" charset="0"/>
                        </a:rPr>
                        <a:t>HSB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F243E"/>
                          </a:solidFill>
                          <a:effectLst/>
                          <a:latin typeface="Calibri" panose="020F0502020204030204" pitchFamily="34" charset="0"/>
                        </a:rPr>
                        <a:t>spec inlåning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F243E"/>
                          </a:solidFill>
                          <a:effectLst/>
                          <a:latin typeface="Calibri" panose="020F0502020204030204" pitchFamily="34" charset="0"/>
                        </a:rPr>
                        <a:t>             2 000 000 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F243E"/>
                          </a:solidFill>
                          <a:effectLst/>
                          <a:latin typeface="Calibri" panose="020F0502020204030204" pitchFamily="34" charset="0"/>
                        </a:rPr>
                        <a:t>3 mån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1" i="0" u="none" strike="noStrike">
                          <a:solidFill>
                            <a:srgbClr val="0F243E"/>
                          </a:solidFill>
                          <a:effectLst/>
                          <a:latin typeface="Calibri" panose="020F0502020204030204" pitchFamily="34" charset="0"/>
                        </a:rPr>
                        <a:t>0,6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1" i="0" u="none" strike="noStrike">
                          <a:solidFill>
                            <a:srgbClr val="0F243E"/>
                          </a:solidFill>
                          <a:effectLst/>
                          <a:latin typeface="Calibri" panose="020F0502020204030204" pitchFamily="34" charset="0"/>
                        </a:rPr>
                        <a:t>12 000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 smtClean="0">
                          <a:solidFill>
                            <a:srgbClr val="0F243E"/>
                          </a:solidFill>
                          <a:effectLst/>
                          <a:latin typeface="Calibri" panose="020F0502020204030204" pitchFamily="34" charset="0"/>
                        </a:rPr>
                        <a:t>17.12.01</a:t>
                      </a:r>
                      <a:endParaRPr lang="sv-SE" sz="1100" b="0" i="0" u="none" strike="noStrike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1114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F243E"/>
                          </a:solidFill>
                          <a:effectLst/>
                          <a:latin typeface="Calibri" panose="020F0502020204030204" pitchFamily="34" charset="0"/>
                        </a:rPr>
                        <a:t>HSB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F243E"/>
                          </a:solidFill>
                          <a:effectLst/>
                          <a:latin typeface="Calibri" panose="020F0502020204030204" pitchFamily="34" charset="0"/>
                        </a:rPr>
                        <a:t>spec inlåning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F243E"/>
                          </a:solidFill>
                          <a:effectLst/>
                          <a:latin typeface="Calibri" panose="020F0502020204030204" pitchFamily="34" charset="0"/>
                        </a:rPr>
                        <a:t>             2 000 000 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F243E"/>
                          </a:solidFill>
                          <a:effectLst/>
                          <a:latin typeface="Calibri" panose="020F0502020204030204" pitchFamily="34" charset="0"/>
                        </a:rPr>
                        <a:t>3 mån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1" i="0" u="none" strike="noStrike">
                          <a:solidFill>
                            <a:srgbClr val="0F243E"/>
                          </a:solidFill>
                          <a:effectLst/>
                          <a:latin typeface="Calibri" panose="020F0502020204030204" pitchFamily="34" charset="0"/>
                        </a:rPr>
                        <a:t>0,6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1" i="0" u="none" strike="noStrike">
                          <a:solidFill>
                            <a:srgbClr val="0F243E"/>
                          </a:solidFill>
                          <a:effectLst/>
                          <a:latin typeface="Calibri" panose="020F0502020204030204" pitchFamily="34" charset="0"/>
                        </a:rPr>
                        <a:t>12 000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 smtClean="0">
                          <a:solidFill>
                            <a:srgbClr val="0F243E"/>
                          </a:solidFill>
                          <a:effectLst/>
                          <a:latin typeface="Calibri" panose="020F0502020204030204" pitchFamily="34" charset="0"/>
                        </a:rPr>
                        <a:t>18.01.24</a:t>
                      </a:r>
                      <a:endParaRPr lang="sv-SE" sz="1100" b="0" i="0" u="none" strike="noStrike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1114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F243E"/>
                          </a:solidFill>
                          <a:effectLst/>
                          <a:latin typeface="Calibri" panose="020F0502020204030204" pitchFamily="34" charset="0"/>
                        </a:rPr>
                        <a:t>SBAB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F243E"/>
                          </a:solidFill>
                          <a:effectLst/>
                          <a:latin typeface="Calibri" panose="020F0502020204030204" pitchFamily="34" charset="0"/>
                        </a:rPr>
                        <a:t>inlån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F243E"/>
                          </a:solidFill>
                          <a:effectLst/>
                          <a:latin typeface="Calibri" panose="020F0502020204030204" pitchFamily="34" charset="0"/>
                        </a:rPr>
                        <a:t>9252-1677027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F243E"/>
                          </a:solidFill>
                          <a:effectLst/>
                          <a:latin typeface="Calibri" panose="020F0502020204030204" pitchFamily="34" charset="0"/>
                        </a:rPr>
                        <a:t>             3 157 000 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F243E"/>
                          </a:solidFill>
                          <a:effectLst/>
                          <a:latin typeface="Calibri" panose="020F0502020204030204" pitchFamily="34" charset="0"/>
                        </a:rPr>
                        <a:t>rörl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1" i="0" u="none" strike="noStrike">
                          <a:solidFill>
                            <a:srgbClr val="0F243E"/>
                          </a:solidFill>
                          <a:effectLst/>
                          <a:latin typeface="Calibri" panose="020F0502020204030204" pitchFamily="34" charset="0"/>
                        </a:rPr>
                        <a:t>0,65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1" i="0" u="none" strike="noStrike">
                          <a:solidFill>
                            <a:srgbClr val="0F243E"/>
                          </a:solidFill>
                          <a:effectLst/>
                          <a:latin typeface="Calibri" panose="020F0502020204030204" pitchFamily="34" charset="0"/>
                        </a:rPr>
                        <a:t>20 521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 smtClean="0">
                          <a:solidFill>
                            <a:srgbClr val="0F243E"/>
                          </a:solidFill>
                          <a:effectLst/>
                          <a:latin typeface="Calibri" panose="020F0502020204030204" pitchFamily="34" charset="0"/>
                        </a:rPr>
                        <a:t>Löpande</a:t>
                      </a:r>
                      <a:endParaRPr lang="sv-SE" sz="1100" b="0" i="0" u="none" strike="noStrike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1114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F243E"/>
                          </a:solidFill>
                          <a:effectLst/>
                          <a:latin typeface="Calibri" panose="020F0502020204030204" pitchFamily="34" charset="0"/>
                        </a:rPr>
                        <a:t>SEB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F243E"/>
                          </a:solidFill>
                          <a:effectLst/>
                          <a:latin typeface="Calibri" panose="020F0502020204030204" pitchFamily="34" charset="0"/>
                        </a:rPr>
                        <a:t>Placerings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F243E"/>
                          </a:solidFill>
                          <a:effectLst/>
                          <a:latin typeface="Calibri" panose="020F0502020204030204" pitchFamily="34" charset="0"/>
                        </a:rPr>
                        <a:t>5221-333654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F243E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80 000 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F243E"/>
                          </a:solidFill>
                          <a:effectLst/>
                          <a:latin typeface="Calibri" panose="020F0502020204030204" pitchFamily="34" charset="0"/>
                        </a:rPr>
                        <a:t>rörl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1" i="0" u="none" strike="noStrike">
                          <a:solidFill>
                            <a:srgbClr val="0F243E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1" i="0" u="none" strike="noStrike">
                          <a:solidFill>
                            <a:srgbClr val="0F243E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8669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0F243E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1" i="0" u="none" strike="noStrike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0F243E"/>
                          </a:solidFill>
                          <a:effectLst/>
                          <a:latin typeface="Calibri" panose="020F0502020204030204" pitchFamily="34" charset="0"/>
                        </a:rPr>
                        <a:t>    15 837 000 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1" i="0" u="none" strike="noStrike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1" i="0" u="none" strike="noStrike">
                          <a:solidFill>
                            <a:srgbClr val="0F243E"/>
                          </a:solidFill>
                          <a:effectLst/>
                          <a:latin typeface="Calibri" panose="020F0502020204030204" pitchFamily="34" charset="0"/>
                        </a:rPr>
                        <a:t>0,47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1" i="0" u="none" strike="noStrike">
                          <a:solidFill>
                            <a:srgbClr val="0F243E"/>
                          </a:solidFill>
                          <a:effectLst/>
                          <a:latin typeface="Calibri" panose="020F0502020204030204" pitchFamily="34" charset="0"/>
                        </a:rPr>
                        <a:t>74 121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525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FFC000"/>
                </a:solidFill>
              </a:rPr>
              <a:t>Inriktning på budgeten</a:t>
            </a:r>
            <a:endParaRPr lang="sv-SE" dirty="0">
              <a:solidFill>
                <a:srgbClr val="FFC000"/>
              </a:solidFill>
            </a:endParaRPr>
          </a:p>
        </p:txBody>
      </p:sp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018451"/>
          </a:xfrm>
        </p:spPr>
        <p:txBody>
          <a:bodyPr>
            <a:normAutofit/>
          </a:bodyPr>
          <a:lstStyle/>
          <a:p>
            <a:r>
              <a:rPr lang="sv-SE" sz="2400" dirty="0" smtClean="0"/>
              <a:t>Tillräckliga avsättningar för framtida underhåll</a:t>
            </a:r>
          </a:p>
          <a:p>
            <a:r>
              <a:rPr lang="sv-SE" sz="1800" dirty="0" smtClean="0"/>
              <a:t>(2018 föreslås en avsättning på MSEK 1,7 )</a:t>
            </a:r>
          </a:p>
          <a:p>
            <a:endParaRPr lang="sv-SE" sz="1800" dirty="0" smtClean="0"/>
          </a:p>
          <a:p>
            <a:endParaRPr lang="sv-SE" sz="1800" dirty="0" smtClean="0"/>
          </a:p>
          <a:p>
            <a:r>
              <a:rPr lang="sv-SE" sz="2400" dirty="0" smtClean="0"/>
              <a:t>Stabila avgifter</a:t>
            </a:r>
          </a:p>
          <a:p>
            <a:endParaRPr lang="sv-SE" sz="2400" dirty="0" smtClean="0"/>
          </a:p>
          <a:p>
            <a:endParaRPr lang="sv-SE" sz="2400" dirty="0"/>
          </a:p>
          <a:p>
            <a:r>
              <a:rPr lang="sv-SE" sz="2400" dirty="0" smtClean="0"/>
              <a:t>Ökad amorteringstakt, &gt; 2 MSEK för 2018</a:t>
            </a:r>
          </a:p>
          <a:p>
            <a:endParaRPr lang="sv-SE" sz="2400" dirty="0"/>
          </a:p>
          <a:p>
            <a:endParaRPr lang="sv-SE" sz="2400" dirty="0" smtClean="0"/>
          </a:p>
        </p:txBody>
      </p:sp>
    </p:spTree>
    <p:extLst>
      <p:ext uri="{BB962C8B-B14F-4D97-AF65-F5344CB8AC3E}">
        <p14:creationId xmlns:p14="http://schemas.microsoft.com/office/powerpoint/2010/main" val="3040960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Hjälp oss spara…..</a:t>
            </a:r>
            <a:endParaRPr lang="sv-SE" dirty="0"/>
          </a:p>
        </p:txBody>
      </p:sp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486274"/>
          </a:xfrm>
        </p:spPr>
        <p:txBody>
          <a:bodyPr>
            <a:normAutofit lnSpcReduction="10000"/>
          </a:bodyPr>
          <a:lstStyle/>
          <a:p>
            <a:r>
              <a:rPr lang="sv-SE" dirty="0" smtClean="0"/>
              <a:t>Undvik orsaka stopp i sopsugen</a:t>
            </a:r>
          </a:p>
          <a:p>
            <a:endParaRPr lang="sv-SE" dirty="0"/>
          </a:p>
          <a:p>
            <a:r>
              <a:rPr lang="sv-SE" dirty="0" smtClean="0"/>
              <a:t>Ställ aldrig vid ev. stopp soppåsar vid utenedkasten – använd ett nedkast i närmaste  port</a:t>
            </a:r>
          </a:p>
          <a:p>
            <a:endParaRPr lang="sv-SE" dirty="0" smtClean="0"/>
          </a:p>
          <a:p>
            <a:r>
              <a:rPr lang="sv-SE" dirty="0" smtClean="0"/>
              <a:t>Anlita proffs för VVS-arbeten</a:t>
            </a:r>
          </a:p>
          <a:p>
            <a:endParaRPr lang="sv-SE" dirty="0" smtClean="0"/>
          </a:p>
          <a:p>
            <a:r>
              <a:rPr lang="sv-SE" dirty="0" smtClean="0"/>
              <a:t>Vid felanmälningar, följ instruktionerna i portarna</a:t>
            </a:r>
          </a:p>
          <a:p>
            <a:endParaRPr lang="sv-SE" dirty="0" smtClean="0"/>
          </a:p>
          <a:p>
            <a:r>
              <a:rPr lang="sv-SE" dirty="0" smtClean="0"/>
              <a:t>Se till att portar hålls stängda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 smtClean="0"/>
              <a:t>Undvik att överbelasta hissarna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93274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471586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Brf Illern, budget 2018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Noggrann kostnadskontroll och uppföljning</a:t>
            </a:r>
          </a:p>
          <a:p>
            <a:pPr marL="0" indent="0">
              <a:buNone/>
            </a:pPr>
            <a:endParaRPr lang="sv-SE" dirty="0" smtClean="0"/>
          </a:p>
          <a:p>
            <a:r>
              <a:rPr lang="sv-SE" dirty="0" smtClean="0"/>
              <a:t>Fortsatt aktiva val av lån </a:t>
            </a:r>
            <a:r>
              <a:rPr lang="sv-SE" dirty="0" err="1" smtClean="0"/>
              <a:t>resp</a:t>
            </a:r>
            <a:r>
              <a:rPr lang="sv-SE" dirty="0" smtClean="0"/>
              <a:t> </a:t>
            </a:r>
            <a:r>
              <a:rPr lang="sv-SE" dirty="0" smtClean="0"/>
              <a:t>placeringar</a:t>
            </a:r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r>
              <a:rPr lang="sv-SE" dirty="0" smtClean="0"/>
              <a:t>Amortering av lån går före avgiftssänkningar</a:t>
            </a:r>
          </a:p>
          <a:p>
            <a:pPr marL="0" indent="0">
              <a:buNone/>
            </a:pPr>
            <a:endParaRPr lang="sv-SE" dirty="0" smtClean="0"/>
          </a:p>
          <a:p>
            <a:r>
              <a:rPr lang="sv-SE" sz="2400" dirty="0" smtClean="0"/>
              <a:t>Månadsavgiften för 2018 föreslås därför,</a:t>
            </a:r>
          </a:p>
          <a:p>
            <a:pPr marL="0" indent="0">
              <a:buNone/>
            </a:pPr>
            <a:r>
              <a:rPr lang="sv-SE" sz="2400" dirty="0"/>
              <a:t>	</a:t>
            </a:r>
            <a:r>
              <a:rPr lang="sv-SE" sz="2400" b="1" i="1" u="sng" dirty="0" smtClean="0"/>
              <a:t>med nu kända förutsättningar</a:t>
            </a:r>
            <a:r>
              <a:rPr lang="sv-SE" sz="2400" b="1" i="1" dirty="0" smtClean="0"/>
              <a:t>, </a:t>
            </a:r>
            <a:r>
              <a:rPr lang="sv-SE" sz="2400" dirty="0" smtClean="0"/>
              <a:t>hållas </a:t>
            </a:r>
            <a:r>
              <a:rPr lang="sv-SE" sz="2400" b="1" i="1" u="sng" dirty="0" smtClean="0"/>
              <a:t>oförändrad</a:t>
            </a:r>
            <a:r>
              <a:rPr lang="sv-SE" sz="2400" b="1" i="1" dirty="0" smtClean="0"/>
              <a:t> </a:t>
            </a:r>
            <a:endParaRPr lang="sv-SE" sz="2400" b="1" i="1" dirty="0"/>
          </a:p>
        </p:txBody>
      </p:sp>
    </p:spTree>
    <p:extLst>
      <p:ext uri="{BB962C8B-B14F-4D97-AF65-F5344CB8AC3E}">
        <p14:creationId xmlns:p14="http://schemas.microsoft.com/office/powerpoint/2010/main" val="2957831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8650" y="620689"/>
            <a:ext cx="7886700" cy="576064"/>
          </a:xfrm>
        </p:spPr>
        <p:txBody>
          <a:bodyPr/>
          <a:lstStyle/>
          <a:p>
            <a:r>
              <a:rPr lang="sv-SE" dirty="0"/>
              <a:t>Brf Illern, budget </a:t>
            </a:r>
            <a:r>
              <a:rPr lang="sv-SE" dirty="0" smtClean="0"/>
              <a:t>2018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smtClean="0"/>
              <a:t> 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graphicFrame>
        <p:nvGraphicFramePr>
          <p:cNvPr id="5" name="Tabel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8945322"/>
              </p:ext>
            </p:extLst>
          </p:nvPr>
        </p:nvGraphicFramePr>
        <p:xfrm>
          <a:off x="755576" y="1700808"/>
          <a:ext cx="6552729" cy="41724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50976"/>
                <a:gridCol w="953124"/>
                <a:gridCol w="953124"/>
                <a:gridCol w="953124"/>
                <a:gridCol w="1489257"/>
                <a:gridCol w="953124"/>
              </a:tblGrid>
              <a:tr h="526324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2400" u="none" strike="noStrike">
                          <a:effectLst/>
                        </a:rPr>
                        <a:t>Brf Illern </a:t>
                      </a:r>
                      <a:endParaRPr lang="sv-SE" sz="24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sv-SE" sz="2400" u="none" strike="noStrike">
                          <a:effectLst/>
                        </a:rPr>
                        <a:t>Vad får vi extra för avgiften?</a:t>
                      </a:r>
                      <a:endParaRPr lang="sv-SE" sz="24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400" u="none" strike="noStrike">
                          <a:effectLst/>
                        </a:rPr>
                        <a:t>kr/mån</a:t>
                      </a:r>
                      <a:endParaRPr lang="sv-SE" sz="24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63009">
                <a:tc>
                  <a:txBody>
                    <a:bodyPr/>
                    <a:lstStyle/>
                    <a:p>
                      <a:pPr algn="l" fontAlgn="b"/>
                      <a:endParaRPr lang="sv-SE" sz="24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24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24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24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24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24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63009">
                <a:tc>
                  <a:txBody>
                    <a:bodyPr/>
                    <a:lstStyle/>
                    <a:p>
                      <a:pPr algn="l" fontAlgn="b"/>
                      <a:endParaRPr lang="sv-SE" sz="24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24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24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24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24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24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68031">
                <a:tc>
                  <a:txBody>
                    <a:bodyPr/>
                    <a:lstStyle/>
                    <a:p>
                      <a:pPr algn="l" fontAlgn="b"/>
                      <a:endParaRPr lang="sv-S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63009">
                <a:tc>
                  <a:txBody>
                    <a:bodyPr/>
                    <a:lstStyle/>
                    <a:p>
                      <a:pPr algn="l" fontAlgn="b"/>
                      <a:r>
                        <a:rPr lang="sv-SE" sz="2400" u="none" strike="noStrike">
                          <a:effectLst/>
                        </a:rPr>
                        <a:t>TV-utbud</a:t>
                      </a:r>
                      <a:endParaRPr lang="sv-SE" sz="24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24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24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24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400" u="none" strike="noStrike">
                          <a:effectLst/>
                        </a:rPr>
                        <a:t>Rabatt</a:t>
                      </a:r>
                      <a:endParaRPr lang="sv-SE" sz="24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400" u="none" strike="noStrike">
                          <a:effectLst/>
                        </a:rPr>
                        <a:t>150</a:t>
                      </a:r>
                      <a:endParaRPr lang="sv-SE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63009">
                <a:tc>
                  <a:txBody>
                    <a:bodyPr/>
                    <a:lstStyle/>
                    <a:p>
                      <a:pPr algn="l" fontAlgn="b"/>
                      <a:r>
                        <a:rPr lang="sv-SE" sz="2400" u="none" strike="noStrike">
                          <a:effectLst/>
                        </a:rPr>
                        <a:t>Bredband</a:t>
                      </a:r>
                      <a:endParaRPr lang="sv-SE" sz="24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24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24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24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400" u="none" strike="noStrike">
                          <a:effectLst/>
                        </a:rPr>
                        <a:t>Kostnadsfri</a:t>
                      </a:r>
                      <a:endParaRPr lang="sv-SE" sz="24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400" u="none" strike="noStrike">
                          <a:effectLst/>
                        </a:rPr>
                        <a:t>419</a:t>
                      </a:r>
                      <a:endParaRPr lang="sv-SE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63009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2400" u="none" strike="noStrike">
                          <a:effectLst/>
                        </a:rPr>
                        <a:t>El-nät kostnad</a:t>
                      </a:r>
                      <a:endParaRPr lang="sv-SE" sz="24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24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24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400" u="none" strike="noStrike">
                          <a:effectLst/>
                        </a:rPr>
                        <a:t>Kostnadsfri c:a</a:t>
                      </a:r>
                      <a:endParaRPr lang="sv-SE" sz="24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400" u="none" strike="noStrike">
                          <a:effectLst/>
                        </a:rPr>
                        <a:t>150</a:t>
                      </a:r>
                      <a:endParaRPr lang="sv-SE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63009">
                <a:tc gridSpan="3">
                  <a:txBody>
                    <a:bodyPr/>
                    <a:lstStyle/>
                    <a:p>
                      <a:pPr algn="l" fontAlgn="b"/>
                      <a:r>
                        <a:rPr lang="sv-SE" sz="2400" u="none" strike="noStrike">
                          <a:effectLst/>
                        </a:rPr>
                        <a:t>Bostadsrättstilägg</a:t>
                      </a:r>
                      <a:endParaRPr lang="sv-SE" sz="24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24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400" u="none" strike="noStrike">
                          <a:effectLst/>
                        </a:rPr>
                        <a:t>Kostnadsfri</a:t>
                      </a:r>
                      <a:endParaRPr lang="sv-SE" sz="24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400" u="none" strike="noStrike" dirty="0">
                          <a:effectLst/>
                        </a:rPr>
                        <a:t>20</a:t>
                      </a:r>
                      <a:endParaRPr lang="sv-SE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0487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26228CC-750A-42AF-9157-9A2D977511A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610</Words>
  <Application>Microsoft Office PowerPoint</Application>
  <PresentationFormat>Bildspel på skärmen (4:3)</PresentationFormat>
  <Paragraphs>316</Paragraphs>
  <Slides>10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Office-tema</vt:lpstr>
      <vt:lpstr>                    Välkommen!    </vt:lpstr>
      <vt:lpstr>PowerPoint-presentation</vt:lpstr>
      <vt:lpstr>PowerPoint-presentation</vt:lpstr>
      <vt:lpstr>PowerPoint-presentation</vt:lpstr>
      <vt:lpstr>Placeringar</vt:lpstr>
      <vt:lpstr>Inriktning på budgeten</vt:lpstr>
      <vt:lpstr>Hjälp oss spara…..</vt:lpstr>
      <vt:lpstr>Brf Illern, budget 2018</vt:lpstr>
      <vt:lpstr>Brf Illern, budget 2018</vt:lpstr>
      <vt:lpstr>Brf Illern, Budget 2018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2015-10-22T14:06:42Z</dcterms:created>
  <dcterms:modified xsi:type="dcterms:W3CDTF">2017-11-27T15:37:49Z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TC102202129990</vt:lpwstr>
  </property>
</Properties>
</file>