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7" r:id="rId5"/>
    <p:sldId id="265" r:id="rId6"/>
    <p:sldId id="277" r:id="rId7"/>
    <p:sldId id="267" r:id="rId8"/>
    <p:sldId id="272" r:id="rId9"/>
    <p:sldId id="275" r:id="rId10"/>
    <p:sldId id="269" r:id="rId11"/>
    <p:sldId id="271" r:id="rId12"/>
    <p:sldId id="273"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70D"/>
    <a:srgbClr val="4C86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B4EB6-7ECC-4829-97E2-CD8CE63467BC}" v="347" dt="2020-03-10T06:56:11.60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71"/>
    <p:restoredTop sz="94687"/>
  </p:normalViewPr>
  <p:slideViewPr>
    <p:cSldViewPr snapToGrid="0" snapToObjects="1">
      <p:cViewPr varScale="1">
        <p:scale>
          <a:sx n="62" d="100"/>
          <a:sy n="62" d="100"/>
        </p:scale>
        <p:origin x="105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ny Wallentin" userId="ffb8d7a0-8c10-405c-9e26-b4dcdb6ae22a" providerId="ADAL" clId="{78AB4EB6-7ECC-4829-97E2-CD8CE63467BC}"/>
    <pc:docChg chg="undo custSel mod addSld delSld modSld sldOrd">
      <pc:chgData name="Jonny Wallentin" userId="ffb8d7a0-8c10-405c-9e26-b4dcdb6ae22a" providerId="ADAL" clId="{78AB4EB6-7ECC-4829-97E2-CD8CE63467BC}" dt="2020-03-10T06:56:11.606" v="690" actId="20577"/>
      <pc:docMkLst>
        <pc:docMk/>
      </pc:docMkLst>
      <pc:sldChg chg="delSp modSp del delAnim">
        <pc:chgData name="Jonny Wallentin" userId="ffb8d7a0-8c10-405c-9e26-b4dcdb6ae22a" providerId="ADAL" clId="{78AB4EB6-7ECC-4829-97E2-CD8CE63467BC}" dt="2020-02-25T09:36:01.004" v="390" actId="2696"/>
        <pc:sldMkLst>
          <pc:docMk/>
          <pc:sldMk cId="4026018253" sldId="258"/>
        </pc:sldMkLst>
        <pc:spChg chg="mod">
          <ac:chgData name="Jonny Wallentin" userId="ffb8d7a0-8c10-405c-9e26-b4dcdb6ae22a" providerId="ADAL" clId="{78AB4EB6-7ECC-4829-97E2-CD8CE63467BC}" dt="2020-02-25T09:31:48.670" v="376" actId="20577"/>
          <ac:spMkLst>
            <pc:docMk/>
            <pc:sldMk cId="4026018253" sldId="258"/>
            <ac:spMk id="5" creationId="{C41B0C35-FCAB-8440-83DF-4DFC61C75AFD}"/>
          </ac:spMkLst>
        </pc:spChg>
        <pc:spChg chg="mod">
          <ac:chgData name="Jonny Wallentin" userId="ffb8d7a0-8c10-405c-9e26-b4dcdb6ae22a" providerId="ADAL" clId="{78AB4EB6-7ECC-4829-97E2-CD8CE63467BC}" dt="2020-02-25T09:31:53.091" v="378" actId="20577"/>
          <ac:spMkLst>
            <pc:docMk/>
            <pc:sldMk cId="4026018253" sldId="258"/>
            <ac:spMk id="14" creationId="{F2BAB329-BA99-4C45-AE5E-083C97946026}"/>
          </ac:spMkLst>
        </pc:spChg>
        <pc:spChg chg="del">
          <ac:chgData name="Jonny Wallentin" userId="ffb8d7a0-8c10-405c-9e26-b4dcdb6ae22a" providerId="ADAL" clId="{78AB4EB6-7ECC-4829-97E2-CD8CE63467BC}" dt="2020-02-25T06:15:38.030" v="79" actId="478"/>
          <ac:spMkLst>
            <pc:docMk/>
            <pc:sldMk cId="4026018253" sldId="258"/>
            <ac:spMk id="15" creationId="{22A17BEF-671B-2D4A-A284-7099A9640E9F}"/>
          </ac:spMkLst>
        </pc:spChg>
      </pc:sldChg>
      <pc:sldChg chg="del">
        <pc:chgData name="Jonny Wallentin" userId="ffb8d7a0-8c10-405c-9e26-b4dcdb6ae22a" providerId="ADAL" clId="{78AB4EB6-7ECC-4829-97E2-CD8CE63467BC}" dt="2020-02-25T06:16:33.780" v="80" actId="2696"/>
        <pc:sldMkLst>
          <pc:docMk/>
          <pc:sldMk cId="3179076465" sldId="260"/>
        </pc:sldMkLst>
      </pc:sldChg>
      <pc:sldChg chg="add del ord">
        <pc:chgData name="Jonny Wallentin" userId="ffb8d7a0-8c10-405c-9e26-b4dcdb6ae22a" providerId="ADAL" clId="{78AB4EB6-7ECC-4829-97E2-CD8CE63467BC}" dt="2020-02-25T09:35:55.568" v="389"/>
        <pc:sldMkLst>
          <pc:docMk/>
          <pc:sldMk cId="940951851" sldId="265"/>
        </pc:sldMkLst>
      </pc:sldChg>
      <pc:sldChg chg="add del setBg">
        <pc:chgData name="Jonny Wallentin" userId="ffb8d7a0-8c10-405c-9e26-b4dcdb6ae22a" providerId="ADAL" clId="{78AB4EB6-7ECC-4829-97E2-CD8CE63467BC}" dt="2020-02-25T09:35:37.166" v="386"/>
        <pc:sldMkLst>
          <pc:docMk/>
          <pc:sldMk cId="1649855421" sldId="265"/>
        </pc:sldMkLst>
      </pc:sldChg>
      <pc:sldChg chg="modSp">
        <pc:chgData name="Jonny Wallentin" userId="ffb8d7a0-8c10-405c-9e26-b4dcdb6ae22a" providerId="ADAL" clId="{78AB4EB6-7ECC-4829-97E2-CD8CE63467BC}" dt="2020-03-10T06:53:55.717" v="573" actId="20577"/>
        <pc:sldMkLst>
          <pc:docMk/>
          <pc:sldMk cId="1185737662" sldId="267"/>
        </pc:sldMkLst>
        <pc:spChg chg="mod">
          <ac:chgData name="Jonny Wallentin" userId="ffb8d7a0-8c10-405c-9e26-b4dcdb6ae22a" providerId="ADAL" clId="{78AB4EB6-7ECC-4829-97E2-CD8CE63467BC}" dt="2020-03-10T06:53:55.717" v="573" actId="20577"/>
          <ac:spMkLst>
            <pc:docMk/>
            <pc:sldMk cId="1185737662" sldId="267"/>
            <ac:spMk id="5" creationId="{C41B0C35-FCAB-8440-83DF-4DFC61C75AFD}"/>
          </ac:spMkLst>
        </pc:spChg>
      </pc:sldChg>
      <pc:sldChg chg="addSp delSp modSp mod setBg">
        <pc:chgData name="Jonny Wallentin" userId="ffb8d7a0-8c10-405c-9e26-b4dcdb6ae22a" providerId="ADAL" clId="{78AB4EB6-7ECC-4829-97E2-CD8CE63467BC}" dt="2020-02-27T14:40:59.537" v="416"/>
        <pc:sldMkLst>
          <pc:docMk/>
          <pc:sldMk cId="3745245935" sldId="269"/>
        </pc:sldMkLst>
        <pc:spChg chg="mod">
          <ac:chgData name="Jonny Wallentin" userId="ffb8d7a0-8c10-405c-9e26-b4dcdb6ae22a" providerId="ADAL" clId="{78AB4EB6-7ECC-4829-97E2-CD8CE63467BC}" dt="2020-02-25T09:26:12.693" v="291" actId="26606"/>
          <ac:spMkLst>
            <pc:docMk/>
            <pc:sldMk cId="3745245935" sldId="269"/>
            <ac:spMk id="2" creationId="{B1E89366-B672-634A-9F04-2836A01F20EE}"/>
          </ac:spMkLst>
        </pc:spChg>
        <pc:spChg chg="mod">
          <ac:chgData name="Jonny Wallentin" userId="ffb8d7a0-8c10-405c-9e26-b4dcdb6ae22a" providerId="ADAL" clId="{78AB4EB6-7ECC-4829-97E2-CD8CE63467BC}" dt="2020-02-25T09:26:12.693" v="291" actId="26606"/>
          <ac:spMkLst>
            <pc:docMk/>
            <pc:sldMk cId="3745245935" sldId="269"/>
            <ac:spMk id="3" creationId="{7B18AF1E-C22C-1D43-9C5C-7EDA1D609C25}"/>
          </ac:spMkLst>
        </pc:spChg>
        <pc:spChg chg="mod ord">
          <ac:chgData name="Jonny Wallentin" userId="ffb8d7a0-8c10-405c-9e26-b4dcdb6ae22a" providerId="ADAL" clId="{78AB4EB6-7ECC-4829-97E2-CD8CE63467BC}" dt="2020-02-25T09:28:13.033" v="296" actId="207"/>
          <ac:spMkLst>
            <pc:docMk/>
            <pc:sldMk cId="3745245935" sldId="269"/>
            <ac:spMk id="14" creationId="{CB1F2959-3E19-7D4E-8F4A-7C77FF089118}"/>
          </ac:spMkLst>
        </pc:spChg>
        <pc:spChg chg="add del">
          <ac:chgData name="Jonny Wallentin" userId="ffb8d7a0-8c10-405c-9e26-b4dcdb6ae22a" providerId="ADAL" clId="{78AB4EB6-7ECC-4829-97E2-CD8CE63467BC}" dt="2020-02-25T09:26:06.070" v="286" actId="26606"/>
          <ac:spMkLst>
            <pc:docMk/>
            <pc:sldMk cId="3745245935" sldId="269"/>
            <ac:spMk id="19" creationId="{823AC064-BC96-4F32-8AE1-B2FD38754823}"/>
          </ac:spMkLst>
        </pc:spChg>
        <pc:spChg chg="add del">
          <ac:chgData name="Jonny Wallentin" userId="ffb8d7a0-8c10-405c-9e26-b4dcdb6ae22a" providerId="ADAL" clId="{78AB4EB6-7ECC-4829-97E2-CD8CE63467BC}" dt="2020-02-25T09:26:10.616" v="288" actId="26606"/>
          <ac:spMkLst>
            <pc:docMk/>
            <pc:sldMk cId="3745245935" sldId="269"/>
            <ac:spMk id="2051" creationId="{A4AC5506-6312-4701-8D3C-40187889A947}"/>
          </ac:spMkLst>
        </pc:spChg>
        <pc:spChg chg="add">
          <ac:chgData name="Jonny Wallentin" userId="ffb8d7a0-8c10-405c-9e26-b4dcdb6ae22a" providerId="ADAL" clId="{78AB4EB6-7ECC-4829-97E2-CD8CE63467BC}" dt="2020-02-25T09:26:12.693" v="291" actId="26606"/>
          <ac:spMkLst>
            <pc:docMk/>
            <pc:sldMk cId="3745245935" sldId="269"/>
            <ac:spMk id="2052" creationId="{A4AC5506-6312-4701-8D3C-40187889A947}"/>
          </ac:spMkLst>
        </pc:spChg>
        <pc:graphicFrameChg chg="add del mod">
          <ac:chgData name="Jonny Wallentin" userId="ffb8d7a0-8c10-405c-9e26-b4dcdb6ae22a" providerId="ADAL" clId="{78AB4EB6-7ECC-4829-97E2-CD8CE63467BC}" dt="2020-02-25T09:23:47.817" v="281"/>
          <ac:graphicFrameMkLst>
            <pc:docMk/>
            <pc:sldMk cId="3745245935" sldId="269"/>
            <ac:graphicFrameMk id="4" creationId="{0A44AA0E-85E2-493F-9D05-E46D45586D07}"/>
          </ac:graphicFrameMkLst>
        </pc:graphicFrameChg>
        <pc:graphicFrameChg chg="add del mod modGraphic">
          <ac:chgData name="Jonny Wallentin" userId="ffb8d7a0-8c10-405c-9e26-b4dcdb6ae22a" providerId="ADAL" clId="{78AB4EB6-7ECC-4829-97E2-CD8CE63467BC}" dt="2020-02-27T14:40:35.076" v="414"/>
          <ac:graphicFrameMkLst>
            <pc:docMk/>
            <pc:sldMk cId="3745245935" sldId="269"/>
            <ac:graphicFrameMk id="4" creationId="{270A847A-C228-4959-92D5-90EC80260538}"/>
          </ac:graphicFrameMkLst>
        </pc:graphicFrameChg>
        <pc:graphicFrameChg chg="add del">
          <ac:chgData name="Jonny Wallentin" userId="ffb8d7a0-8c10-405c-9e26-b4dcdb6ae22a" providerId="ADAL" clId="{78AB4EB6-7ECC-4829-97E2-CD8CE63467BC}" dt="2020-02-27T14:40:59.537" v="416"/>
          <ac:graphicFrameMkLst>
            <pc:docMk/>
            <pc:sldMk cId="3745245935" sldId="269"/>
            <ac:graphicFrameMk id="6" creationId="{54E05AEE-2CC9-49F4-81A3-84C88C9E3053}"/>
          </ac:graphicFrameMkLst>
        </pc:graphicFrameChg>
        <pc:picChg chg="add mod ord">
          <ac:chgData name="Jonny Wallentin" userId="ffb8d7a0-8c10-405c-9e26-b4dcdb6ae22a" providerId="ADAL" clId="{78AB4EB6-7ECC-4829-97E2-CD8CE63467BC}" dt="2020-02-25T09:28:46.995" v="299" actId="14100"/>
          <ac:picMkLst>
            <pc:docMk/>
            <pc:sldMk cId="3745245935" sldId="269"/>
            <ac:picMk id="5" creationId="{6D4D3D63-B9A0-40C0-A28E-DA3B3D1A2E2C}"/>
          </ac:picMkLst>
        </pc:picChg>
        <pc:picChg chg="add del mod">
          <ac:chgData name="Jonny Wallentin" userId="ffb8d7a0-8c10-405c-9e26-b4dcdb6ae22a" providerId="ADAL" clId="{78AB4EB6-7ECC-4829-97E2-CD8CE63467BC}" dt="2020-02-25T09:23:47.817" v="281"/>
          <ac:picMkLst>
            <pc:docMk/>
            <pc:sldMk cId="3745245935" sldId="269"/>
            <ac:picMk id="7" creationId="{18E7657D-5391-4543-BFFB-5D0E474B3EB8}"/>
          </ac:picMkLst>
        </pc:picChg>
        <pc:cxnChg chg="add del">
          <ac:chgData name="Jonny Wallentin" userId="ffb8d7a0-8c10-405c-9e26-b4dcdb6ae22a" providerId="ADAL" clId="{78AB4EB6-7ECC-4829-97E2-CD8CE63467BC}" dt="2020-02-25T09:26:06.070" v="286" actId="26606"/>
          <ac:cxnSpMkLst>
            <pc:docMk/>
            <pc:sldMk cId="3745245935" sldId="269"/>
            <ac:cxnSpMk id="21" creationId="{7E7C77BC-7138-40B1-A15B-20F57A494629}"/>
          </ac:cxnSpMkLst>
        </pc:cxnChg>
      </pc:sldChg>
      <pc:sldChg chg="modSp">
        <pc:chgData name="Jonny Wallentin" userId="ffb8d7a0-8c10-405c-9e26-b4dcdb6ae22a" providerId="ADAL" clId="{78AB4EB6-7ECC-4829-97E2-CD8CE63467BC}" dt="2020-02-25T09:17:58.298" v="247" actId="20577"/>
        <pc:sldMkLst>
          <pc:docMk/>
          <pc:sldMk cId="3131818728" sldId="271"/>
        </pc:sldMkLst>
        <pc:spChg chg="mod">
          <ac:chgData name="Jonny Wallentin" userId="ffb8d7a0-8c10-405c-9e26-b4dcdb6ae22a" providerId="ADAL" clId="{78AB4EB6-7ECC-4829-97E2-CD8CE63467BC}" dt="2020-02-25T09:17:58.298" v="247" actId="20577"/>
          <ac:spMkLst>
            <pc:docMk/>
            <pc:sldMk cId="3131818728" sldId="271"/>
            <ac:spMk id="12" creationId="{AF2FE657-3B36-6C47-99B9-D77C1A1E2707}"/>
          </ac:spMkLst>
        </pc:spChg>
      </pc:sldChg>
      <pc:sldChg chg="modSp modAnim">
        <pc:chgData name="Jonny Wallentin" userId="ffb8d7a0-8c10-405c-9e26-b4dcdb6ae22a" providerId="ADAL" clId="{78AB4EB6-7ECC-4829-97E2-CD8CE63467BC}" dt="2020-03-10T06:56:11.606" v="690" actId="20577"/>
        <pc:sldMkLst>
          <pc:docMk/>
          <pc:sldMk cId="3274888117" sldId="272"/>
        </pc:sldMkLst>
        <pc:spChg chg="mod">
          <ac:chgData name="Jonny Wallentin" userId="ffb8d7a0-8c10-405c-9e26-b4dcdb6ae22a" providerId="ADAL" clId="{78AB4EB6-7ECC-4829-97E2-CD8CE63467BC}" dt="2020-02-25T09:15:11.411" v="179" actId="20577"/>
          <ac:spMkLst>
            <pc:docMk/>
            <pc:sldMk cId="3274888117" sldId="272"/>
            <ac:spMk id="9" creationId="{736CD7F6-369B-7244-85C4-4BD13AFA8779}"/>
          </ac:spMkLst>
        </pc:spChg>
        <pc:spChg chg="mod">
          <ac:chgData name="Jonny Wallentin" userId="ffb8d7a0-8c10-405c-9e26-b4dcdb6ae22a" providerId="ADAL" clId="{78AB4EB6-7ECC-4829-97E2-CD8CE63467BC}" dt="2020-03-10T06:56:11.606" v="690" actId="20577"/>
          <ac:spMkLst>
            <pc:docMk/>
            <pc:sldMk cId="3274888117" sldId="272"/>
            <ac:spMk id="10" creationId="{AAF54459-8993-0D44-92F6-79DAC53714A6}"/>
          </ac:spMkLst>
        </pc:spChg>
      </pc:sldChg>
      <pc:sldChg chg="modSp">
        <pc:chgData name="Jonny Wallentin" userId="ffb8d7a0-8c10-405c-9e26-b4dcdb6ae22a" providerId="ADAL" clId="{78AB4EB6-7ECC-4829-97E2-CD8CE63467BC}" dt="2020-02-25T09:19:40.754" v="266" actId="20577"/>
        <pc:sldMkLst>
          <pc:docMk/>
          <pc:sldMk cId="995966326" sldId="275"/>
        </pc:sldMkLst>
        <pc:spChg chg="mod">
          <ac:chgData name="Jonny Wallentin" userId="ffb8d7a0-8c10-405c-9e26-b4dcdb6ae22a" providerId="ADAL" clId="{78AB4EB6-7ECC-4829-97E2-CD8CE63467BC}" dt="2020-02-25T09:19:40.754" v="266" actId="20577"/>
          <ac:spMkLst>
            <pc:docMk/>
            <pc:sldMk cId="995966326" sldId="275"/>
            <ac:spMk id="5" creationId="{C41B0C35-FCAB-8440-83DF-4DFC61C75AFD}"/>
          </ac:spMkLst>
        </pc:spChg>
      </pc:sldChg>
      <pc:sldChg chg="add del">
        <pc:chgData name="Jonny Wallentin" userId="ffb8d7a0-8c10-405c-9e26-b4dcdb6ae22a" providerId="ADAL" clId="{78AB4EB6-7ECC-4829-97E2-CD8CE63467BC}" dt="2020-02-25T09:36:06.800" v="391" actId="2696"/>
        <pc:sldMkLst>
          <pc:docMk/>
          <pc:sldMk cId="4252974558" sldId="276"/>
        </pc:sldMkLst>
      </pc:sldChg>
      <pc:sldChg chg="add del setBg">
        <pc:chgData name="Jonny Wallentin" userId="ffb8d7a0-8c10-405c-9e26-b4dcdb6ae22a" providerId="ADAL" clId="{78AB4EB6-7ECC-4829-97E2-CD8CE63467BC}" dt="2020-02-25T09:34:30.579" v="382"/>
        <pc:sldMkLst>
          <pc:docMk/>
          <pc:sldMk cId="2534526110" sldId="277"/>
        </pc:sldMkLst>
      </pc:sldChg>
      <pc:sldChg chg="add">
        <pc:chgData name="Jonny Wallentin" userId="ffb8d7a0-8c10-405c-9e26-b4dcdb6ae22a" providerId="ADAL" clId="{78AB4EB6-7ECC-4829-97E2-CD8CE63467BC}" dt="2020-02-25T09:34:47.879" v="383"/>
        <pc:sldMkLst>
          <pc:docMk/>
          <pc:sldMk cId="3587759329" sldId="277"/>
        </pc:sldMkLst>
      </pc:sldChg>
      <pc:sldChg chg="addSp delSp modSp add del">
        <pc:chgData name="Jonny Wallentin" userId="ffb8d7a0-8c10-405c-9e26-b4dcdb6ae22a" providerId="ADAL" clId="{78AB4EB6-7ECC-4829-97E2-CD8CE63467BC}" dt="2020-02-27T14:42:58.542" v="423" actId="2696"/>
        <pc:sldMkLst>
          <pc:docMk/>
          <pc:sldMk cId="4164290824" sldId="278"/>
        </pc:sldMkLst>
        <pc:spChg chg="del">
          <ac:chgData name="Jonny Wallentin" userId="ffb8d7a0-8c10-405c-9e26-b4dcdb6ae22a" providerId="ADAL" clId="{78AB4EB6-7ECC-4829-97E2-CD8CE63467BC}" dt="2020-02-27T14:41:34.445" v="418"/>
          <ac:spMkLst>
            <pc:docMk/>
            <pc:sldMk cId="4164290824" sldId="278"/>
            <ac:spMk id="3" creationId="{616B88F8-3409-408F-95B5-D1E77420E32B}"/>
          </ac:spMkLst>
        </pc:spChg>
        <pc:graphicFrameChg chg="add mod modGraphic">
          <ac:chgData name="Jonny Wallentin" userId="ffb8d7a0-8c10-405c-9e26-b4dcdb6ae22a" providerId="ADAL" clId="{78AB4EB6-7ECC-4829-97E2-CD8CE63467BC}" dt="2020-02-27T14:41:57.029" v="422" actId="14100"/>
          <ac:graphicFrameMkLst>
            <pc:docMk/>
            <pc:sldMk cId="4164290824" sldId="278"/>
            <ac:graphicFrameMk id="4" creationId="{804E49DF-C865-4113-B173-C18B3721020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18DD3-6A23-B94C-8743-2A68AF3D7A13}" type="datetimeFigureOut">
              <a:rPr lang="sv-SE" smtClean="0"/>
              <a:t>2020-03-13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AD378-EE08-9642-B849-9D97D98FFDC3}" type="slidenum">
              <a:rPr lang="sv-SE" smtClean="0"/>
              <a:t>‹#›</a:t>
            </a:fld>
            <a:endParaRPr lang="sv-SE"/>
          </a:p>
        </p:txBody>
      </p:sp>
    </p:spTree>
    <p:extLst>
      <p:ext uri="{BB962C8B-B14F-4D97-AF65-F5344CB8AC3E}">
        <p14:creationId xmlns:p14="http://schemas.microsoft.com/office/powerpoint/2010/main" val="4225028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1</a:t>
            </a:fld>
            <a:endParaRPr lang="sv-SE"/>
          </a:p>
        </p:txBody>
      </p:sp>
    </p:spTree>
    <p:extLst>
      <p:ext uri="{BB962C8B-B14F-4D97-AF65-F5344CB8AC3E}">
        <p14:creationId xmlns:p14="http://schemas.microsoft.com/office/powerpoint/2010/main" val="163101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Tresson är en totalentreprenör som bildades 2006. Vi riktar oss mot större bostadsrättsföreningar, förvaltningsbolag, statliga och kommunala fastighetsbolag. Stockholms balkongrenovering förvärvades 2015. </a:t>
            </a:r>
          </a:p>
        </p:txBody>
      </p:sp>
      <p:sp>
        <p:nvSpPr>
          <p:cNvPr id="4" name="Platshållare för bildnummer 3"/>
          <p:cNvSpPr>
            <a:spLocks noGrp="1"/>
          </p:cNvSpPr>
          <p:nvPr>
            <p:ph type="sldNum" sz="quarter" idx="10"/>
          </p:nvPr>
        </p:nvSpPr>
        <p:spPr/>
        <p:txBody>
          <a:bodyPr/>
          <a:lstStyle/>
          <a:p>
            <a:fld id="{0D1AD378-EE08-9642-B849-9D97D98FFDC3}" type="slidenum">
              <a:rPr lang="sv-SE" smtClean="0"/>
              <a:t>2</a:t>
            </a:fld>
            <a:endParaRPr lang="sv-SE"/>
          </a:p>
        </p:txBody>
      </p:sp>
    </p:spTree>
    <p:extLst>
      <p:ext uri="{BB962C8B-B14F-4D97-AF65-F5344CB8AC3E}">
        <p14:creationId xmlns:p14="http://schemas.microsoft.com/office/powerpoint/2010/main" val="319472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Byte av tak, renovering av fasader, </a:t>
            </a:r>
            <a:r>
              <a:rPr lang="sv-SE" dirty="0" err="1"/>
              <a:t>taksäkerhet</a:t>
            </a:r>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4</a:t>
            </a:fld>
            <a:endParaRPr lang="sv-SE"/>
          </a:p>
        </p:txBody>
      </p:sp>
    </p:spTree>
    <p:extLst>
      <p:ext uri="{BB962C8B-B14F-4D97-AF65-F5344CB8AC3E}">
        <p14:creationId xmlns:p14="http://schemas.microsoft.com/office/powerpoint/2010/main" val="364401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Byte av tak, renovering av fasader, </a:t>
            </a:r>
            <a:r>
              <a:rPr lang="sv-SE" dirty="0" err="1"/>
              <a:t>taksäkerhet</a:t>
            </a:r>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5</a:t>
            </a:fld>
            <a:endParaRPr lang="sv-SE"/>
          </a:p>
        </p:txBody>
      </p:sp>
    </p:spTree>
    <p:extLst>
      <p:ext uri="{BB962C8B-B14F-4D97-AF65-F5344CB8AC3E}">
        <p14:creationId xmlns:p14="http://schemas.microsoft.com/office/powerpoint/2010/main" val="367577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Byte av tak, renovering av fasader, </a:t>
            </a:r>
            <a:r>
              <a:rPr lang="sv-SE" dirty="0" err="1"/>
              <a:t>taksäkerhet</a:t>
            </a:r>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6</a:t>
            </a:fld>
            <a:endParaRPr lang="sv-SE"/>
          </a:p>
        </p:txBody>
      </p:sp>
    </p:spTree>
    <p:extLst>
      <p:ext uri="{BB962C8B-B14F-4D97-AF65-F5344CB8AC3E}">
        <p14:creationId xmlns:p14="http://schemas.microsoft.com/office/powerpoint/2010/main" val="181103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Tresson är en totalentreprenör som bildades 2006. Vi riktar oss mot större bostadsrättsföreningar, förvaltningsbolag, statliga och kommunala fastighetsbolag. 2017 omsatte Tresson xx Mkr och sysselsatte runt xx personer. Stockholms balkongrenovering förvärvades 2015.</a:t>
            </a:r>
          </a:p>
        </p:txBody>
      </p:sp>
      <p:sp>
        <p:nvSpPr>
          <p:cNvPr id="4" name="Platshållare för bildnummer 3"/>
          <p:cNvSpPr>
            <a:spLocks noGrp="1"/>
          </p:cNvSpPr>
          <p:nvPr>
            <p:ph type="sldNum" sz="quarter" idx="10"/>
          </p:nvPr>
        </p:nvSpPr>
        <p:spPr/>
        <p:txBody>
          <a:bodyPr/>
          <a:lstStyle/>
          <a:p>
            <a:fld id="{0D1AD378-EE08-9642-B849-9D97D98FFDC3}" type="slidenum">
              <a:rPr lang="sv-SE" smtClean="0"/>
              <a:t>7</a:t>
            </a:fld>
            <a:endParaRPr lang="sv-SE"/>
          </a:p>
        </p:txBody>
      </p:sp>
    </p:spTree>
    <p:extLst>
      <p:ext uri="{BB962C8B-B14F-4D97-AF65-F5344CB8AC3E}">
        <p14:creationId xmlns:p14="http://schemas.microsoft.com/office/powerpoint/2010/main" val="2918872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8</a:t>
            </a:fld>
            <a:endParaRPr lang="sv-SE"/>
          </a:p>
        </p:txBody>
      </p:sp>
    </p:spTree>
    <p:extLst>
      <p:ext uri="{BB962C8B-B14F-4D97-AF65-F5344CB8AC3E}">
        <p14:creationId xmlns:p14="http://schemas.microsoft.com/office/powerpoint/2010/main" val="3264527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D1AD378-EE08-9642-B849-9D97D98FFDC3}" type="slidenum">
              <a:rPr lang="sv-SE" smtClean="0"/>
              <a:t>9</a:t>
            </a:fld>
            <a:endParaRPr lang="sv-SE"/>
          </a:p>
        </p:txBody>
      </p:sp>
    </p:spTree>
    <p:extLst>
      <p:ext uri="{BB962C8B-B14F-4D97-AF65-F5344CB8AC3E}">
        <p14:creationId xmlns:p14="http://schemas.microsoft.com/office/powerpoint/2010/main" val="37821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3F114C9-28EC-7F46-A09C-728F726A1DF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a:extLst>
              <a:ext uri="{FF2B5EF4-FFF2-40B4-BE49-F238E27FC236}">
                <a16:creationId xmlns:a16="http://schemas.microsoft.com/office/drawing/2014/main" xmlns="" id="{777CE277-37C1-1744-95FE-FAC3BFE8E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a:extLst>
              <a:ext uri="{FF2B5EF4-FFF2-40B4-BE49-F238E27FC236}">
                <a16:creationId xmlns:a16="http://schemas.microsoft.com/office/drawing/2014/main" xmlns="" id="{62B88A09-54B1-6F44-BD63-8CEB1223BE97}"/>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8FCA99F2-C056-7A4C-B693-F4BD3B1F19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A5674BA1-5378-C343-8A92-D5F2B712F3EE}"/>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4196148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105AE0B-6FEA-5849-A533-DB5875A83A32}"/>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xmlns="" id="{9AE11ECD-BEFE-AC48-9E5C-D1BBE90C02D5}"/>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C6B1D8E6-D632-3A4B-84BE-3F07E4C1C785}"/>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ADF58ABD-1B46-EC42-8849-F32AEFF7073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D57B9CA5-3F41-E947-BB4B-21EF76EF6813}"/>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312414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0C4B6179-D566-644E-952C-7717341CCDF1}"/>
              </a:ext>
            </a:extLst>
          </p:cNvPr>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xmlns="" id="{556F732B-C65A-B440-A097-619E372FC36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0DA596B6-ADFF-034D-80E4-D5F57BFD0ABE}"/>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5D377FC0-2E3A-6D43-9B9F-AA1FF5652C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E097D0DB-C18A-D142-9166-5F56BCE70E6E}"/>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53765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5AB5589-DDBD-244F-ACE9-2B653833E607}"/>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xmlns="" id="{35534316-2183-C547-93CD-EB57C9C42E4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D53E6CC-9349-C848-9319-CB78CF28318B}"/>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2C325F43-F8A1-254B-9B41-A6637FCD9E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3625D545-830E-8B44-ACD9-175A23D52C77}"/>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413215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0D00EEC-1CBB-5342-8560-9D6F8838981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xmlns="" id="{0AA74491-6DD6-BB48-BFC9-B5CBA6F909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xmlns="" id="{150BD2B3-B2BB-4548-BBB9-E453F29C720C}"/>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59E31F4D-CA7E-6D49-A450-24686F00A5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D9A9635B-FA36-F644-A4EB-E44302568FE2}"/>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152568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5E3C459-7D45-6147-8A22-7E22BC72CAFB}"/>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xmlns="" id="{0F55E162-3862-F846-B1F3-CA5808B41D1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0EB3A493-17B8-F640-96D3-B653CD2285E0}"/>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1C29EBB8-C71E-7A44-AB97-792ED637408E}"/>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6" name="Platshållare för sidfot 5">
            <a:extLst>
              <a:ext uri="{FF2B5EF4-FFF2-40B4-BE49-F238E27FC236}">
                <a16:creationId xmlns:a16="http://schemas.microsoft.com/office/drawing/2014/main" xmlns="" id="{ABA228F2-C949-3343-A684-47FCE4B8AA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7679430A-9AB8-2E46-85D4-4F78D790B28A}"/>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2201319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78BE493-3555-7042-A01E-7F75E459AAC3}"/>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xmlns="" id="{F4B0C308-AD4F-184B-8C84-3336B897D2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xmlns="" id="{316AC9D9-E702-A442-B004-CDFEC3128CE2}"/>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1C6621B5-53C0-E449-8A01-F3E53B3D9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xmlns="" id="{CE547D5C-5766-1644-AA4E-07D77B02B827}"/>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0C61D556-21ED-0D4E-8FAC-65D5A2F14E3A}"/>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8" name="Platshållare för sidfot 7">
            <a:extLst>
              <a:ext uri="{FF2B5EF4-FFF2-40B4-BE49-F238E27FC236}">
                <a16:creationId xmlns:a16="http://schemas.microsoft.com/office/drawing/2014/main" xmlns="" id="{B8962984-67C1-CD4E-8EF3-D99AC6AB91E7}"/>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2F7D6C05-2AF3-8E43-8799-85DA646F7851}"/>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3274618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FEF2B60-F7D9-3348-9E77-8F4F6505CFB5}"/>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xmlns="" id="{8E6067E5-E8C1-4649-9C0B-F1F7FA54689A}"/>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4" name="Platshållare för sidfot 3">
            <a:extLst>
              <a:ext uri="{FF2B5EF4-FFF2-40B4-BE49-F238E27FC236}">
                <a16:creationId xmlns:a16="http://schemas.microsoft.com/office/drawing/2014/main" xmlns="" id="{28E4D93A-B864-174E-B4ED-6A8D0941B4F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9006A69C-2B68-C741-9B7F-AD4C481C6BE6}"/>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352435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7C752551-EB00-E64A-9280-06D98827907D}"/>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3" name="Platshållare för sidfot 2">
            <a:extLst>
              <a:ext uri="{FF2B5EF4-FFF2-40B4-BE49-F238E27FC236}">
                <a16:creationId xmlns:a16="http://schemas.microsoft.com/office/drawing/2014/main" xmlns="" id="{E82A77F9-82E2-9A4F-BA93-FE33698E347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54E481C0-345A-474C-A89E-5C6A4FF01D0C}"/>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86615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362AF0A-DE33-CE43-ACBE-6B4A4D30973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xmlns="" id="{5851BF80-DFB6-CA43-9EC2-D3A8DD4C42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4A883F3C-6EA4-9044-AB33-2A1502400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052D27F3-307F-7F4B-A9AD-82EA21E798FF}"/>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6" name="Platshållare för sidfot 5">
            <a:extLst>
              <a:ext uri="{FF2B5EF4-FFF2-40B4-BE49-F238E27FC236}">
                <a16:creationId xmlns:a16="http://schemas.microsoft.com/office/drawing/2014/main" xmlns="" id="{DF1124E8-018E-1540-A5D4-C16467AC176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5A815AA9-1785-7C44-9162-FDFFEF4C3B9F}"/>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3588643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DF8A3F0-D25F-F946-9925-C68B320E4A3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xmlns="" id="{19B2B24B-5F4A-A342-93EC-BFEAE08795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xmlns="" id="{4BFC64ED-3643-8F4A-9D86-DF75C8196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xmlns="" id="{3E4CD5F9-3E96-4442-B487-D43B9403F14A}"/>
              </a:ext>
            </a:extLst>
          </p:cNvPr>
          <p:cNvSpPr>
            <a:spLocks noGrp="1"/>
          </p:cNvSpPr>
          <p:nvPr>
            <p:ph type="dt" sz="half" idx="10"/>
          </p:nvPr>
        </p:nvSpPr>
        <p:spPr/>
        <p:txBody>
          <a:bodyPr/>
          <a:lstStyle/>
          <a:p>
            <a:fld id="{38D3A6CF-93DF-1E4F-8347-1A58D46F4C90}" type="datetimeFigureOut">
              <a:rPr lang="sv-SE" smtClean="0"/>
              <a:t>2020-03-13</a:t>
            </a:fld>
            <a:endParaRPr lang="sv-SE"/>
          </a:p>
        </p:txBody>
      </p:sp>
      <p:sp>
        <p:nvSpPr>
          <p:cNvPr id="6" name="Platshållare för sidfot 5">
            <a:extLst>
              <a:ext uri="{FF2B5EF4-FFF2-40B4-BE49-F238E27FC236}">
                <a16:creationId xmlns:a16="http://schemas.microsoft.com/office/drawing/2014/main" xmlns="" id="{E3D9C803-C40B-724B-8DAF-E287C31864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0E54726D-209A-3C46-8745-325C2E6F03E4}"/>
              </a:ext>
            </a:extLst>
          </p:cNvPr>
          <p:cNvSpPr>
            <a:spLocks noGrp="1"/>
          </p:cNvSpPr>
          <p:nvPr>
            <p:ph type="sldNum" sz="quarter" idx="12"/>
          </p:nvPr>
        </p:nvSpPr>
        <p:spPr/>
        <p:txBody>
          <a:bodyPr/>
          <a:lstStyle/>
          <a:p>
            <a:fld id="{30F0805D-AFC1-9241-A74D-ECF875D04F2D}" type="slidenum">
              <a:rPr lang="sv-SE" smtClean="0"/>
              <a:t>‹#›</a:t>
            </a:fld>
            <a:endParaRPr lang="sv-SE"/>
          </a:p>
        </p:txBody>
      </p:sp>
    </p:spTree>
    <p:extLst>
      <p:ext uri="{BB962C8B-B14F-4D97-AF65-F5344CB8AC3E}">
        <p14:creationId xmlns:p14="http://schemas.microsoft.com/office/powerpoint/2010/main" val="1987941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C0BFBD3B-E687-EB49-8BF4-3B44AA6B6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a:extLst>
              <a:ext uri="{FF2B5EF4-FFF2-40B4-BE49-F238E27FC236}">
                <a16:creationId xmlns:a16="http://schemas.microsoft.com/office/drawing/2014/main" xmlns="" id="{AC0E8C1A-B2E8-BA4A-8BB8-23D9B8799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8ACD580-7C78-BF4C-889B-D3733C191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3A6CF-93DF-1E4F-8347-1A58D46F4C90}" type="datetimeFigureOut">
              <a:rPr lang="sv-SE" smtClean="0"/>
              <a:t>2020-03-13</a:t>
            </a:fld>
            <a:endParaRPr lang="sv-SE"/>
          </a:p>
        </p:txBody>
      </p:sp>
      <p:sp>
        <p:nvSpPr>
          <p:cNvPr id="5" name="Platshållare för sidfot 4">
            <a:extLst>
              <a:ext uri="{FF2B5EF4-FFF2-40B4-BE49-F238E27FC236}">
                <a16:creationId xmlns:a16="http://schemas.microsoft.com/office/drawing/2014/main" xmlns="" id="{DFEDA7EB-D3E2-6945-8558-CD7C2BB457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EC7D5E87-CAE9-384F-BCBB-49F9D1BBB3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0805D-AFC1-9241-A74D-ECF875D04F2D}" type="slidenum">
              <a:rPr lang="sv-SE" smtClean="0"/>
              <a:t>‹#›</a:t>
            </a:fld>
            <a:endParaRPr lang="sv-SE"/>
          </a:p>
        </p:txBody>
      </p:sp>
    </p:spTree>
    <p:extLst>
      <p:ext uri="{BB962C8B-B14F-4D97-AF65-F5344CB8AC3E}">
        <p14:creationId xmlns:p14="http://schemas.microsoft.com/office/powerpoint/2010/main" val="853437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xmlns="" id="{57B4E7FA-CA07-3E40-A4C0-00CA0E476B33}"/>
              </a:ext>
            </a:extLst>
          </p:cNvPr>
          <p:cNvCxnSpPr>
            <a:cxnSpLocks/>
          </p:cNvCxnSpPr>
          <p:nvPr/>
        </p:nvCxnSpPr>
        <p:spPr>
          <a:xfrm>
            <a:off x="7908328" y="3744258"/>
            <a:ext cx="0" cy="155627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xmlns="" id="{2E945D88-8679-3C4C-A1B4-FF8C295FAEC5}"/>
              </a:ext>
            </a:extLst>
          </p:cNvPr>
          <p:cNvSpPr txBox="1"/>
          <p:nvPr/>
        </p:nvSpPr>
        <p:spPr>
          <a:xfrm>
            <a:off x="8056614" y="4287957"/>
            <a:ext cx="3855300" cy="707886"/>
          </a:xfrm>
          <a:prstGeom prst="rect">
            <a:avLst/>
          </a:prstGeom>
          <a:noFill/>
        </p:spPr>
        <p:txBody>
          <a:bodyPr wrap="square" rtlCol="0">
            <a:spAutoFit/>
          </a:bodyPr>
          <a:lstStyle/>
          <a:p>
            <a:r>
              <a:rPr lang="sv-SE" sz="40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en presentation</a:t>
            </a:r>
          </a:p>
        </p:txBody>
      </p:sp>
      <p:pic>
        <p:nvPicPr>
          <p:cNvPr id="14" name="Bildobjekt 13">
            <a:extLst>
              <a:ext uri="{FF2B5EF4-FFF2-40B4-BE49-F238E27FC236}">
                <a16:creationId xmlns:a16="http://schemas.microsoft.com/office/drawing/2014/main" xmlns="" id="{43253F84-0704-E246-AB60-D7B7303A2522}"/>
              </a:ext>
            </a:extLst>
          </p:cNvPr>
          <p:cNvPicPr>
            <a:picLocks noChangeAspect="1"/>
          </p:cNvPicPr>
          <p:nvPr/>
        </p:nvPicPr>
        <p:blipFill>
          <a:blip r:embed="rId3"/>
          <a:stretch>
            <a:fillRect/>
          </a:stretch>
        </p:blipFill>
        <p:spPr>
          <a:xfrm>
            <a:off x="1866899" y="4151270"/>
            <a:ext cx="5756531" cy="742245"/>
          </a:xfrm>
          <a:prstGeom prst="rect">
            <a:avLst/>
          </a:prstGeom>
        </p:spPr>
      </p:pic>
      <p:pic>
        <p:nvPicPr>
          <p:cNvPr id="5" name="Bildobjekt 4">
            <a:extLst>
              <a:ext uri="{FF2B5EF4-FFF2-40B4-BE49-F238E27FC236}">
                <a16:creationId xmlns:a16="http://schemas.microsoft.com/office/drawing/2014/main" xmlns="" id="{8AA41001-B7D2-2648-9ACE-C709B9896E64}"/>
              </a:ext>
            </a:extLst>
          </p:cNvPr>
          <p:cNvPicPr>
            <a:picLocks noChangeAspect="1"/>
          </p:cNvPicPr>
          <p:nvPr/>
        </p:nvPicPr>
        <p:blipFill>
          <a:blip r:embed="rId4"/>
          <a:stretch>
            <a:fillRect/>
          </a:stretch>
        </p:blipFill>
        <p:spPr>
          <a:xfrm>
            <a:off x="0" y="0"/>
            <a:ext cx="12192000" cy="3051051"/>
          </a:xfrm>
          <a:prstGeom prst="rect">
            <a:avLst/>
          </a:prstGeom>
        </p:spPr>
      </p:pic>
    </p:spTree>
    <p:extLst>
      <p:ext uri="{BB962C8B-B14F-4D97-AF65-F5344CB8AC3E}">
        <p14:creationId xmlns:p14="http://schemas.microsoft.com/office/powerpoint/2010/main" val="373722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pic>
        <p:nvPicPr>
          <p:cNvPr id="7" name="Bildobjekt 6">
            <a:extLst>
              <a:ext uri="{FF2B5EF4-FFF2-40B4-BE49-F238E27FC236}">
                <a16:creationId xmlns:a16="http://schemas.microsoft.com/office/drawing/2014/main" xmlns="" id="{5679A89A-572E-1E4C-844B-BC9D0A8E1410}"/>
              </a:ext>
            </a:extLst>
          </p:cNvPr>
          <p:cNvPicPr>
            <a:picLocks noChangeAspect="1"/>
          </p:cNvPicPr>
          <p:nvPr/>
        </p:nvPicPr>
        <p:blipFill>
          <a:blip r:embed="rId3"/>
          <a:stretch>
            <a:fillRect/>
          </a:stretch>
        </p:blipFill>
        <p:spPr>
          <a:xfrm>
            <a:off x="10417834" y="224583"/>
            <a:ext cx="1545359" cy="199258"/>
          </a:xfrm>
          <a:prstGeom prst="rect">
            <a:avLst/>
          </a:prstGeom>
        </p:spPr>
      </p:pic>
      <p:sp>
        <p:nvSpPr>
          <p:cNvPr id="8" name="Rubrik 4">
            <a:extLst>
              <a:ext uri="{FF2B5EF4-FFF2-40B4-BE49-F238E27FC236}">
                <a16:creationId xmlns:a16="http://schemas.microsoft.com/office/drawing/2014/main" xmlns="" id="{2E2089AF-E3B1-A143-AA20-E23580A09E21}"/>
              </a:ext>
            </a:extLst>
          </p:cNvPr>
          <p:cNvSpPr txBox="1">
            <a:spLocks/>
          </p:cNvSpPr>
          <p:nvPr/>
        </p:nvSpPr>
        <p:spPr>
          <a:xfrm>
            <a:off x="686487" y="1178892"/>
            <a:ext cx="11276705" cy="17890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sv-SE" sz="35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Totalentreprenör sedan 2006</a:t>
            </a:r>
          </a:p>
          <a:p>
            <a:pPr marL="571500" indent="-571500">
              <a:buFont typeface="Arial" panose="020B0604020202020204" pitchFamily="34" charset="0"/>
              <a:buChar char="•"/>
            </a:pPr>
            <a:r>
              <a:rPr lang="sv-SE" sz="35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Tredje största fasadbolaget i Sverige</a:t>
            </a:r>
          </a:p>
          <a:p>
            <a:pPr marL="571500" indent="-571500">
              <a:buFont typeface="Arial" panose="020B0604020202020204" pitchFamily="34" charset="0"/>
              <a:buChar char="•"/>
            </a:pPr>
            <a:r>
              <a:rPr lang="sv-SE" sz="35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All yttre renovering; fasader, fönster, balkonger och tak</a:t>
            </a:r>
          </a:p>
          <a:p>
            <a:pPr marL="571500" indent="-571500">
              <a:buFont typeface="Arial" panose="020B0604020202020204" pitchFamily="34" charset="0"/>
              <a:buChar char="•"/>
            </a:pPr>
            <a:r>
              <a:rPr lang="sv-SE" sz="35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Expertområden ROT; puts, betong, snickeri och måleri</a:t>
            </a:r>
            <a:r>
              <a:rPr lang="sv-SE" sz="35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 </a:t>
            </a:r>
          </a:p>
        </p:txBody>
      </p:sp>
      <p:pic>
        <p:nvPicPr>
          <p:cNvPr id="5" name="Bildobjekt 4" descr="En bild som visar byggnad, utomhus, stad, hög&#10;&#10;Automatiskt genererad beskrivning">
            <a:extLst>
              <a:ext uri="{FF2B5EF4-FFF2-40B4-BE49-F238E27FC236}">
                <a16:creationId xmlns:a16="http://schemas.microsoft.com/office/drawing/2014/main" xmlns="" id="{E58FC22B-D123-E84E-BA40-8F76DC5CF220}"/>
              </a:ext>
            </a:extLst>
          </p:cNvPr>
          <p:cNvPicPr>
            <a:picLocks noChangeAspect="1"/>
          </p:cNvPicPr>
          <p:nvPr/>
        </p:nvPicPr>
        <p:blipFill>
          <a:blip r:embed="rId4"/>
          <a:stretch>
            <a:fillRect/>
          </a:stretch>
        </p:blipFill>
        <p:spPr>
          <a:xfrm>
            <a:off x="0" y="3806949"/>
            <a:ext cx="12192000" cy="3051051"/>
          </a:xfrm>
          <a:prstGeom prst="rect">
            <a:avLst/>
          </a:prstGeom>
        </p:spPr>
      </p:pic>
      <p:sp>
        <p:nvSpPr>
          <p:cNvPr id="11" name="textruta 10">
            <a:extLst>
              <a:ext uri="{FF2B5EF4-FFF2-40B4-BE49-F238E27FC236}">
                <a16:creationId xmlns:a16="http://schemas.microsoft.com/office/drawing/2014/main" xmlns="" id="{6314EFC0-B6C6-7948-8F59-3496CE66240E}"/>
              </a:ext>
            </a:extLst>
          </p:cNvPr>
          <p:cNvSpPr txBox="1"/>
          <p:nvPr/>
        </p:nvSpPr>
        <p:spPr>
          <a:xfrm>
            <a:off x="686487" y="393953"/>
            <a:ext cx="6765010" cy="769441"/>
          </a:xfrm>
          <a:prstGeom prst="rect">
            <a:avLst/>
          </a:prstGeom>
          <a:noFill/>
        </p:spPr>
        <p:txBody>
          <a:bodyPr wrap="square" rtlCol="0">
            <a:spAutoFit/>
          </a:bodyPr>
          <a:lstStyle/>
          <a:p>
            <a:r>
              <a:rPr lang="sv-SE" sz="44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Om Tresson</a:t>
            </a:r>
            <a:endParaRPr lang="sv-SE" sz="4400" dirty="0"/>
          </a:p>
        </p:txBody>
      </p:sp>
    </p:spTree>
    <p:extLst>
      <p:ext uri="{BB962C8B-B14F-4D97-AF65-F5344CB8AC3E}">
        <p14:creationId xmlns:p14="http://schemas.microsoft.com/office/powerpoint/2010/main" val="9409518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C41B0C35-FCAB-8440-83DF-4DFC61C75AFD}"/>
              </a:ext>
            </a:extLst>
          </p:cNvPr>
          <p:cNvSpPr>
            <a:spLocks noGrp="1"/>
          </p:cNvSpPr>
          <p:nvPr>
            <p:ph type="title"/>
          </p:nvPr>
        </p:nvSpPr>
        <p:spPr>
          <a:xfrm>
            <a:off x="309966" y="1063942"/>
            <a:ext cx="10515600" cy="775393"/>
          </a:xfrm>
        </p:spPr>
        <p:txBody>
          <a:bodyPr>
            <a:normAutofit/>
          </a:bodyPr>
          <a:lstStyle/>
          <a:p>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Jonny Wallentin </a:t>
            </a:r>
            <a:r>
              <a:rPr lang="sv-SE"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Projektchef </a:t>
            </a:r>
            <a:endParaRPr lang="sv-SE" b="1"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pic>
        <p:nvPicPr>
          <p:cNvPr id="7" name="Bildobjekt 6">
            <a:extLst>
              <a:ext uri="{FF2B5EF4-FFF2-40B4-BE49-F238E27FC236}">
                <a16:creationId xmlns:a16="http://schemas.microsoft.com/office/drawing/2014/main" xmlns="" id="{7981447E-6D29-C642-890A-CAAFF72968C3}"/>
              </a:ext>
            </a:extLst>
          </p:cNvPr>
          <p:cNvPicPr>
            <a:picLocks noChangeAspect="1"/>
          </p:cNvPicPr>
          <p:nvPr/>
        </p:nvPicPr>
        <p:blipFill>
          <a:blip r:embed="rId2"/>
          <a:stretch>
            <a:fillRect/>
          </a:stretch>
        </p:blipFill>
        <p:spPr>
          <a:xfrm>
            <a:off x="10417834" y="224583"/>
            <a:ext cx="1545359" cy="199258"/>
          </a:xfrm>
          <a:prstGeom prst="rect">
            <a:avLst/>
          </a:prstGeom>
        </p:spPr>
      </p:pic>
      <p:pic>
        <p:nvPicPr>
          <p:cNvPr id="13" name="Bildobjekt 12" descr="En bild som visar byggnad, personer, rum, lägger&#10;&#10;Automatiskt genererad beskrivning">
            <a:extLst>
              <a:ext uri="{FF2B5EF4-FFF2-40B4-BE49-F238E27FC236}">
                <a16:creationId xmlns:a16="http://schemas.microsoft.com/office/drawing/2014/main" xmlns="" id="{57AA9BD2-3C43-1745-804E-32FC35B8323C}"/>
              </a:ext>
            </a:extLst>
          </p:cNvPr>
          <p:cNvPicPr>
            <a:picLocks noChangeAspect="1"/>
          </p:cNvPicPr>
          <p:nvPr/>
        </p:nvPicPr>
        <p:blipFill>
          <a:blip r:embed="rId3"/>
          <a:stretch>
            <a:fillRect/>
          </a:stretch>
        </p:blipFill>
        <p:spPr>
          <a:xfrm>
            <a:off x="0" y="3806949"/>
            <a:ext cx="12192000" cy="3051051"/>
          </a:xfrm>
          <a:prstGeom prst="rect">
            <a:avLst/>
          </a:prstGeom>
        </p:spPr>
      </p:pic>
      <p:sp>
        <p:nvSpPr>
          <p:cNvPr id="14" name="textruta 13">
            <a:extLst>
              <a:ext uri="{FF2B5EF4-FFF2-40B4-BE49-F238E27FC236}">
                <a16:creationId xmlns:a16="http://schemas.microsoft.com/office/drawing/2014/main" xmlns="" id="{F2BAB329-BA99-4C45-AE5E-083C97946026}"/>
              </a:ext>
            </a:extLst>
          </p:cNvPr>
          <p:cNvSpPr txBox="1"/>
          <p:nvPr/>
        </p:nvSpPr>
        <p:spPr>
          <a:xfrm>
            <a:off x="309965" y="1836547"/>
            <a:ext cx="9712924" cy="1446550"/>
          </a:xfrm>
          <a:prstGeom prst="rect">
            <a:avLst/>
          </a:prstGeom>
          <a:noFill/>
        </p:spPr>
        <p:txBody>
          <a:bodyPr wrap="square" rtlCol="0">
            <a:spAutoFit/>
          </a:bodyPr>
          <a:lstStyle/>
          <a:p>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Mats Holm </a:t>
            </a:r>
            <a:r>
              <a:rPr lang="sv-SE" sz="44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Projektledare </a:t>
            </a:r>
          </a:p>
          <a:p>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Samuli Rantala </a:t>
            </a:r>
            <a:r>
              <a:rPr lang="sv-SE" sz="44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Projektledare fönster</a:t>
            </a:r>
            <a:endParaRPr lang="sv-SE" sz="4400" dirty="0"/>
          </a:p>
        </p:txBody>
      </p:sp>
      <p:sp>
        <p:nvSpPr>
          <p:cNvPr id="16" name="textruta 15">
            <a:extLst>
              <a:ext uri="{FF2B5EF4-FFF2-40B4-BE49-F238E27FC236}">
                <a16:creationId xmlns:a16="http://schemas.microsoft.com/office/drawing/2014/main" xmlns="" id="{824DA51A-2446-ED45-A994-2A497C6F6B64}"/>
              </a:ext>
            </a:extLst>
          </p:cNvPr>
          <p:cNvSpPr txBox="1"/>
          <p:nvPr/>
        </p:nvSpPr>
        <p:spPr>
          <a:xfrm>
            <a:off x="309966" y="324212"/>
            <a:ext cx="6594529" cy="769441"/>
          </a:xfrm>
          <a:prstGeom prst="rect">
            <a:avLst/>
          </a:prstGeom>
          <a:noFill/>
        </p:spPr>
        <p:txBody>
          <a:bodyPr wrap="square" rtlCol="0">
            <a:spAutoFit/>
          </a:bodyPr>
          <a:lstStyle/>
          <a:p>
            <a:r>
              <a:rPr lang="sv-SE" sz="44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Presentation</a:t>
            </a:r>
            <a:endParaRPr lang="sv-SE" sz="4400" dirty="0"/>
          </a:p>
        </p:txBody>
      </p:sp>
    </p:spTree>
    <p:extLst>
      <p:ext uri="{BB962C8B-B14F-4D97-AF65-F5344CB8AC3E}">
        <p14:creationId xmlns:p14="http://schemas.microsoft.com/office/powerpoint/2010/main" val="3587759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repeatCount="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C41B0C35-FCAB-8440-83DF-4DFC61C75AFD}"/>
              </a:ext>
            </a:extLst>
          </p:cNvPr>
          <p:cNvSpPr>
            <a:spLocks noGrp="1"/>
          </p:cNvSpPr>
          <p:nvPr>
            <p:ph type="title"/>
          </p:nvPr>
        </p:nvSpPr>
        <p:spPr>
          <a:xfrm>
            <a:off x="778823" y="324211"/>
            <a:ext cx="10515600" cy="3910437"/>
          </a:xfrm>
        </p:spPr>
        <p:txBody>
          <a:bodyPr>
            <a:normAutofit/>
          </a:bodyPr>
          <a:lstStyle/>
          <a:p>
            <a:r>
              <a:rPr lang="sv-SE"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Brf Trångsund vad som ska göras </a:t>
            </a:r>
            <a:br>
              <a:rPr lang="sv-SE"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b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Renovering av fasader </a:t>
            </a:r>
            <a:b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b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Nya påhängsbalkonger</a:t>
            </a:r>
            <a:b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b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Renovering balkonger </a:t>
            </a:r>
            <a:b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b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Fönsterbyte</a:t>
            </a:r>
            <a:endParaRPr lang="sv-SE" b="1"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pic>
        <p:nvPicPr>
          <p:cNvPr id="8" name="Bildobjekt 7">
            <a:extLst>
              <a:ext uri="{FF2B5EF4-FFF2-40B4-BE49-F238E27FC236}">
                <a16:creationId xmlns:a16="http://schemas.microsoft.com/office/drawing/2014/main" xmlns="" id="{3CCF1F32-3F90-BA48-B1B2-C075E555282B}"/>
              </a:ext>
            </a:extLst>
          </p:cNvPr>
          <p:cNvPicPr>
            <a:picLocks noChangeAspect="1"/>
          </p:cNvPicPr>
          <p:nvPr/>
        </p:nvPicPr>
        <p:blipFill>
          <a:blip r:embed="rId3"/>
          <a:stretch>
            <a:fillRect/>
          </a:stretch>
        </p:blipFill>
        <p:spPr>
          <a:xfrm>
            <a:off x="10417834" y="224583"/>
            <a:ext cx="1545359" cy="199258"/>
          </a:xfrm>
          <a:prstGeom prst="rect">
            <a:avLst/>
          </a:prstGeom>
        </p:spPr>
      </p:pic>
    </p:spTree>
    <p:extLst>
      <p:ext uri="{BB962C8B-B14F-4D97-AF65-F5344CB8AC3E}">
        <p14:creationId xmlns:p14="http://schemas.microsoft.com/office/powerpoint/2010/main" val="118573766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9" name="Rubrik 4">
            <a:extLst>
              <a:ext uri="{FF2B5EF4-FFF2-40B4-BE49-F238E27FC236}">
                <a16:creationId xmlns:a16="http://schemas.microsoft.com/office/drawing/2014/main" xmlns="" id="{736CD7F6-369B-7244-85C4-4BD13AFA8779}"/>
              </a:ext>
            </a:extLst>
          </p:cNvPr>
          <p:cNvSpPr txBox="1">
            <a:spLocks/>
          </p:cNvSpPr>
          <p:nvPr/>
        </p:nvSpPr>
        <p:spPr>
          <a:xfrm>
            <a:off x="909453" y="370993"/>
            <a:ext cx="10515600" cy="45071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Så här byter vi fönster</a:t>
            </a: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Måttning</a:t>
            </a: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Försyn</a:t>
            </a: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Avisering 5 dagar innan fönsterbyte</a:t>
            </a: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Fönsterbyte 1-2 dagar/</a:t>
            </a:r>
            <a:r>
              <a:rPr lang="sv-SE" b="1" dirty="0" err="1">
                <a:solidFill>
                  <a:schemeClr val="bg1"/>
                </a:solidFill>
                <a:latin typeface="Calibri" panose="020F0502020204030204" pitchFamily="34" charset="0"/>
                <a:ea typeface="Helvetica Neue Medium" panose="02000503000000020004" pitchFamily="2" charset="0"/>
                <a:cs typeface="Calibri" panose="020F0502020204030204" pitchFamily="34" charset="0"/>
              </a:rPr>
              <a:t>lgh</a:t>
            </a:r>
            <a:endPar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endParaRP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Fönsterputs</a:t>
            </a:r>
          </a:p>
          <a:p>
            <a:pPr marL="742950" indent="-742950">
              <a:buFont typeface="+mj-lt"/>
              <a:buAutoNum type="arabicPeriod"/>
            </a:pP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Besiktning</a:t>
            </a:r>
          </a:p>
        </p:txBody>
      </p:sp>
      <p:sp>
        <p:nvSpPr>
          <p:cNvPr id="10" name="textruta 9">
            <a:extLst>
              <a:ext uri="{FF2B5EF4-FFF2-40B4-BE49-F238E27FC236}">
                <a16:creationId xmlns:a16="http://schemas.microsoft.com/office/drawing/2014/main" xmlns="" id="{AAF54459-8993-0D44-92F6-79DAC53714A6}"/>
              </a:ext>
            </a:extLst>
          </p:cNvPr>
          <p:cNvSpPr txBox="1"/>
          <p:nvPr/>
        </p:nvSpPr>
        <p:spPr>
          <a:xfrm>
            <a:off x="987972" y="4740166"/>
            <a:ext cx="10382651" cy="1446550"/>
          </a:xfrm>
          <a:prstGeom prst="rect">
            <a:avLst/>
          </a:prstGeom>
          <a:noFill/>
        </p:spPr>
        <p:txBody>
          <a:bodyPr wrap="square" rtlCol="0">
            <a:spAutoFit/>
          </a:bodyPr>
          <a:lstStyle/>
          <a:p>
            <a:r>
              <a:rPr lang="sv-SE" sz="4400" b="1" i="1" dirty="0">
                <a:solidFill>
                  <a:schemeClr val="bg1"/>
                </a:solidFill>
              </a:rPr>
              <a:t>Vi täcker golven med mattor</a:t>
            </a:r>
          </a:p>
          <a:p>
            <a:r>
              <a:rPr lang="sv-SE" sz="4400" b="1" i="1" dirty="0">
                <a:solidFill>
                  <a:schemeClr val="bg1"/>
                </a:solidFill>
              </a:rPr>
              <a:t>Det blir nya persienner</a:t>
            </a:r>
            <a:endParaRPr lang="sv-SE" sz="3500" b="1" i="1" dirty="0">
              <a:solidFill>
                <a:schemeClr val="bg1"/>
              </a:solidFill>
            </a:endParaRPr>
          </a:p>
        </p:txBody>
      </p:sp>
      <p:pic>
        <p:nvPicPr>
          <p:cNvPr id="11" name="Bildobjekt 10">
            <a:extLst>
              <a:ext uri="{FF2B5EF4-FFF2-40B4-BE49-F238E27FC236}">
                <a16:creationId xmlns:a16="http://schemas.microsoft.com/office/drawing/2014/main" xmlns="" id="{F454CE52-9FA0-0546-8A0E-CD6452D415C0}"/>
              </a:ext>
            </a:extLst>
          </p:cNvPr>
          <p:cNvPicPr>
            <a:picLocks noChangeAspect="1"/>
          </p:cNvPicPr>
          <p:nvPr/>
        </p:nvPicPr>
        <p:blipFill>
          <a:blip r:embed="rId3"/>
          <a:stretch>
            <a:fillRect/>
          </a:stretch>
        </p:blipFill>
        <p:spPr>
          <a:xfrm>
            <a:off x="10417834" y="224583"/>
            <a:ext cx="1545359" cy="199258"/>
          </a:xfrm>
          <a:prstGeom prst="rect">
            <a:avLst/>
          </a:prstGeom>
        </p:spPr>
      </p:pic>
    </p:spTree>
    <p:extLst>
      <p:ext uri="{BB962C8B-B14F-4D97-AF65-F5344CB8AC3E}">
        <p14:creationId xmlns:p14="http://schemas.microsoft.com/office/powerpoint/2010/main" val="32748881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10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10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10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10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blinds(horizontal)">
                                      <p:cBhvr>
                                        <p:cTn id="27" dur="1000"/>
                                        <p:tgtEl>
                                          <p:spTgt spid="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blinds(horizontal)">
                                      <p:cBhvr>
                                        <p:cTn id="32" dur="10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C41B0C35-FCAB-8440-83DF-4DFC61C75AFD}"/>
              </a:ext>
            </a:extLst>
          </p:cNvPr>
          <p:cNvSpPr>
            <a:spLocks noGrp="1"/>
          </p:cNvSpPr>
          <p:nvPr>
            <p:ph type="title"/>
          </p:nvPr>
        </p:nvSpPr>
        <p:spPr>
          <a:xfrm>
            <a:off x="605012" y="109854"/>
            <a:ext cx="10515600" cy="627973"/>
          </a:xfrm>
        </p:spPr>
        <p:txBody>
          <a:bodyPr>
            <a:normAutofit fontScale="90000"/>
          </a:bodyPr>
          <a:lstStyle/>
          <a:p>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Så här förbereder du inför fönsterbytet</a:t>
            </a:r>
            <a:endParaRPr lang="sv-SE" b="1"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pic>
        <p:nvPicPr>
          <p:cNvPr id="8" name="Bildobjekt 7">
            <a:extLst>
              <a:ext uri="{FF2B5EF4-FFF2-40B4-BE49-F238E27FC236}">
                <a16:creationId xmlns:a16="http://schemas.microsoft.com/office/drawing/2014/main" xmlns="" id="{3CCF1F32-3F90-BA48-B1B2-C075E555282B}"/>
              </a:ext>
            </a:extLst>
          </p:cNvPr>
          <p:cNvPicPr>
            <a:picLocks noChangeAspect="1"/>
          </p:cNvPicPr>
          <p:nvPr/>
        </p:nvPicPr>
        <p:blipFill>
          <a:blip r:embed="rId3"/>
          <a:stretch>
            <a:fillRect/>
          </a:stretch>
        </p:blipFill>
        <p:spPr>
          <a:xfrm>
            <a:off x="10417834" y="224583"/>
            <a:ext cx="1545359" cy="199258"/>
          </a:xfrm>
          <a:prstGeom prst="rect">
            <a:avLst/>
          </a:prstGeom>
        </p:spPr>
      </p:pic>
      <p:pic>
        <p:nvPicPr>
          <p:cNvPr id="6" name="Bildobjekt 5">
            <a:extLst>
              <a:ext uri="{FF2B5EF4-FFF2-40B4-BE49-F238E27FC236}">
                <a16:creationId xmlns:a16="http://schemas.microsoft.com/office/drawing/2014/main" xmlns="" id="{201C47E5-EEFD-DD4D-BCD5-14F7525B78A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0" y="700600"/>
            <a:ext cx="12240759" cy="6157400"/>
          </a:xfrm>
          <a:prstGeom prst="rect">
            <a:avLst/>
          </a:prstGeom>
        </p:spPr>
      </p:pic>
      <p:sp>
        <p:nvSpPr>
          <p:cNvPr id="4" name="textruta 3">
            <a:extLst>
              <a:ext uri="{FF2B5EF4-FFF2-40B4-BE49-F238E27FC236}">
                <a16:creationId xmlns:a16="http://schemas.microsoft.com/office/drawing/2014/main" xmlns="" id="{1FEE97B2-DAEF-F24A-897F-52F90FE0FA8E}"/>
              </a:ext>
            </a:extLst>
          </p:cNvPr>
          <p:cNvSpPr txBox="1"/>
          <p:nvPr/>
        </p:nvSpPr>
        <p:spPr>
          <a:xfrm>
            <a:off x="965504" y="3811125"/>
            <a:ext cx="1405735" cy="1246495"/>
          </a:xfrm>
          <a:prstGeom prst="rect">
            <a:avLst/>
          </a:prstGeom>
          <a:noFill/>
        </p:spPr>
        <p:txBody>
          <a:bodyPr wrap="square" rtlCol="0">
            <a:spAutoFit/>
          </a:bodyPr>
          <a:lstStyle/>
          <a:p>
            <a:r>
              <a:rPr lang="sv-SE" sz="2500" b="1" dirty="0">
                <a:solidFill>
                  <a:srgbClr val="FF0000"/>
                </a:solidFill>
              </a:rPr>
              <a:t>Ansvara för dina husdjur</a:t>
            </a:r>
          </a:p>
        </p:txBody>
      </p:sp>
      <p:sp>
        <p:nvSpPr>
          <p:cNvPr id="9" name="textruta 8">
            <a:extLst>
              <a:ext uri="{FF2B5EF4-FFF2-40B4-BE49-F238E27FC236}">
                <a16:creationId xmlns:a16="http://schemas.microsoft.com/office/drawing/2014/main" xmlns="" id="{37C211F4-BD1C-9243-847F-78BE228C8646}"/>
              </a:ext>
            </a:extLst>
          </p:cNvPr>
          <p:cNvSpPr txBox="1"/>
          <p:nvPr/>
        </p:nvSpPr>
        <p:spPr>
          <a:xfrm>
            <a:off x="814659" y="1823692"/>
            <a:ext cx="2649211" cy="477054"/>
          </a:xfrm>
          <a:prstGeom prst="rect">
            <a:avLst/>
          </a:prstGeom>
          <a:noFill/>
        </p:spPr>
        <p:txBody>
          <a:bodyPr wrap="square" rtlCol="0">
            <a:spAutoFit/>
          </a:bodyPr>
          <a:lstStyle/>
          <a:p>
            <a:r>
              <a:rPr lang="sv-SE" sz="2500" b="1" dirty="0">
                <a:solidFill>
                  <a:srgbClr val="FF0000"/>
                </a:solidFill>
              </a:rPr>
              <a:t>Ge tillträde till </a:t>
            </a:r>
            <a:r>
              <a:rPr lang="sv-SE" sz="2500" b="1" dirty="0" err="1">
                <a:solidFill>
                  <a:srgbClr val="FF0000"/>
                </a:solidFill>
              </a:rPr>
              <a:t>lgh</a:t>
            </a:r>
            <a:endParaRPr lang="sv-SE" sz="2500" b="1" dirty="0">
              <a:solidFill>
                <a:srgbClr val="FF0000"/>
              </a:solidFill>
            </a:endParaRPr>
          </a:p>
        </p:txBody>
      </p:sp>
      <p:sp>
        <p:nvSpPr>
          <p:cNvPr id="10" name="textruta 9">
            <a:extLst>
              <a:ext uri="{FF2B5EF4-FFF2-40B4-BE49-F238E27FC236}">
                <a16:creationId xmlns:a16="http://schemas.microsoft.com/office/drawing/2014/main" xmlns="" id="{628B212E-8D89-E745-BB68-5B2274C3C782}"/>
              </a:ext>
            </a:extLst>
          </p:cNvPr>
          <p:cNvSpPr txBox="1"/>
          <p:nvPr/>
        </p:nvSpPr>
        <p:spPr>
          <a:xfrm>
            <a:off x="4044718" y="3187878"/>
            <a:ext cx="2172470" cy="1246495"/>
          </a:xfrm>
          <a:prstGeom prst="rect">
            <a:avLst/>
          </a:prstGeom>
          <a:noFill/>
        </p:spPr>
        <p:txBody>
          <a:bodyPr wrap="square" rtlCol="0">
            <a:spAutoFit/>
          </a:bodyPr>
          <a:lstStyle/>
          <a:p>
            <a:r>
              <a:rPr lang="sv-SE" sz="2500" b="1" dirty="0">
                <a:solidFill>
                  <a:srgbClr val="FF0000"/>
                </a:solidFill>
              </a:rPr>
              <a:t>Skydda dina möbler från damm</a:t>
            </a:r>
          </a:p>
        </p:txBody>
      </p:sp>
      <p:sp>
        <p:nvSpPr>
          <p:cNvPr id="11" name="textruta 10">
            <a:extLst>
              <a:ext uri="{FF2B5EF4-FFF2-40B4-BE49-F238E27FC236}">
                <a16:creationId xmlns:a16="http://schemas.microsoft.com/office/drawing/2014/main" xmlns="" id="{1C24FE91-C0E3-DA40-B541-B6ADFECFC7E1}"/>
              </a:ext>
            </a:extLst>
          </p:cNvPr>
          <p:cNvSpPr txBox="1"/>
          <p:nvPr/>
        </p:nvSpPr>
        <p:spPr>
          <a:xfrm>
            <a:off x="6606717" y="2300746"/>
            <a:ext cx="1659770" cy="861774"/>
          </a:xfrm>
          <a:prstGeom prst="rect">
            <a:avLst/>
          </a:prstGeom>
          <a:noFill/>
        </p:spPr>
        <p:txBody>
          <a:bodyPr wrap="square" rtlCol="0">
            <a:spAutoFit/>
          </a:bodyPr>
          <a:lstStyle/>
          <a:p>
            <a:r>
              <a:rPr lang="sv-SE" sz="2500" b="1" dirty="0">
                <a:solidFill>
                  <a:srgbClr val="FF0000"/>
                </a:solidFill>
              </a:rPr>
              <a:t>Tänk på </a:t>
            </a:r>
          </a:p>
          <a:p>
            <a:r>
              <a:rPr lang="sv-SE" sz="2500" b="1" dirty="0">
                <a:solidFill>
                  <a:srgbClr val="FF0000"/>
                </a:solidFill>
              </a:rPr>
              <a:t>korsdraget</a:t>
            </a:r>
          </a:p>
        </p:txBody>
      </p:sp>
      <p:sp>
        <p:nvSpPr>
          <p:cNvPr id="12" name="textruta 11">
            <a:extLst>
              <a:ext uri="{FF2B5EF4-FFF2-40B4-BE49-F238E27FC236}">
                <a16:creationId xmlns:a16="http://schemas.microsoft.com/office/drawing/2014/main" xmlns="" id="{C3B00B03-F2E1-CD43-91DC-E0EBE48CB0C2}"/>
              </a:ext>
            </a:extLst>
          </p:cNvPr>
          <p:cNvSpPr txBox="1"/>
          <p:nvPr/>
        </p:nvSpPr>
        <p:spPr>
          <a:xfrm>
            <a:off x="8857282" y="2542321"/>
            <a:ext cx="2792682" cy="477054"/>
          </a:xfrm>
          <a:prstGeom prst="rect">
            <a:avLst/>
          </a:prstGeom>
          <a:noFill/>
        </p:spPr>
        <p:txBody>
          <a:bodyPr wrap="square" rtlCol="0">
            <a:spAutoFit/>
          </a:bodyPr>
          <a:lstStyle/>
          <a:p>
            <a:r>
              <a:rPr lang="sv-SE" sz="2500" b="1" dirty="0">
                <a:solidFill>
                  <a:srgbClr val="FF0000"/>
                </a:solidFill>
              </a:rPr>
              <a:t>Plocka bort och ner</a:t>
            </a:r>
          </a:p>
        </p:txBody>
      </p:sp>
      <p:sp>
        <p:nvSpPr>
          <p:cNvPr id="13" name="textruta 12">
            <a:extLst>
              <a:ext uri="{FF2B5EF4-FFF2-40B4-BE49-F238E27FC236}">
                <a16:creationId xmlns:a16="http://schemas.microsoft.com/office/drawing/2014/main" xmlns="" id="{002BDD09-F116-CE49-BC1C-3244DFA7701D}"/>
              </a:ext>
            </a:extLst>
          </p:cNvPr>
          <p:cNvSpPr txBox="1"/>
          <p:nvPr/>
        </p:nvSpPr>
        <p:spPr>
          <a:xfrm>
            <a:off x="5153184" y="5579608"/>
            <a:ext cx="3758209" cy="477054"/>
          </a:xfrm>
          <a:prstGeom prst="rect">
            <a:avLst/>
          </a:prstGeom>
          <a:noFill/>
        </p:spPr>
        <p:txBody>
          <a:bodyPr wrap="square" rtlCol="0">
            <a:spAutoFit/>
          </a:bodyPr>
          <a:lstStyle/>
          <a:p>
            <a:pPr algn="r"/>
            <a:r>
              <a:rPr lang="sv-SE" sz="2500" b="1" dirty="0">
                <a:solidFill>
                  <a:srgbClr val="FF0000"/>
                </a:solidFill>
              </a:rPr>
              <a:t>Tänk på arbetsutrymmet</a:t>
            </a:r>
          </a:p>
        </p:txBody>
      </p:sp>
    </p:spTree>
    <p:extLst>
      <p:ext uri="{BB962C8B-B14F-4D97-AF65-F5344CB8AC3E}">
        <p14:creationId xmlns:p14="http://schemas.microsoft.com/office/powerpoint/2010/main" val="995966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18">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ubrik 4">
            <a:extLst>
              <a:ext uri="{FF2B5EF4-FFF2-40B4-BE49-F238E27FC236}">
                <a16:creationId xmlns:a16="http://schemas.microsoft.com/office/drawing/2014/main" xmlns="" id="{CB1F2959-3E19-7D4E-8F4A-7C77FF089118}"/>
              </a:ext>
            </a:extLst>
          </p:cNvPr>
          <p:cNvSpPr>
            <a:spLocks noGrp="1"/>
          </p:cNvSpPr>
          <p:nvPr>
            <p:ph type="title"/>
          </p:nvPr>
        </p:nvSpPr>
        <p:spPr>
          <a:xfrm>
            <a:off x="556532" y="523876"/>
            <a:ext cx="11210925" cy="1473600"/>
          </a:xfrm>
        </p:spPr>
        <p:txBody>
          <a:bodyPr vert="horz" lIns="91440" tIns="45720" rIns="91440" bIns="45720" rtlCol="0" anchor="ctr">
            <a:normAutofit/>
          </a:bodyPr>
          <a:lstStyle/>
          <a:p>
            <a:pPr algn="ctr"/>
            <a:r>
              <a:rPr lang="en-US" sz="3200" b="1" kern="1200" dirty="0">
                <a:solidFill>
                  <a:schemeClr val="bg1"/>
                </a:solidFill>
                <a:latin typeface="+mj-lt"/>
                <a:ea typeface="+mj-ea"/>
                <a:cs typeface="+mj-cs"/>
              </a:rPr>
              <a:t>Tidplan: </a:t>
            </a:r>
            <a:r>
              <a:rPr lang="en-US" sz="3200" b="1" kern="1200" dirty="0">
                <a:solidFill>
                  <a:srgbClr val="92D050"/>
                </a:solidFill>
                <a:latin typeface="+mj-lt"/>
                <a:ea typeface="+mj-ea"/>
                <a:cs typeface="+mj-cs"/>
              </a:rPr>
              <a:t>Sitter uppsatt i porten</a:t>
            </a:r>
            <a:r>
              <a:rPr lang="en-US" sz="1500" b="1" kern="1200" dirty="0">
                <a:solidFill>
                  <a:schemeClr val="bg1"/>
                </a:solidFill>
                <a:latin typeface="+mj-lt"/>
                <a:ea typeface="+mj-ea"/>
                <a:cs typeface="+mj-cs"/>
              </a:rPr>
              <a:t/>
            </a:r>
            <a:br>
              <a:rPr lang="en-US" sz="1500" b="1" kern="1200" dirty="0">
                <a:solidFill>
                  <a:schemeClr val="bg1"/>
                </a:solidFill>
                <a:latin typeface="+mj-lt"/>
                <a:ea typeface="+mj-ea"/>
                <a:cs typeface="+mj-cs"/>
              </a:rPr>
            </a:br>
            <a:r>
              <a:rPr lang="en-US" sz="1500" b="1" kern="1200" dirty="0">
                <a:solidFill>
                  <a:schemeClr val="bg1"/>
                </a:solidFill>
                <a:latin typeface="+mj-lt"/>
                <a:ea typeface="+mj-ea"/>
                <a:cs typeface="+mj-cs"/>
              </a:rPr>
              <a:t/>
            </a:r>
            <a:br>
              <a:rPr lang="en-US" sz="1500" b="1" kern="1200" dirty="0">
                <a:solidFill>
                  <a:schemeClr val="bg1"/>
                </a:solidFill>
                <a:latin typeface="+mj-lt"/>
                <a:ea typeface="+mj-ea"/>
                <a:cs typeface="+mj-cs"/>
              </a:rPr>
            </a:br>
            <a:endParaRPr lang="en-US" sz="1500" b="1" kern="1200" dirty="0">
              <a:solidFill>
                <a:schemeClr val="bg1"/>
              </a:solidFill>
              <a:latin typeface="+mj-lt"/>
              <a:ea typeface="+mj-ea"/>
              <a:cs typeface="+mj-cs"/>
            </a:endParaRPr>
          </a:p>
        </p:txBody>
      </p:sp>
      <p:pic>
        <p:nvPicPr>
          <p:cNvPr id="5" name="Bildobjekt 4">
            <a:extLst>
              <a:ext uri="{FF2B5EF4-FFF2-40B4-BE49-F238E27FC236}">
                <a16:creationId xmlns:a16="http://schemas.microsoft.com/office/drawing/2014/main" xmlns="" id="{6D4D3D63-B9A0-40C0-A28E-DA3B3D1A2E2C}"/>
              </a:ext>
            </a:extLst>
          </p:cNvPr>
          <p:cNvPicPr>
            <a:picLocks noChangeAspect="1"/>
          </p:cNvPicPr>
          <p:nvPr/>
        </p:nvPicPr>
        <p:blipFill>
          <a:blip r:embed="rId3"/>
          <a:stretch>
            <a:fillRect/>
          </a:stretch>
        </p:blipFill>
        <p:spPr>
          <a:xfrm>
            <a:off x="643467" y="1882066"/>
            <a:ext cx="10905066" cy="4452059"/>
          </a:xfrm>
          <a:prstGeom prst="rect">
            <a:avLst/>
          </a:prstGeom>
        </p:spPr>
      </p:pic>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pPr>
              <a:spcAft>
                <a:spcPts val="600"/>
              </a:spcAft>
            </a:pPr>
            <a:r>
              <a:rPr lang="sv-SE">
                <a:solidFill>
                  <a:srgbClr val="000000"/>
                </a:solidFill>
                <a:latin typeface="Times" pitchFamily="2" charset="0"/>
              </a:rPr>
              <a:t> </a:t>
            </a:r>
            <a:endParaRPr lang="sv-SE"/>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pPr>
              <a:spcAft>
                <a:spcPts val="600"/>
              </a:spcAft>
            </a:pPr>
            <a:r>
              <a:rPr lang="sv-SE">
                <a:solidFill>
                  <a:srgbClr val="000000"/>
                </a:solidFill>
                <a:latin typeface="Times" pitchFamily="2" charset="0"/>
              </a:rPr>
              <a:t> </a:t>
            </a:r>
            <a:endParaRPr lang="sv-SE"/>
          </a:p>
        </p:txBody>
      </p:sp>
      <p:pic>
        <p:nvPicPr>
          <p:cNvPr id="8" name="Bildobjekt 7">
            <a:extLst>
              <a:ext uri="{FF2B5EF4-FFF2-40B4-BE49-F238E27FC236}">
                <a16:creationId xmlns:a16="http://schemas.microsoft.com/office/drawing/2014/main" xmlns="" id="{9016BCED-6A87-A541-98EC-DE8DB721BF0F}"/>
              </a:ext>
            </a:extLst>
          </p:cNvPr>
          <p:cNvPicPr>
            <a:picLocks noChangeAspect="1"/>
          </p:cNvPicPr>
          <p:nvPr/>
        </p:nvPicPr>
        <p:blipFill>
          <a:blip r:embed="rId4"/>
          <a:stretch>
            <a:fillRect/>
          </a:stretch>
        </p:blipFill>
        <p:spPr>
          <a:xfrm>
            <a:off x="10417834" y="224583"/>
            <a:ext cx="1545359" cy="199258"/>
          </a:xfrm>
          <a:prstGeom prst="rect">
            <a:avLst/>
          </a:prstGeom>
        </p:spPr>
      </p:pic>
    </p:spTree>
    <p:extLst>
      <p:ext uri="{BB962C8B-B14F-4D97-AF65-F5344CB8AC3E}">
        <p14:creationId xmlns:p14="http://schemas.microsoft.com/office/powerpoint/2010/main" val="3745245935"/>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B1E89366-B672-634A-9F04-2836A01F20EE}"/>
              </a:ext>
            </a:extLst>
          </p:cNvPr>
          <p:cNvSpPr/>
          <p:nvPr/>
        </p:nvSpPr>
        <p:spPr>
          <a:xfrm>
            <a:off x="5974813" y="2874219"/>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2874219"/>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11" name="textruta 10">
            <a:extLst>
              <a:ext uri="{FF2B5EF4-FFF2-40B4-BE49-F238E27FC236}">
                <a16:creationId xmlns:a16="http://schemas.microsoft.com/office/drawing/2014/main" xmlns="" id="{3A6CE303-400F-0447-9B37-0ABE032CED18}"/>
              </a:ext>
            </a:extLst>
          </p:cNvPr>
          <p:cNvSpPr txBox="1"/>
          <p:nvPr/>
        </p:nvSpPr>
        <p:spPr>
          <a:xfrm>
            <a:off x="1037064" y="2964100"/>
            <a:ext cx="3646449" cy="613988"/>
          </a:xfrm>
          <a:prstGeom prst="rect">
            <a:avLst/>
          </a:prstGeom>
          <a:noFill/>
        </p:spPr>
        <p:txBody>
          <a:bodyPr wrap="square" rtlCol="0">
            <a:spAutoFit/>
          </a:bodyPr>
          <a:lstStyle/>
          <a:p>
            <a:endParaRPr lang="sv-SE" dirty="0"/>
          </a:p>
        </p:txBody>
      </p:sp>
      <p:sp>
        <p:nvSpPr>
          <p:cNvPr id="12" name="textruta 11">
            <a:extLst>
              <a:ext uri="{FF2B5EF4-FFF2-40B4-BE49-F238E27FC236}">
                <a16:creationId xmlns:a16="http://schemas.microsoft.com/office/drawing/2014/main" xmlns="" id="{AF2FE657-3B36-6C47-99B9-D77C1A1E2707}"/>
              </a:ext>
            </a:extLst>
          </p:cNvPr>
          <p:cNvSpPr txBox="1"/>
          <p:nvPr/>
        </p:nvSpPr>
        <p:spPr>
          <a:xfrm>
            <a:off x="1103984" y="590911"/>
            <a:ext cx="8267950" cy="4832092"/>
          </a:xfrm>
          <a:prstGeom prst="rect">
            <a:avLst/>
          </a:prstGeom>
          <a:noFill/>
        </p:spPr>
        <p:txBody>
          <a:bodyPr wrap="square" rtlCol="0">
            <a:spAutoFit/>
          </a:bodyPr>
          <a:lstStyle/>
          <a:p>
            <a:r>
              <a:rPr lang="sv-SE" sz="4400" b="1" dirty="0">
                <a:solidFill>
                  <a:srgbClr val="9DC70D"/>
                </a:solidFill>
                <a:latin typeface="Calibri" panose="020F0502020204030204" pitchFamily="34" charset="0"/>
                <a:ea typeface="Helvetica Neue Medium" panose="02000503000000020004" pitchFamily="2" charset="0"/>
                <a:cs typeface="Calibri" panose="020F0502020204030204" pitchFamily="34" charset="0"/>
              </a:rPr>
              <a:t>Tänk på följande</a:t>
            </a:r>
            <a:endPar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endParaRP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Klättra inte på ställningen</a:t>
            </a: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Gör inte åverkan i plasten</a:t>
            </a: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Alla bor på nedre botten</a:t>
            </a: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Stäng fönster och dörrar</a:t>
            </a: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Håll uppsikt över barn</a:t>
            </a:r>
          </a:p>
          <a:p>
            <a:pPr marL="571500" indent="-571500">
              <a:buFont typeface="Arial" panose="020B0604020202020204" pitchFamily="34" charset="0"/>
              <a:buChar char="•"/>
            </a:pPr>
            <a:r>
              <a:rPr lang="sv-SE" sz="4400"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Vi aviserar våra arbeten</a:t>
            </a:r>
            <a:endParaRPr lang="sv-SE" sz="4400" b="1" dirty="0">
              <a:latin typeface="Calibri" panose="020F0502020204030204" pitchFamily="34" charset="0"/>
              <a:cs typeface="Calibri" panose="020F0502020204030204" pitchFamily="34" charset="0"/>
            </a:endParaRPr>
          </a:p>
        </p:txBody>
      </p:sp>
      <p:pic>
        <p:nvPicPr>
          <p:cNvPr id="19" name="Bildobjekt 18">
            <a:extLst>
              <a:ext uri="{FF2B5EF4-FFF2-40B4-BE49-F238E27FC236}">
                <a16:creationId xmlns:a16="http://schemas.microsoft.com/office/drawing/2014/main" xmlns="" id="{452016DC-669B-AE48-A46D-A660BFD95454}"/>
              </a:ext>
            </a:extLst>
          </p:cNvPr>
          <p:cNvPicPr>
            <a:picLocks noChangeAspect="1"/>
          </p:cNvPicPr>
          <p:nvPr/>
        </p:nvPicPr>
        <p:blipFill>
          <a:blip r:embed="rId3"/>
          <a:stretch>
            <a:fillRect/>
          </a:stretch>
        </p:blipFill>
        <p:spPr>
          <a:xfrm>
            <a:off x="10417834" y="224583"/>
            <a:ext cx="1545359" cy="199258"/>
          </a:xfrm>
          <a:prstGeom prst="rect">
            <a:avLst/>
          </a:prstGeom>
        </p:spPr>
      </p:pic>
    </p:spTree>
    <p:extLst>
      <p:ext uri="{BB962C8B-B14F-4D97-AF65-F5344CB8AC3E}">
        <p14:creationId xmlns:p14="http://schemas.microsoft.com/office/powerpoint/2010/main" val="31318187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horizontal)">
                                      <p:cBhvr>
                                        <p:cTn id="7" dur="10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linds(horizontal)">
                                      <p:cBhvr>
                                        <p:cTn id="12" dur="1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blinds(horizontal)">
                                      <p:cBhvr>
                                        <p:cTn id="17" dur="1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blinds(horizontal)">
                                      <p:cBhvr>
                                        <p:cTn id="22" dur="1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blinds(horizontal)">
                                      <p:cBhvr>
                                        <p:cTn id="27" dur="10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blinds(horizontal)">
                                      <p:cBhvr>
                                        <p:cTn id="32" dur="1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xmlns="" id="{C41B0C35-FCAB-8440-83DF-4DFC61C75AFD}"/>
              </a:ext>
            </a:extLst>
          </p:cNvPr>
          <p:cNvSpPr>
            <a:spLocks noGrp="1"/>
          </p:cNvSpPr>
          <p:nvPr>
            <p:ph type="title"/>
          </p:nvPr>
        </p:nvSpPr>
        <p:spPr>
          <a:xfrm>
            <a:off x="761011" y="640811"/>
            <a:ext cx="10515600" cy="2067096"/>
          </a:xfrm>
        </p:spPr>
        <p:txBody>
          <a:bodyPr>
            <a:normAutofit/>
          </a:bodyPr>
          <a:lstStyle/>
          <a:p>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Ytterligare frågor?</a:t>
            </a:r>
            <a:b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br>
            <a: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t> </a:t>
            </a:r>
            <a:br>
              <a:rPr lang="sv-SE" b="1" dirty="0">
                <a:solidFill>
                  <a:schemeClr val="bg1"/>
                </a:solidFill>
                <a:latin typeface="Calibri" panose="020F0502020204030204" pitchFamily="34" charset="0"/>
                <a:ea typeface="Helvetica Neue Medium" panose="02000503000000020004" pitchFamily="2" charset="0"/>
                <a:cs typeface="Calibri" panose="020F0502020204030204" pitchFamily="34" charset="0"/>
              </a:rPr>
            </a:br>
            <a:r>
              <a:rPr lang="sv-SE" b="1" i="1" dirty="0" err="1">
                <a:solidFill>
                  <a:schemeClr val="bg1"/>
                </a:solidFill>
                <a:latin typeface="Calibri" panose="020F0502020204030204" pitchFamily="34" charset="0"/>
                <a:ea typeface="Helvetica Neue Medium" panose="02000503000000020004" pitchFamily="2" charset="0"/>
                <a:cs typeface="Calibri" panose="020F0502020204030204" pitchFamily="34" charset="0"/>
              </a:rPr>
              <a:t>www.sehedtresson.se</a:t>
            </a:r>
            <a:endParaRPr lang="sv-SE" b="1" i="1" dirty="0">
              <a:solidFill>
                <a:schemeClr val="bg1"/>
              </a:solidFill>
              <a:latin typeface="Calibri" panose="020F0502020204030204" pitchFamily="34" charset="0"/>
              <a:cs typeface="Calibri" panose="020F0502020204030204" pitchFamily="34" charset="0"/>
            </a:endParaRPr>
          </a:p>
        </p:txBody>
      </p:sp>
      <p:sp>
        <p:nvSpPr>
          <p:cNvPr id="2" name="Rektangel 1">
            <a:extLst>
              <a:ext uri="{FF2B5EF4-FFF2-40B4-BE49-F238E27FC236}">
                <a16:creationId xmlns:a16="http://schemas.microsoft.com/office/drawing/2014/main" xmlns="" id="{B1E89366-B672-634A-9F04-2836A01F20EE}"/>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sp>
        <p:nvSpPr>
          <p:cNvPr id="3" name="Rektangel 2">
            <a:extLst>
              <a:ext uri="{FF2B5EF4-FFF2-40B4-BE49-F238E27FC236}">
                <a16:creationId xmlns:a16="http://schemas.microsoft.com/office/drawing/2014/main" xmlns="" id="{7B18AF1E-C22C-1D43-9C5C-7EDA1D609C25}"/>
              </a:ext>
            </a:extLst>
          </p:cNvPr>
          <p:cNvSpPr/>
          <p:nvPr/>
        </p:nvSpPr>
        <p:spPr>
          <a:xfrm>
            <a:off x="5974813" y="3244334"/>
            <a:ext cx="242374" cy="369332"/>
          </a:xfrm>
          <a:prstGeom prst="rect">
            <a:avLst/>
          </a:prstGeom>
        </p:spPr>
        <p:txBody>
          <a:bodyPr wrap="none">
            <a:spAutoFit/>
          </a:bodyPr>
          <a:lstStyle/>
          <a:p>
            <a:r>
              <a:rPr lang="sv-SE" dirty="0">
                <a:solidFill>
                  <a:srgbClr val="000000"/>
                </a:solidFill>
                <a:latin typeface="Times" pitchFamily="2" charset="0"/>
              </a:rPr>
              <a:t> </a:t>
            </a:r>
            <a:endParaRPr lang="sv-SE" dirty="0"/>
          </a:p>
        </p:txBody>
      </p:sp>
      <p:pic>
        <p:nvPicPr>
          <p:cNvPr id="7" name="Bildobjekt 6">
            <a:extLst>
              <a:ext uri="{FF2B5EF4-FFF2-40B4-BE49-F238E27FC236}">
                <a16:creationId xmlns:a16="http://schemas.microsoft.com/office/drawing/2014/main" xmlns="" id="{2C736188-30D5-1145-9B0F-23B81986CED4}"/>
              </a:ext>
            </a:extLst>
          </p:cNvPr>
          <p:cNvPicPr>
            <a:picLocks noChangeAspect="1"/>
          </p:cNvPicPr>
          <p:nvPr/>
        </p:nvPicPr>
        <p:blipFill>
          <a:blip r:embed="rId3"/>
          <a:stretch>
            <a:fillRect/>
          </a:stretch>
        </p:blipFill>
        <p:spPr>
          <a:xfrm>
            <a:off x="10417834" y="224583"/>
            <a:ext cx="1545359" cy="199258"/>
          </a:xfrm>
          <a:prstGeom prst="rect">
            <a:avLst/>
          </a:prstGeom>
        </p:spPr>
      </p:pic>
      <p:pic>
        <p:nvPicPr>
          <p:cNvPr id="10" name="Bildobjekt 9" descr="En bild som visar byggnad, tecken, hängande, sitter&#10;&#10;Automatiskt genererad beskrivning">
            <a:extLst>
              <a:ext uri="{FF2B5EF4-FFF2-40B4-BE49-F238E27FC236}">
                <a16:creationId xmlns:a16="http://schemas.microsoft.com/office/drawing/2014/main" xmlns="" id="{3124F21E-2A5B-C14A-967D-85AD62A8BA87}"/>
              </a:ext>
            </a:extLst>
          </p:cNvPr>
          <p:cNvPicPr>
            <a:picLocks noChangeAspect="1"/>
          </p:cNvPicPr>
          <p:nvPr/>
        </p:nvPicPr>
        <p:blipFill>
          <a:blip r:embed="rId4"/>
          <a:stretch>
            <a:fillRect/>
          </a:stretch>
        </p:blipFill>
        <p:spPr>
          <a:xfrm>
            <a:off x="0" y="3806949"/>
            <a:ext cx="12192000" cy="3051051"/>
          </a:xfrm>
          <a:prstGeom prst="rect">
            <a:avLst/>
          </a:prstGeom>
        </p:spPr>
      </p:pic>
    </p:spTree>
    <p:extLst>
      <p:ext uri="{BB962C8B-B14F-4D97-AF65-F5344CB8AC3E}">
        <p14:creationId xmlns:p14="http://schemas.microsoft.com/office/powerpoint/2010/main" val="2162838006"/>
      </p:ext>
    </p:extLst>
  </p:cSld>
  <p:clrMapOvr>
    <a:masterClrMapping/>
  </p:clrMapOvr>
  <p:transition spd="slow">
    <p:wipe/>
  </p:transition>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f0c0c471-f626-43c1-8019-694c635d501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DB50070B65DAC4AAEC5060A8362A3B8" ma:contentTypeVersion="10" ma:contentTypeDescription="Skapa ett nytt dokument." ma:contentTypeScope="" ma:versionID="0d8543fc808cabcc42c4aa782a3bd13d">
  <xsd:schema xmlns:xsd="http://www.w3.org/2001/XMLSchema" xmlns:xs="http://www.w3.org/2001/XMLSchema" xmlns:p="http://schemas.microsoft.com/office/2006/metadata/properties" xmlns:ns2="1ef982a6-b4e3-4d01-bbb2-e2ecd79657d7" xmlns:ns3="f0c0c471-f626-43c1-8019-694c635d5018" targetNamespace="http://schemas.microsoft.com/office/2006/metadata/properties" ma:root="true" ma:fieldsID="44f367b9156c73f0ebeb89d594e59ef9" ns2:_="" ns3:_="">
    <xsd:import namespace="1ef982a6-b4e3-4d01-bbb2-e2ecd79657d7"/>
    <xsd:import namespace="f0c0c471-f626-43c1-8019-694c635d501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982a6-b4e3-4d01-bbb2-e2ecd79657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c0c471-f626-43c1-8019-694c635d5018"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32010-F4DA-48AE-A887-F0FBD3D748A4}">
  <ds:schemaRefs>
    <ds:schemaRef ds:uri="http://schemas.microsoft.com/sharepoint/v3/contenttype/forms"/>
  </ds:schemaRefs>
</ds:datastoreItem>
</file>

<file path=customXml/itemProps2.xml><?xml version="1.0" encoding="utf-8"?>
<ds:datastoreItem xmlns:ds="http://schemas.openxmlformats.org/officeDocument/2006/customXml" ds:itemID="{94C0D532-2CB3-47CB-A078-6E8645F9FB8D}">
  <ds:schemaRefs>
    <ds:schemaRef ds:uri="http://purl.org/dc/elements/1.1/"/>
    <ds:schemaRef ds:uri="http://schemas.microsoft.com/office/2006/metadata/properties"/>
    <ds:schemaRef ds:uri="1ef982a6-b4e3-4d01-bbb2-e2ecd79657d7"/>
    <ds:schemaRef ds:uri="http://schemas.microsoft.com/office/2006/documentManagement/types"/>
    <ds:schemaRef ds:uri="f0c0c471-f626-43c1-8019-694c635d5018"/>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312AA48-1B0C-4C58-B4E8-4B9C408355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982a6-b4e3-4d01-bbb2-e2ecd79657d7"/>
    <ds:schemaRef ds:uri="f0c0c471-f626-43c1-8019-694c635d5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24759</TotalTime>
  <Words>243</Words>
  <Application>Microsoft Office PowerPoint</Application>
  <PresentationFormat>Widescreen</PresentationFormat>
  <Paragraphs>65</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Helvetica Neue Medium</vt:lpstr>
      <vt:lpstr>Times</vt:lpstr>
      <vt:lpstr>Office-tema</vt:lpstr>
      <vt:lpstr>PowerPoint Presentation</vt:lpstr>
      <vt:lpstr>PowerPoint Presentation</vt:lpstr>
      <vt:lpstr>Jonny Wallentin Projektchef </vt:lpstr>
      <vt:lpstr>Brf Trångsund vad som ska göras  Renovering av fasader  Nya påhängsbalkonger Renovering balkonger  Fönsterbyte</vt:lpstr>
      <vt:lpstr>PowerPoint Presentation</vt:lpstr>
      <vt:lpstr>Så här förbereder du inför fönsterbytet</vt:lpstr>
      <vt:lpstr>Tidplan: Sitter uppsatt i porten  </vt:lpstr>
      <vt:lpstr>PowerPoint Presentation</vt:lpstr>
      <vt:lpstr>Ytterligare frågor?   www.sehedtresson.se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Cecilia Weiss</dc:creator>
  <cp:lastModifiedBy>Olivia Fältsjö</cp:lastModifiedBy>
  <cp:revision>40</cp:revision>
  <dcterms:created xsi:type="dcterms:W3CDTF">2018-02-22T14:39:21Z</dcterms:created>
  <dcterms:modified xsi:type="dcterms:W3CDTF">2020-03-13T18:39:27Z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0x010100ADB50070B65DAC4AAEC5060A8362A3B8</vt:lpwstr>
  </property>
  <property fmtid="{D5CDD505-2E9C-101B-9397-08002B2CF9AE}" pid="3" name="Order">
    <vt:r8>5826400</vt:r8>
  </property>
  <property fmtid="{D5CDD505-2E9C-101B-9397-08002B2CF9AE}" pid="4" name="xd_Signature">
    <vt:bool>false</vt:bool>
  </property>
  <property fmtid="{D5CDD505-2E9C-101B-9397-08002B2CF9AE}" pid="5" name="xd_ProgID">
    <vt:lpwstr/>
  </property>
  <property fmtid="{D5CDD505-2E9C-101B-9397-08002B2CF9AE}" pid="6" name="DocumentSetDescription">
    <vt:lpwstr/>
  </property>
  <property fmtid="{D5CDD505-2E9C-101B-9397-08002B2CF9AE}" pid="7" name="ComplianceAssetId">
    <vt:lpwstr/>
  </property>
  <property fmtid="{D5CDD505-2E9C-101B-9397-08002B2CF9AE}" pid="8" name="TemplateUrl">
    <vt:lpwstr/>
  </property>
</Properties>
</file>