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72" r:id="rId4"/>
    <p:sldId id="257" r:id="rId5"/>
    <p:sldId id="258" r:id="rId6"/>
    <p:sldId id="261" r:id="rId7"/>
    <p:sldId id="270" r:id="rId8"/>
    <p:sldId id="268" r:id="rId9"/>
    <p:sldId id="264" r:id="rId10"/>
    <p:sldId id="259" r:id="rId11"/>
    <p:sldId id="262" r:id="rId12"/>
    <p:sldId id="267" r:id="rId13"/>
    <p:sldId id="266" r:id="rId14"/>
    <p:sldId id="263" r:id="rId15"/>
  </p:sldIdLst>
  <p:sldSz cx="12192000" cy="6858000"/>
  <p:notesSz cx="6858000" cy="9144000"/>
  <p:custDataLst>
    <p:tags r:id="rId17"/>
  </p:custData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68541" autoAdjust="0"/>
  </p:normalViewPr>
  <p:slideViewPr>
    <p:cSldViewPr snapToGrid="0">
      <p:cViewPr varScale="1">
        <p:scale>
          <a:sx n="30" d="100"/>
          <a:sy n="30" d="100"/>
        </p:scale>
        <p:origin x="14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Diagram%20i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'[Diagram i Microsoft PowerPoint]Sheet1'!$B$1</c:f>
              <c:strCache>
                <c:ptCount val="1"/>
                <c:pt idx="0">
                  <c:v>Återbetalningstak</c:v>
                </c:pt>
              </c:strCache>
            </c:strRef>
          </c:tx>
          <c:spPr>
            <a:ln w="22225" cap="rnd" cmpd="sng" algn="ctr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'[Diagram i Microsoft PowerPoint]Sheet1'!$B$2:$B$21</c:f>
              <c:numCache>
                <c:formatCode>General</c:formatCode>
                <c:ptCount val="20"/>
                <c:pt idx="0">
                  <c:v>7875000</c:v>
                </c:pt>
                <c:pt idx="1">
                  <c:v>7875000</c:v>
                </c:pt>
                <c:pt idx="2">
                  <c:v>7875000</c:v>
                </c:pt>
                <c:pt idx="3">
                  <c:v>7875000</c:v>
                </c:pt>
                <c:pt idx="4">
                  <c:v>7875000</c:v>
                </c:pt>
                <c:pt idx="5">
                  <c:v>7875000</c:v>
                </c:pt>
                <c:pt idx="6">
                  <c:v>7875000</c:v>
                </c:pt>
                <c:pt idx="7">
                  <c:v>7875000</c:v>
                </c:pt>
                <c:pt idx="8">
                  <c:v>7875000</c:v>
                </c:pt>
                <c:pt idx="9">
                  <c:v>7875000</c:v>
                </c:pt>
                <c:pt idx="10">
                  <c:v>7875000</c:v>
                </c:pt>
                <c:pt idx="11">
                  <c:v>7875000</c:v>
                </c:pt>
                <c:pt idx="12">
                  <c:v>7875000</c:v>
                </c:pt>
                <c:pt idx="13">
                  <c:v>7875000</c:v>
                </c:pt>
                <c:pt idx="14">
                  <c:v>7875000</c:v>
                </c:pt>
                <c:pt idx="15">
                  <c:v>7875000</c:v>
                </c:pt>
                <c:pt idx="16">
                  <c:v>7875000</c:v>
                </c:pt>
                <c:pt idx="17">
                  <c:v>7875000</c:v>
                </c:pt>
                <c:pt idx="18">
                  <c:v>7875000</c:v>
                </c:pt>
                <c:pt idx="19">
                  <c:v>7875000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8E-4A42-9558-29C20DBF4E33}"/>
            </c:ext>
          </c:extLst>
        </c:ser>
        <c:ser>
          <c:idx val="2"/>
          <c:order val="1"/>
          <c:tx>
            <c:strRef>
              <c:f>'[Diagram i Microsoft PowerPoint]Sheet1'!$C$1</c:f>
              <c:strCache>
                <c:ptCount val="1"/>
                <c:pt idx="0">
                  <c:v> 2% ; 2kr</c:v>
                </c:pt>
              </c:strCache>
            </c:strRef>
          </c:tx>
          <c:spPr>
            <a:ln w="22225" cap="rnd" cmpd="sng" algn="ctr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'[Diagram i Microsoft PowerPoint]Sheet1'!$C$2:$C$21</c:f>
              <c:numCache>
                <c:formatCode>_("kr"* #,##0.00_);_("kr"* \(#,##0.00\);_("kr"* "-"??_);_(@_)</c:formatCode>
                <c:ptCount val="20"/>
                <c:pt idx="0">
                  <c:v>762500</c:v>
                </c:pt>
                <c:pt idx="1">
                  <c:v>1528150</c:v>
                </c:pt>
                <c:pt idx="2">
                  <c:v>2296887</c:v>
                </c:pt>
                <c:pt idx="3">
                  <c:v>3068649.26</c:v>
                </c:pt>
                <c:pt idx="4">
                  <c:v>3843376.2747999998</c:v>
                </c:pt>
                <c:pt idx="5">
                  <c:v>4621008.7493040003</c:v>
                </c:pt>
                <c:pt idx="6">
                  <c:v>5401488.57431792</c:v>
                </c:pt>
                <c:pt idx="7">
                  <c:v>6184758.8028315613</c:v>
                </c:pt>
                <c:pt idx="8">
                  <c:v>6970763.6267749304</c:v>
                </c:pt>
                <c:pt idx="9">
                  <c:v>7759448.3542394321</c:v>
                </c:pt>
                <c:pt idx="10">
                  <c:v>8550759.3871546444</c:v>
                </c:pt>
                <c:pt idx="11">
                  <c:v>9344644.1994115524</c:v>
                </c:pt>
                <c:pt idx="12">
                  <c:v>10141051.315423321</c:v>
                </c:pt>
                <c:pt idx="13">
                  <c:v>10939930.289114855</c:v>
                </c:pt>
                <c:pt idx="14">
                  <c:v>11741231.683332559</c:v>
                </c:pt>
                <c:pt idx="15">
                  <c:v>12544907.049665907</c:v>
                </c:pt>
                <c:pt idx="16">
                  <c:v>13350908.90867259</c:v>
                </c:pt>
                <c:pt idx="17">
                  <c:v>14159190.730499137</c:v>
                </c:pt>
                <c:pt idx="18">
                  <c:v>14969706.915889155</c:v>
                </c:pt>
                <c:pt idx="19">
                  <c:v>15782412.777571373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8E-4A42-9558-29C20DBF4E33}"/>
            </c:ext>
          </c:extLst>
        </c:ser>
        <c:ser>
          <c:idx val="3"/>
          <c:order val="2"/>
          <c:tx>
            <c:strRef>
              <c:f>'[Diagram i Microsoft PowerPoint]Sheet1'!$D$1</c:f>
              <c:strCache>
                <c:ptCount val="1"/>
                <c:pt idx="0">
                  <c:v> 4% ; 2kr</c:v>
                </c:pt>
              </c:strCache>
            </c:strRef>
          </c:tx>
          <c:spPr>
            <a:ln w="22225" cap="rnd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'[Diagram i Microsoft PowerPoint]Sheet1'!$D$2:$D$21</c:f>
              <c:numCache>
                <c:formatCode>_("kr"* #,##0.00_);_("kr"* \(#,##0.00\);_("kr"* "-"??_);_(@_)</c:formatCode>
                <c:ptCount val="20"/>
                <c:pt idx="0">
                  <c:v>605000</c:v>
                </c:pt>
                <c:pt idx="1">
                  <c:v>1216300</c:v>
                </c:pt>
                <c:pt idx="2">
                  <c:v>1833774</c:v>
                </c:pt>
                <c:pt idx="3">
                  <c:v>2457298.52</c:v>
                </c:pt>
                <c:pt idx="4">
                  <c:v>3086752.5496</c:v>
                </c:pt>
                <c:pt idx="5">
                  <c:v>3722017.4986080001</c:v>
                </c:pt>
                <c:pt idx="6">
                  <c:v>4362977.14863584</c:v>
                </c:pt>
                <c:pt idx="7">
                  <c:v>5009517.6056631235</c:v>
                </c:pt>
                <c:pt idx="8">
                  <c:v>5661527.2535498608</c:v>
                </c:pt>
                <c:pt idx="9">
                  <c:v>6318896.7084788634</c:v>
                </c:pt>
                <c:pt idx="10">
                  <c:v>6981518.7743092859</c:v>
                </c:pt>
                <c:pt idx="11">
                  <c:v>7649288.3988231001</c:v>
                </c:pt>
                <c:pt idx="12">
                  <c:v>8322102.6308466382</c:v>
                </c:pt>
                <c:pt idx="13">
                  <c:v>8999860.5782297049</c:v>
                </c:pt>
                <c:pt idx="14">
                  <c:v>9682463.36666511</c:v>
                </c:pt>
                <c:pt idx="15">
                  <c:v>10369814.099331807</c:v>
                </c:pt>
                <c:pt idx="16">
                  <c:v>11061817.817345172</c:v>
                </c:pt>
                <c:pt idx="17">
                  <c:v>11758381.460998269</c:v>
                </c:pt>
                <c:pt idx="18">
                  <c:v>12459413.831778303</c:v>
                </c:pt>
                <c:pt idx="19">
                  <c:v>13164825.555142736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8E-4A42-9558-29C20DBF4E33}"/>
            </c:ext>
          </c:extLst>
        </c:ser>
        <c:ser>
          <c:idx val="4"/>
          <c:order val="3"/>
          <c:tx>
            <c:strRef>
              <c:f>'[Diagram i Microsoft PowerPoint]Sheet1'!$E$1</c:f>
              <c:strCache>
                <c:ptCount val="1"/>
                <c:pt idx="0">
                  <c:v>6% ; 2kr</c:v>
                </c:pt>
              </c:strCache>
            </c:strRef>
          </c:tx>
          <c:spPr>
            <a:ln w="22225" cap="rnd" cmpd="sng" algn="ctr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'[Diagram i Microsoft PowerPoint]Sheet1'!$E$2:$E$21</c:f>
              <c:numCache>
                <c:formatCode>_("kr"* #,##0.00_);_("kr"* \(#,##0.00\);_("kr"* "-"??_);_(@_)</c:formatCode>
                <c:ptCount val="20"/>
                <c:pt idx="0">
                  <c:v>447500</c:v>
                </c:pt>
                <c:pt idx="1">
                  <c:v>904450</c:v>
                </c:pt>
                <c:pt idx="2">
                  <c:v>1370661</c:v>
                </c:pt>
                <c:pt idx="3">
                  <c:v>1845947.78</c:v>
                </c:pt>
                <c:pt idx="4">
                  <c:v>2330128.8244000003</c:v>
                </c:pt>
                <c:pt idx="5">
                  <c:v>2823026.2479120004</c:v>
                </c:pt>
                <c:pt idx="6">
                  <c:v>3324465.7229537605</c:v>
                </c:pt>
                <c:pt idx="7">
                  <c:v>3834276.4084946853</c:v>
                </c:pt>
                <c:pt idx="8">
                  <c:v>4352290.8803247921</c:v>
                </c:pt>
                <c:pt idx="9">
                  <c:v>4878345.0627182964</c:v>
                </c:pt>
                <c:pt idx="10">
                  <c:v>5412278.1614639303</c:v>
                </c:pt>
                <c:pt idx="11">
                  <c:v>5953932.5982346516</c:v>
                </c:pt>
                <c:pt idx="12">
                  <c:v>6503153.9462699583</c:v>
                </c:pt>
                <c:pt idx="13">
                  <c:v>7059790.8673445592</c:v>
                </c:pt>
                <c:pt idx="14">
                  <c:v>7623695.0499976678</c:v>
                </c:pt>
                <c:pt idx="15">
                  <c:v>8194721.1489977147</c:v>
                </c:pt>
                <c:pt idx="16">
                  <c:v>8772726.7260177601</c:v>
                </c:pt>
                <c:pt idx="17">
                  <c:v>9357572.1914974041</c:v>
                </c:pt>
                <c:pt idx="18">
                  <c:v>9949120.747667456</c:v>
                </c:pt>
                <c:pt idx="19">
                  <c:v>10547238.332714107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38E-4A42-9558-29C20DBF4E33}"/>
            </c:ext>
          </c:extLst>
        </c:ser>
        <c:ser>
          <c:idx val="5"/>
          <c:order val="4"/>
          <c:tx>
            <c:strRef>
              <c:f>'[Diagram i Microsoft PowerPoint]Sheet1'!$F$1</c:f>
              <c:strCache>
                <c:ptCount val="1"/>
                <c:pt idx="0">
                  <c:v> 2% ; 3kr</c:v>
                </c:pt>
              </c:strCache>
            </c:strRef>
          </c:tx>
          <c:spPr>
            <a:ln w="22225" cap="rnd" cmpd="sng" algn="ctr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'[Diagram i Microsoft PowerPoint]Sheet1'!$F$2:$F$21</c:f>
              <c:numCache>
                <c:formatCode>_("kr"* #,##0.00_);_("kr"* \(#,##0.00\);_("kr"* "-"??_);_(@_)</c:formatCode>
                <c:ptCount val="20"/>
                <c:pt idx="0">
                  <c:v>1222500</c:v>
                </c:pt>
                <c:pt idx="1">
                  <c:v>2448150</c:v>
                </c:pt>
                <c:pt idx="2">
                  <c:v>3676887</c:v>
                </c:pt>
                <c:pt idx="3">
                  <c:v>4908649.26</c:v>
                </c:pt>
                <c:pt idx="4">
                  <c:v>6143376.2747999998</c:v>
                </c:pt>
                <c:pt idx="5">
                  <c:v>7381008.7493040003</c:v>
                </c:pt>
                <c:pt idx="6">
                  <c:v>8621488.574317921</c:v>
                </c:pt>
                <c:pt idx="7">
                  <c:v>9864758.8028315622</c:v>
                </c:pt>
                <c:pt idx="8">
                  <c:v>11110763.626774931</c:v>
                </c:pt>
                <c:pt idx="9">
                  <c:v>12359448.354239432</c:v>
                </c:pt>
                <c:pt idx="10">
                  <c:v>13610759.387154642</c:v>
                </c:pt>
                <c:pt idx="11">
                  <c:v>14864644.199411549</c:v>
                </c:pt>
                <c:pt idx="12">
                  <c:v>16121051.315423317</c:v>
                </c:pt>
                <c:pt idx="13">
                  <c:v>17379930.289114852</c:v>
                </c:pt>
                <c:pt idx="14">
                  <c:v>18641231.683332555</c:v>
                </c:pt>
                <c:pt idx="15">
                  <c:v>19904907.049665906</c:v>
                </c:pt>
                <c:pt idx="16">
                  <c:v>21170908.908672586</c:v>
                </c:pt>
                <c:pt idx="17">
                  <c:v>22439190.730499133</c:v>
                </c:pt>
                <c:pt idx="18">
                  <c:v>23709706.915889151</c:v>
                </c:pt>
                <c:pt idx="19">
                  <c:v>24982412.777571369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38E-4A42-9558-29C20DBF4E33}"/>
            </c:ext>
          </c:extLst>
        </c:ser>
        <c:ser>
          <c:idx val="6"/>
          <c:order val="5"/>
          <c:tx>
            <c:strRef>
              <c:f>'[Diagram i Microsoft PowerPoint]Sheet1'!$G$1</c:f>
              <c:strCache>
                <c:ptCount val="1"/>
                <c:pt idx="0">
                  <c:v>4% ; 3kr</c:v>
                </c:pt>
              </c:strCache>
            </c:strRef>
          </c:tx>
          <c:spPr>
            <a:ln w="22225" cap="rnd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'[Diagram i Microsoft PowerPoint]Sheet1'!$G$2:$G$21</c:f>
              <c:numCache>
                <c:formatCode>_("kr"* #,##0.00_);_("kr"* \(#,##0.00\);_("kr"* "-"??_);_(@_)</c:formatCode>
                <c:ptCount val="20"/>
                <c:pt idx="0">
                  <c:v>1065000</c:v>
                </c:pt>
                <c:pt idx="1">
                  <c:v>2136300</c:v>
                </c:pt>
                <c:pt idx="2">
                  <c:v>3213774</c:v>
                </c:pt>
                <c:pt idx="3">
                  <c:v>4297298.5199999996</c:v>
                </c:pt>
                <c:pt idx="4">
                  <c:v>5386752.5495999996</c:v>
                </c:pt>
                <c:pt idx="5">
                  <c:v>6482017.4986079996</c:v>
                </c:pt>
                <c:pt idx="6">
                  <c:v>7582977.14863584</c:v>
                </c:pt>
                <c:pt idx="7">
                  <c:v>8689517.6056631226</c:v>
                </c:pt>
                <c:pt idx="8">
                  <c:v>9801527.2535498608</c:v>
                </c:pt>
                <c:pt idx="9">
                  <c:v>10918896.708478864</c:v>
                </c:pt>
                <c:pt idx="10">
                  <c:v>12041518.774309287</c:v>
                </c:pt>
                <c:pt idx="11">
                  <c:v>13169288.398823101</c:v>
                </c:pt>
                <c:pt idx="12">
                  <c:v>14302102.630846638</c:v>
                </c:pt>
                <c:pt idx="13">
                  <c:v>15439860.578229705</c:v>
                </c:pt>
                <c:pt idx="14">
                  <c:v>16582463.36666511</c:v>
                </c:pt>
                <c:pt idx="15">
                  <c:v>17729814.099331807</c:v>
                </c:pt>
                <c:pt idx="16">
                  <c:v>18881817.817345172</c:v>
                </c:pt>
                <c:pt idx="17">
                  <c:v>20038381.460998267</c:v>
                </c:pt>
                <c:pt idx="18">
                  <c:v>21199413.831778303</c:v>
                </c:pt>
                <c:pt idx="19">
                  <c:v>22364825.555142738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38E-4A42-9558-29C20DBF4E33}"/>
            </c:ext>
          </c:extLst>
        </c:ser>
        <c:ser>
          <c:idx val="7"/>
          <c:order val="6"/>
          <c:tx>
            <c:strRef>
              <c:f>'[Diagram i Microsoft PowerPoint]Sheet1'!$H$1</c:f>
              <c:strCache>
                <c:ptCount val="1"/>
                <c:pt idx="0">
                  <c:v>6% ; 3kr</c:v>
                </c:pt>
              </c:strCache>
            </c:strRef>
          </c:tx>
          <c:spPr>
            <a:ln w="22225" cap="rnd" cmpd="sng" algn="ctr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'[Diagram i Microsoft PowerPoint]Sheet1'!$H$2:$H$21</c:f>
              <c:numCache>
                <c:formatCode>_("kr"* #,##0.00_);_("kr"* \(#,##0.00\);_("kr"* "-"??_);_(@_)</c:formatCode>
                <c:ptCount val="20"/>
                <c:pt idx="0">
                  <c:v>907500</c:v>
                </c:pt>
                <c:pt idx="1">
                  <c:v>1824450</c:v>
                </c:pt>
                <c:pt idx="2">
                  <c:v>2750661</c:v>
                </c:pt>
                <c:pt idx="3">
                  <c:v>3685947.7800000003</c:v>
                </c:pt>
                <c:pt idx="4">
                  <c:v>4630128.8244000003</c:v>
                </c:pt>
                <c:pt idx="5">
                  <c:v>5583026.2479119999</c:v>
                </c:pt>
                <c:pt idx="6">
                  <c:v>6544465.7229537601</c:v>
                </c:pt>
                <c:pt idx="7">
                  <c:v>7514276.4084946848</c:v>
                </c:pt>
                <c:pt idx="8">
                  <c:v>8492290.8803247921</c:v>
                </c:pt>
                <c:pt idx="9">
                  <c:v>9478345.0627182964</c:v>
                </c:pt>
                <c:pt idx="10">
                  <c:v>10472278.161463931</c:v>
                </c:pt>
                <c:pt idx="11">
                  <c:v>11473932.598234653</c:v>
                </c:pt>
                <c:pt idx="12">
                  <c:v>12483153.946269961</c:v>
                </c:pt>
                <c:pt idx="13">
                  <c:v>13499790.867344562</c:v>
                </c:pt>
                <c:pt idx="14">
                  <c:v>14523695.049997671</c:v>
                </c:pt>
                <c:pt idx="15">
                  <c:v>15554721.148997717</c:v>
                </c:pt>
                <c:pt idx="16">
                  <c:v>16592726.726017762</c:v>
                </c:pt>
                <c:pt idx="17">
                  <c:v>17637572.191497408</c:v>
                </c:pt>
                <c:pt idx="18">
                  <c:v>18689120.747667462</c:v>
                </c:pt>
                <c:pt idx="19">
                  <c:v>19747238.332714114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38E-4A42-9558-29C20DBF4E33}"/>
            </c:ext>
          </c:extLst>
        </c:ser>
        <c:ser>
          <c:idx val="8"/>
          <c:order val="7"/>
          <c:tx>
            <c:strRef>
              <c:f>'[Diagram i Microsoft PowerPoint]Sheet1'!$I$1</c:f>
              <c:strCache>
                <c:ptCount val="1"/>
                <c:pt idx="0">
                  <c:v>2%;5kr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'[Diagram i Microsoft PowerPoint]Sheet1'!$I$2:$I$21</c:f>
              <c:numCache>
                <c:formatCode>_("kr"* #,##0.00_);_("kr"* \(#,##0.00\);_("kr"* "-"??_);_(@_)</c:formatCode>
                <c:ptCount val="20"/>
                <c:pt idx="0">
                  <c:v>2142500</c:v>
                </c:pt>
                <c:pt idx="1">
                  <c:v>4288150</c:v>
                </c:pt>
                <c:pt idx="2">
                  <c:v>6436887</c:v>
                </c:pt>
                <c:pt idx="3">
                  <c:v>8588649.2599999998</c:v>
                </c:pt>
                <c:pt idx="4">
                  <c:v>10743376.274799999</c:v>
                </c:pt>
                <c:pt idx="5">
                  <c:v>12901008.749303998</c:v>
                </c:pt>
                <c:pt idx="6">
                  <c:v>15061488.574317919</c:v>
                </c:pt>
                <c:pt idx="7">
                  <c:v>17224758.80283156</c:v>
                </c:pt>
                <c:pt idx="8">
                  <c:v>19390763.626774929</c:v>
                </c:pt>
                <c:pt idx="9">
                  <c:v>21559448.35423943</c:v>
                </c:pt>
                <c:pt idx="10">
                  <c:v>23730759.387154642</c:v>
                </c:pt>
                <c:pt idx="11">
                  <c:v>25904644.199411549</c:v>
                </c:pt>
                <c:pt idx="12">
                  <c:v>28081051.315423317</c:v>
                </c:pt>
                <c:pt idx="13">
                  <c:v>30259930.289114852</c:v>
                </c:pt>
                <c:pt idx="14">
                  <c:v>32441231.683332555</c:v>
                </c:pt>
                <c:pt idx="15">
                  <c:v>34624907.049665906</c:v>
                </c:pt>
                <c:pt idx="16">
                  <c:v>36810908.908672586</c:v>
                </c:pt>
                <c:pt idx="17">
                  <c:v>38999190.730499133</c:v>
                </c:pt>
                <c:pt idx="18">
                  <c:v>41189706.915889151</c:v>
                </c:pt>
                <c:pt idx="19">
                  <c:v>43382412.777571365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38E-4A42-9558-29C20DBF4E33}"/>
            </c:ext>
          </c:extLst>
        </c:ser>
        <c:ser>
          <c:idx val="9"/>
          <c:order val="8"/>
          <c:tx>
            <c:strRef>
              <c:f>'[Diagram i Microsoft PowerPoint]Sheet1'!$J$1</c:f>
              <c:strCache>
                <c:ptCount val="1"/>
                <c:pt idx="0">
                  <c:v> 4% ; 5kr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'[Diagram i Microsoft PowerPoint]Sheet1'!$J$2:$J$21</c:f>
              <c:numCache>
                <c:formatCode>_("kr"* #,##0.00_);_("kr"* \(#,##0.00\);_("kr"* "-"??_);_(@_)</c:formatCode>
                <c:ptCount val="20"/>
                <c:pt idx="0">
                  <c:v>1985000</c:v>
                </c:pt>
                <c:pt idx="1">
                  <c:v>3976300</c:v>
                </c:pt>
                <c:pt idx="2">
                  <c:v>5973774</c:v>
                </c:pt>
                <c:pt idx="3">
                  <c:v>7977298.5199999996</c:v>
                </c:pt>
                <c:pt idx="4">
                  <c:v>9986752.5495999996</c:v>
                </c:pt>
                <c:pt idx="5">
                  <c:v>12002017.498608001</c:v>
                </c:pt>
                <c:pt idx="6">
                  <c:v>14022977.14863584</c:v>
                </c:pt>
                <c:pt idx="7">
                  <c:v>16049517.605663123</c:v>
                </c:pt>
                <c:pt idx="8">
                  <c:v>18081527.253549859</c:v>
                </c:pt>
                <c:pt idx="9">
                  <c:v>20118896.708478861</c:v>
                </c:pt>
                <c:pt idx="10">
                  <c:v>22161518.774309285</c:v>
                </c:pt>
                <c:pt idx="11">
                  <c:v>24209288.398823097</c:v>
                </c:pt>
                <c:pt idx="12">
                  <c:v>26262102.630846635</c:v>
                </c:pt>
                <c:pt idx="13">
                  <c:v>28319860.578229703</c:v>
                </c:pt>
                <c:pt idx="14">
                  <c:v>30382463.36666511</c:v>
                </c:pt>
                <c:pt idx="15">
                  <c:v>32449814.099331807</c:v>
                </c:pt>
                <c:pt idx="16">
                  <c:v>34521817.817345172</c:v>
                </c:pt>
                <c:pt idx="17">
                  <c:v>36598381.460998267</c:v>
                </c:pt>
                <c:pt idx="18">
                  <c:v>38679413.831778303</c:v>
                </c:pt>
                <c:pt idx="19">
                  <c:v>40764825.555142738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38E-4A42-9558-29C20DBF4E33}"/>
            </c:ext>
          </c:extLst>
        </c:ser>
        <c:ser>
          <c:idx val="10"/>
          <c:order val="9"/>
          <c:tx>
            <c:strRef>
              <c:f>'[Diagram i Microsoft PowerPoint]Sheet1'!$K$1</c:f>
              <c:strCache>
                <c:ptCount val="1"/>
                <c:pt idx="0">
                  <c:v> 6% ; 5kr</c:v>
                </c:pt>
              </c:strCache>
            </c:strRef>
          </c:tx>
          <c:spPr>
            <a:ln w="22225" cap="rnd" cmpd="sng" algn="ctr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'[Diagram i Microsoft PowerPoint]Sheet1'!$K$2:$K$21</c:f>
              <c:numCache>
                <c:formatCode>_("kr"* #,##0.00_);_("kr"* \(#,##0.00\);_("kr"* "-"??_);_(@_)</c:formatCode>
                <c:ptCount val="20"/>
                <c:pt idx="0">
                  <c:v>1827500</c:v>
                </c:pt>
                <c:pt idx="1">
                  <c:v>3664450</c:v>
                </c:pt>
                <c:pt idx="2">
                  <c:v>5510661</c:v>
                </c:pt>
                <c:pt idx="3">
                  <c:v>7365947.7800000003</c:v>
                </c:pt>
                <c:pt idx="4">
                  <c:v>9230128.8244000003</c:v>
                </c:pt>
                <c:pt idx="5">
                  <c:v>11103026.247912001</c:v>
                </c:pt>
                <c:pt idx="6">
                  <c:v>12984465.722953761</c:v>
                </c:pt>
                <c:pt idx="7">
                  <c:v>14874276.408494685</c:v>
                </c:pt>
                <c:pt idx="8">
                  <c:v>16772290.880324792</c:v>
                </c:pt>
                <c:pt idx="9">
                  <c:v>18678345.062718295</c:v>
                </c:pt>
                <c:pt idx="10">
                  <c:v>20592278.161463927</c:v>
                </c:pt>
                <c:pt idx="11">
                  <c:v>22513932.59823465</c:v>
                </c:pt>
                <c:pt idx="12">
                  <c:v>24443153.946269955</c:v>
                </c:pt>
                <c:pt idx="13">
                  <c:v>26379790.867344558</c:v>
                </c:pt>
                <c:pt idx="14">
                  <c:v>28323695.049997669</c:v>
                </c:pt>
                <c:pt idx="15">
                  <c:v>30274721.148997717</c:v>
                </c:pt>
                <c:pt idx="16">
                  <c:v>32232726.726017762</c:v>
                </c:pt>
                <c:pt idx="17">
                  <c:v>34197572.191497408</c:v>
                </c:pt>
                <c:pt idx="18">
                  <c:v>36169120.747667462</c:v>
                </c:pt>
                <c:pt idx="19">
                  <c:v>38147238.332714111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38E-4A42-9558-29C20DBF4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13796415"/>
        <c:axId val="113657535"/>
      </c:lineChart>
      <c:catAx>
        <c:axId val="1137964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Antal år</a:t>
                </a:r>
                <a:endParaRPr lang="sv-S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3657535"/>
        <c:crosses val="autoZero"/>
        <c:auto val="1"/>
        <c:lblAlgn val="ctr"/>
        <c:lblOffset val="100"/>
        <c:noMultiLvlLbl val="0"/>
      </c:catAx>
      <c:valAx>
        <c:axId val="11365753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Total återbetalning [SEK] </a:t>
                </a:r>
                <a:endParaRPr lang="sv-S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3796415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Återbetalningstak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7875000</c:v>
                </c:pt>
                <c:pt idx="1">
                  <c:v>7875000</c:v>
                </c:pt>
                <c:pt idx="2">
                  <c:v>7875000</c:v>
                </c:pt>
                <c:pt idx="3">
                  <c:v>7875000</c:v>
                </c:pt>
                <c:pt idx="4">
                  <c:v>7875000</c:v>
                </c:pt>
                <c:pt idx="5">
                  <c:v>7875000</c:v>
                </c:pt>
                <c:pt idx="6">
                  <c:v>7875000</c:v>
                </c:pt>
                <c:pt idx="7">
                  <c:v>7875000</c:v>
                </c:pt>
                <c:pt idx="8">
                  <c:v>7875000</c:v>
                </c:pt>
                <c:pt idx="9">
                  <c:v>7875000</c:v>
                </c:pt>
                <c:pt idx="10">
                  <c:v>7875000</c:v>
                </c:pt>
                <c:pt idx="11">
                  <c:v>7875000</c:v>
                </c:pt>
                <c:pt idx="12">
                  <c:v>7875000</c:v>
                </c:pt>
                <c:pt idx="13">
                  <c:v>7875000</c:v>
                </c:pt>
                <c:pt idx="14">
                  <c:v>7875000</c:v>
                </c:pt>
                <c:pt idx="15">
                  <c:v>7875000</c:v>
                </c:pt>
                <c:pt idx="16">
                  <c:v>7875000</c:v>
                </c:pt>
                <c:pt idx="17">
                  <c:v>7875000</c:v>
                </c:pt>
                <c:pt idx="18">
                  <c:v>7875000</c:v>
                </c:pt>
                <c:pt idx="19">
                  <c:v>7875000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A0-442F-9723-9B204B4047C1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 4% ; 2kr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Sheet1!$D$2:$D$21</c:f>
              <c:numCache>
                <c:formatCode>_("kr"* #,##0.00_);_("kr"* \(#,##0.00\);_("kr"* "-"??_);_(@_)</c:formatCode>
                <c:ptCount val="20"/>
                <c:pt idx="0">
                  <c:v>605000</c:v>
                </c:pt>
                <c:pt idx="1">
                  <c:v>1216300</c:v>
                </c:pt>
                <c:pt idx="2">
                  <c:v>1833774</c:v>
                </c:pt>
                <c:pt idx="3">
                  <c:v>2457298.52</c:v>
                </c:pt>
                <c:pt idx="4">
                  <c:v>3086752.5496</c:v>
                </c:pt>
                <c:pt idx="5">
                  <c:v>3722017.4986080001</c:v>
                </c:pt>
                <c:pt idx="6">
                  <c:v>4362977.14863584</c:v>
                </c:pt>
                <c:pt idx="7">
                  <c:v>5009517.6056631235</c:v>
                </c:pt>
                <c:pt idx="8">
                  <c:v>5661527.2535498608</c:v>
                </c:pt>
                <c:pt idx="9">
                  <c:v>6318896.7084788634</c:v>
                </c:pt>
                <c:pt idx="10">
                  <c:v>6981518.7743092859</c:v>
                </c:pt>
                <c:pt idx="11">
                  <c:v>7649288.3988231001</c:v>
                </c:pt>
                <c:pt idx="12">
                  <c:v>8322102.6308466382</c:v>
                </c:pt>
                <c:pt idx="13">
                  <c:v>8999860.5782297049</c:v>
                </c:pt>
                <c:pt idx="14">
                  <c:v>9682463.36666511</c:v>
                </c:pt>
                <c:pt idx="15">
                  <c:v>10369814.099331807</c:v>
                </c:pt>
                <c:pt idx="16">
                  <c:v>11061817.817345172</c:v>
                </c:pt>
                <c:pt idx="17">
                  <c:v>11758381.460998269</c:v>
                </c:pt>
                <c:pt idx="18">
                  <c:v>12459413.831778303</c:v>
                </c:pt>
                <c:pt idx="19">
                  <c:v>13164825.555142736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A0-442F-9723-9B204B4047C1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6% ; 2kr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Sheet1!$E$2:$E$21</c:f>
              <c:numCache>
                <c:formatCode>_("kr"* #,##0.00_);_("kr"* \(#,##0.00\);_("kr"* "-"??_);_(@_)</c:formatCode>
                <c:ptCount val="20"/>
                <c:pt idx="0">
                  <c:v>447500</c:v>
                </c:pt>
                <c:pt idx="1">
                  <c:v>904450</c:v>
                </c:pt>
                <c:pt idx="2">
                  <c:v>1370661</c:v>
                </c:pt>
                <c:pt idx="3">
                  <c:v>1845947.78</c:v>
                </c:pt>
                <c:pt idx="4">
                  <c:v>2330128.8244000003</c:v>
                </c:pt>
                <c:pt idx="5">
                  <c:v>2823026.2479120004</c:v>
                </c:pt>
                <c:pt idx="6">
                  <c:v>3324465.7229537605</c:v>
                </c:pt>
                <c:pt idx="7">
                  <c:v>3834276.4084946853</c:v>
                </c:pt>
                <c:pt idx="8">
                  <c:v>4352290.8803247921</c:v>
                </c:pt>
                <c:pt idx="9">
                  <c:v>4878345.0627182964</c:v>
                </c:pt>
                <c:pt idx="10">
                  <c:v>5412278.1614639303</c:v>
                </c:pt>
                <c:pt idx="11">
                  <c:v>5953932.5982346516</c:v>
                </c:pt>
                <c:pt idx="12">
                  <c:v>6503153.9462699583</c:v>
                </c:pt>
                <c:pt idx="13">
                  <c:v>7059790.8673445592</c:v>
                </c:pt>
                <c:pt idx="14">
                  <c:v>7623695.0499976678</c:v>
                </c:pt>
                <c:pt idx="15">
                  <c:v>8194721.1489977147</c:v>
                </c:pt>
                <c:pt idx="16">
                  <c:v>8772726.7260177601</c:v>
                </c:pt>
                <c:pt idx="17">
                  <c:v>9357572.1914974041</c:v>
                </c:pt>
                <c:pt idx="18">
                  <c:v>9949120.747667456</c:v>
                </c:pt>
                <c:pt idx="19">
                  <c:v>10547238.332714107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A0-442F-9723-9B204B4047C1}"/>
            </c:ext>
          </c:extLst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4% ; 3kr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Sheet1!$G$2:$G$21</c:f>
              <c:numCache>
                <c:formatCode>_("kr"* #,##0.00_);_("kr"* \(#,##0.00\);_("kr"* "-"??_);_(@_)</c:formatCode>
                <c:ptCount val="20"/>
                <c:pt idx="0">
                  <c:v>1065000</c:v>
                </c:pt>
                <c:pt idx="1">
                  <c:v>2136300</c:v>
                </c:pt>
                <c:pt idx="2">
                  <c:v>3213774</c:v>
                </c:pt>
                <c:pt idx="3">
                  <c:v>4297298.5199999996</c:v>
                </c:pt>
                <c:pt idx="4">
                  <c:v>5386752.5495999996</c:v>
                </c:pt>
                <c:pt idx="5">
                  <c:v>6482017.4986079996</c:v>
                </c:pt>
                <c:pt idx="6">
                  <c:v>7582977.14863584</c:v>
                </c:pt>
                <c:pt idx="7">
                  <c:v>8689517.6056631226</c:v>
                </c:pt>
                <c:pt idx="8">
                  <c:v>9801527.2535498608</c:v>
                </c:pt>
                <c:pt idx="9">
                  <c:v>10918896.708478864</c:v>
                </c:pt>
                <c:pt idx="10">
                  <c:v>12041518.774309287</c:v>
                </c:pt>
                <c:pt idx="11">
                  <c:v>13169288.398823101</c:v>
                </c:pt>
                <c:pt idx="12">
                  <c:v>14302102.630846638</c:v>
                </c:pt>
                <c:pt idx="13">
                  <c:v>15439860.578229705</c:v>
                </c:pt>
                <c:pt idx="14">
                  <c:v>16582463.36666511</c:v>
                </c:pt>
                <c:pt idx="15">
                  <c:v>17729814.099331807</c:v>
                </c:pt>
                <c:pt idx="16">
                  <c:v>18881817.817345172</c:v>
                </c:pt>
                <c:pt idx="17">
                  <c:v>20038381.460998267</c:v>
                </c:pt>
                <c:pt idx="18">
                  <c:v>21199413.831778303</c:v>
                </c:pt>
                <c:pt idx="19">
                  <c:v>22364825.555142738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A0-442F-9723-9B204B4047C1}"/>
            </c:ext>
          </c:extLst>
        </c:ser>
        <c:ser>
          <c:idx val="4"/>
          <c:order val="4"/>
          <c:tx>
            <c:strRef>
              <c:f>Sheet1!$H$1</c:f>
              <c:strCache>
                <c:ptCount val="1"/>
                <c:pt idx="0">
                  <c:v>6% ; 3kr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Sheet1!$H$2:$H$21</c:f>
              <c:numCache>
                <c:formatCode>_("kr"* #,##0.00_);_("kr"* \(#,##0.00\);_("kr"* "-"??_);_(@_)</c:formatCode>
                <c:ptCount val="20"/>
                <c:pt idx="0">
                  <c:v>907500</c:v>
                </c:pt>
                <c:pt idx="1">
                  <c:v>1824450</c:v>
                </c:pt>
                <c:pt idx="2">
                  <c:v>2750661</c:v>
                </c:pt>
                <c:pt idx="3">
                  <c:v>3685947.7800000003</c:v>
                </c:pt>
                <c:pt idx="4">
                  <c:v>4630128.8244000003</c:v>
                </c:pt>
                <c:pt idx="5">
                  <c:v>5583026.2479119999</c:v>
                </c:pt>
                <c:pt idx="6">
                  <c:v>6544465.7229537601</c:v>
                </c:pt>
                <c:pt idx="7">
                  <c:v>7514276.4084946848</c:v>
                </c:pt>
                <c:pt idx="8">
                  <c:v>8492290.8803247921</c:v>
                </c:pt>
                <c:pt idx="9">
                  <c:v>9478345.0627182964</c:v>
                </c:pt>
                <c:pt idx="10">
                  <c:v>10472278.161463931</c:v>
                </c:pt>
                <c:pt idx="11">
                  <c:v>11473932.598234653</c:v>
                </c:pt>
                <c:pt idx="12">
                  <c:v>12483153.946269961</c:v>
                </c:pt>
                <c:pt idx="13">
                  <c:v>13499790.867344562</c:v>
                </c:pt>
                <c:pt idx="14">
                  <c:v>14523695.049997671</c:v>
                </c:pt>
                <c:pt idx="15">
                  <c:v>15554721.148997717</c:v>
                </c:pt>
                <c:pt idx="16">
                  <c:v>16592726.726017762</c:v>
                </c:pt>
                <c:pt idx="17">
                  <c:v>17637572.191497408</c:v>
                </c:pt>
                <c:pt idx="18">
                  <c:v>18689120.747667462</c:v>
                </c:pt>
                <c:pt idx="19">
                  <c:v>19747238.332714114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21-4D21-812F-FB92C6BCDF0C}"/>
            </c:ext>
          </c:extLst>
        </c:ser>
        <c:ser>
          <c:idx val="5"/>
          <c:order val="5"/>
          <c:tx>
            <c:strRef>
              <c:f>Sheet1!$J$1</c:f>
              <c:strCache>
                <c:ptCount val="1"/>
                <c:pt idx="0">
                  <c:v> 4% ; 5kr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Sheet1!$J$2:$J$21</c:f>
              <c:numCache>
                <c:formatCode>_("kr"* #,##0.00_);_("kr"* \(#,##0.00\);_("kr"* "-"??_);_(@_)</c:formatCode>
                <c:ptCount val="20"/>
                <c:pt idx="0">
                  <c:v>1985000</c:v>
                </c:pt>
                <c:pt idx="1">
                  <c:v>3976300</c:v>
                </c:pt>
                <c:pt idx="2">
                  <c:v>5973774</c:v>
                </c:pt>
                <c:pt idx="3">
                  <c:v>7977298.5199999996</c:v>
                </c:pt>
                <c:pt idx="4">
                  <c:v>9986752.5495999996</c:v>
                </c:pt>
                <c:pt idx="5">
                  <c:v>12002017.498608001</c:v>
                </c:pt>
                <c:pt idx="6">
                  <c:v>14022977.14863584</c:v>
                </c:pt>
                <c:pt idx="7">
                  <c:v>16049517.605663123</c:v>
                </c:pt>
                <c:pt idx="8">
                  <c:v>18081527.253549859</c:v>
                </c:pt>
                <c:pt idx="9">
                  <c:v>20118896.708478861</c:v>
                </c:pt>
                <c:pt idx="10">
                  <c:v>22161518.774309285</c:v>
                </c:pt>
                <c:pt idx="11">
                  <c:v>24209288.398823097</c:v>
                </c:pt>
                <c:pt idx="12">
                  <c:v>26262102.630846635</c:v>
                </c:pt>
                <c:pt idx="13">
                  <c:v>28319860.578229703</c:v>
                </c:pt>
                <c:pt idx="14">
                  <c:v>30382463.36666511</c:v>
                </c:pt>
                <c:pt idx="15">
                  <c:v>32449814.099331807</c:v>
                </c:pt>
                <c:pt idx="16">
                  <c:v>34521817.817345172</c:v>
                </c:pt>
                <c:pt idx="17">
                  <c:v>36598381.460998267</c:v>
                </c:pt>
                <c:pt idx="18">
                  <c:v>38679413.831778303</c:v>
                </c:pt>
                <c:pt idx="19">
                  <c:v>40764825.555142738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21-4D21-812F-FB92C6BCDF0C}"/>
            </c:ext>
          </c:extLst>
        </c:ser>
        <c:ser>
          <c:idx val="6"/>
          <c:order val="6"/>
          <c:tx>
            <c:strRef>
              <c:f>Sheet1!$K$1</c:f>
              <c:strCache>
                <c:ptCount val="1"/>
                <c:pt idx="0">
                  <c:v> 6% ; 5kr</c:v>
                </c:pt>
              </c:strCache>
            </c:strRef>
          </c:tx>
          <c:spPr>
            <a:ln w="28575" cap="rnd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Sheet1!$K$2:$K$21</c:f>
              <c:numCache>
                <c:formatCode>_("kr"* #,##0.00_);_("kr"* \(#,##0.00\);_("kr"* "-"??_);_(@_)</c:formatCode>
                <c:ptCount val="20"/>
                <c:pt idx="0">
                  <c:v>1827500</c:v>
                </c:pt>
                <c:pt idx="1">
                  <c:v>3664450</c:v>
                </c:pt>
                <c:pt idx="2">
                  <c:v>5510661</c:v>
                </c:pt>
                <c:pt idx="3">
                  <c:v>7365947.7800000003</c:v>
                </c:pt>
                <c:pt idx="4">
                  <c:v>9230128.8244000003</c:v>
                </c:pt>
                <c:pt idx="5">
                  <c:v>11103026.247912001</c:v>
                </c:pt>
                <c:pt idx="6">
                  <c:v>12984465.722953761</c:v>
                </c:pt>
                <c:pt idx="7">
                  <c:v>14874276.408494685</c:v>
                </c:pt>
                <c:pt idx="8">
                  <c:v>16772290.880324792</c:v>
                </c:pt>
                <c:pt idx="9">
                  <c:v>18678345.062718295</c:v>
                </c:pt>
                <c:pt idx="10">
                  <c:v>20592278.161463927</c:v>
                </c:pt>
                <c:pt idx="11">
                  <c:v>22513932.59823465</c:v>
                </c:pt>
                <c:pt idx="12">
                  <c:v>24443153.946269955</c:v>
                </c:pt>
                <c:pt idx="13">
                  <c:v>26379790.867344558</c:v>
                </c:pt>
                <c:pt idx="14">
                  <c:v>28323695.049997669</c:v>
                </c:pt>
                <c:pt idx="15">
                  <c:v>30274721.148997717</c:v>
                </c:pt>
                <c:pt idx="16">
                  <c:v>32232726.726017762</c:v>
                </c:pt>
                <c:pt idx="17">
                  <c:v>34197572.191497408</c:v>
                </c:pt>
                <c:pt idx="18">
                  <c:v>36169120.747667462</c:v>
                </c:pt>
                <c:pt idx="19">
                  <c:v>38147238.332714111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21-4D21-812F-FB92C6BCD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8546991"/>
        <c:axId val="1458550319"/>
      </c:lineChart>
      <c:catAx>
        <c:axId val="14585469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err="1"/>
                  <a:t>Antal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å</a:t>
                </a:r>
                <a:r>
                  <a:rPr lang="en-GB" dirty="0" err="1"/>
                  <a:t>r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58550319"/>
        <c:crosses val="autoZero"/>
        <c:auto val="1"/>
        <c:lblAlgn val="ctr"/>
        <c:lblOffset val="100"/>
        <c:noMultiLvlLbl val="0"/>
      </c:catAx>
      <c:valAx>
        <c:axId val="1458550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Total </a:t>
                </a:r>
                <a:r>
                  <a:rPr lang="en-GB" dirty="0" err="1"/>
                  <a:t>återbetalning</a:t>
                </a:r>
                <a:r>
                  <a:rPr lang="en-GB" baseline="0" dirty="0"/>
                  <a:t> [SEK]</a:t>
                </a:r>
                <a:r>
                  <a:rPr lang="en-GB" dirty="0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58546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Återbetalningstak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7875000</c:v>
                </c:pt>
                <c:pt idx="1">
                  <c:v>7875000</c:v>
                </c:pt>
                <c:pt idx="2">
                  <c:v>7875000</c:v>
                </c:pt>
                <c:pt idx="3">
                  <c:v>7875000</c:v>
                </c:pt>
                <c:pt idx="4">
                  <c:v>7875000</c:v>
                </c:pt>
                <c:pt idx="5">
                  <c:v>7875000</c:v>
                </c:pt>
                <c:pt idx="6">
                  <c:v>7875000</c:v>
                </c:pt>
                <c:pt idx="7">
                  <c:v>7875000</c:v>
                </c:pt>
                <c:pt idx="8">
                  <c:v>7875000</c:v>
                </c:pt>
                <c:pt idx="9">
                  <c:v>7875000</c:v>
                </c:pt>
                <c:pt idx="10">
                  <c:v>7875000</c:v>
                </c:pt>
                <c:pt idx="11">
                  <c:v>7875000</c:v>
                </c:pt>
                <c:pt idx="12">
                  <c:v>7875000</c:v>
                </c:pt>
                <c:pt idx="13">
                  <c:v>7875000</c:v>
                </c:pt>
                <c:pt idx="14">
                  <c:v>7875000</c:v>
                </c:pt>
                <c:pt idx="15">
                  <c:v>7875000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A0-442F-9723-9B204B4047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2% ; 2% ; 2kr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Sheet1!$C$2:$C$21</c:f>
              <c:numCache>
                <c:formatCode>_("kr"* #,##0.00_);_("kr"* \(#,##0.00\);_("kr"* "-"??_);_(@_)</c:formatCode>
                <c:ptCount val="20"/>
                <c:pt idx="0">
                  <c:v>605000</c:v>
                </c:pt>
                <c:pt idx="1">
                  <c:v>1216300</c:v>
                </c:pt>
                <c:pt idx="2">
                  <c:v>1833774</c:v>
                </c:pt>
                <c:pt idx="3">
                  <c:v>2457298.52</c:v>
                </c:pt>
                <c:pt idx="4">
                  <c:v>3086752.5496</c:v>
                </c:pt>
                <c:pt idx="5">
                  <c:v>3722017.4986080001</c:v>
                </c:pt>
                <c:pt idx="6">
                  <c:v>4362977.14863584</c:v>
                </c:pt>
                <c:pt idx="7">
                  <c:v>5009517.6056631235</c:v>
                </c:pt>
                <c:pt idx="8">
                  <c:v>5661527.2535498608</c:v>
                </c:pt>
                <c:pt idx="9">
                  <c:v>6318896.7084788634</c:v>
                </c:pt>
                <c:pt idx="10">
                  <c:v>6981518.7743092859</c:v>
                </c:pt>
                <c:pt idx="11">
                  <c:v>7649288.3988231001</c:v>
                </c:pt>
                <c:pt idx="12">
                  <c:v>8322102.6308466382</c:v>
                </c:pt>
                <c:pt idx="13">
                  <c:v>8999860.5782297049</c:v>
                </c:pt>
                <c:pt idx="14">
                  <c:v>9682463.36666511</c:v>
                </c:pt>
                <c:pt idx="15">
                  <c:v>10369814.099331807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A0-442F-9723-9B204B4047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2% ; 6% ; 2kr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Sheet1!$D$2:$D$21</c:f>
              <c:numCache>
                <c:formatCode>_("kr"* #,##0.00_);_("kr"* \(#,##0.00\);_("kr"* "-"??_);_(@_)</c:formatCode>
                <c:ptCount val="20"/>
                <c:pt idx="0">
                  <c:v>290000</c:v>
                </c:pt>
                <c:pt idx="1">
                  <c:v>592600</c:v>
                </c:pt>
                <c:pt idx="2">
                  <c:v>907548</c:v>
                </c:pt>
                <c:pt idx="3">
                  <c:v>1234597.04</c:v>
                </c:pt>
                <c:pt idx="4">
                  <c:v>1573505.0992000001</c:v>
                </c:pt>
                <c:pt idx="5">
                  <c:v>1924034.9972160002</c:v>
                </c:pt>
                <c:pt idx="6">
                  <c:v>2285954.2972716801</c:v>
                </c:pt>
                <c:pt idx="7">
                  <c:v>2659035.2113262466</c:v>
                </c:pt>
                <c:pt idx="8">
                  <c:v>3043054.5070997216</c:v>
                </c:pt>
                <c:pt idx="9">
                  <c:v>3437793.4169577272</c:v>
                </c:pt>
                <c:pt idx="10">
                  <c:v>3843037.5486185728</c:v>
                </c:pt>
                <c:pt idx="11">
                  <c:v>4258576.7976462012</c:v>
                </c:pt>
                <c:pt idx="12">
                  <c:v>4684205.2616932774</c:v>
                </c:pt>
                <c:pt idx="13">
                  <c:v>5119721.1564594116</c:v>
                </c:pt>
                <c:pt idx="14">
                  <c:v>5564926.7333302237</c:v>
                </c:pt>
                <c:pt idx="15">
                  <c:v>6019628.1986636193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A0-442F-9723-9B204B4047C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2% ; 2% ; 3kr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Sheet1!$E$2:$E$21</c:f>
              <c:numCache>
                <c:formatCode>_("kr"* #,##0.00_);_("kr"* \(#,##0.00\);_("kr"* "-"??_);_(@_)</c:formatCode>
                <c:ptCount val="20"/>
                <c:pt idx="0">
                  <c:v>1065000</c:v>
                </c:pt>
                <c:pt idx="1">
                  <c:v>2136300</c:v>
                </c:pt>
                <c:pt idx="2">
                  <c:v>3213774</c:v>
                </c:pt>
                <c:pt idx="3">
                  <c:v>4297298.5199999996</c:v>
                </c:pt>
                <c:pt idx="4">
                  <c:v>5386752.5495999996</c:v>
                </c:pt>
                <c:pt idx="5">
                  <c:v>6482017.4986079996</c:v>
                </c:pt>
                <c:pt idx="6">
                  <c:v>7582977.14863584</c:v>
                </c:pt>
                <c:pt idx="7">
                  <c:v>8689517.6056631226</c:v>
                </c:pt>
                <c:pt idx="8">
                  <c:v>9801527.2535498608</c:v>
                </c:pt>
                <c:pt idx="9">
                  <c:v>10918896.708478864</c:v>
                </c:pt>
                <c:pt idx="10">
                  <c:v>12041518.774309287</c:v>
                </c:pt>
                <c:pt idx="11">
                  <c:v>13169288.398823101</c:v>
                </c:pt>
                <c:pt idx="12">
                  <c:v>14302102.630846638</c:v>
                </c:pt>
                <c:pt idx="13">
                  <c:v>15439860.578229705</c:v>
                </c:pt>
                <c:pt idx="14">
                  <c:v>16582463.36666511</c:v>
                </c:pt>
                <c:pt idx="15">
                  <c:v>17729814.099331807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A0-442F-9723-9B204B4047C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2% ; 6% ; 3kr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Sheet1!$F$2:$F$21</c:f>
              <c:numCache>
                <c:formatCode>_("kr"* #,##0.00_);_("kr"* \(#,##0.00\);_("kr"* "-"??_);_(@_)</c:formatCode>
                <c:ptCount val="20"/>
                <c:pt idx="0">
                  <c:v>750000</c:v>
                </c:pt>
                <c:pt idx="1">
                  <c:v>1512600</c:v>
                </c:pt>
                <c:pt idx="2">
                  <c:v>2287548</c:v>
                </c:pt>
                <c:pt idx="3">
                  <c:v>3074597.04</c:v>
                </c:pt>
                <c:pt idx="4">
                  <c:v>3873505.0992000001</c:v>
                </c:pt>
                <c:pt idx="5">
                  <c:v>4684034.9972160002</c:v>
                </c:pt>
                <c:pt idx="6">
                  <c:v>5505954.2972716801</c:v>
                </c:pt>
                <c:pt idx="7">
                  <c:v>6339035.2113262471</c:v>
                </c:pt>
                <c:pt idx="8">
                  <c:v>7183054.5070997225</c:v>
                </c:pt>
                <c:pt idx="9">
                  <c:v>8037793.4169577286</c:v>
                </c:pt>
                <c:pt idx="10">
                  <c:v>8903037.5486185737</c:v>
                </c:pt>
                <c:pt idx="11">
                  <c:v>9778576.7976462021</c:v>
                </c:pt>
                <c:pt idx="12">
                  <c:v>10664205.261693278</c:v>
                </c:pt>
                <c:pt idx="13">
                  <c:v>11559721.156459413</c:v>
                </c:pt>
                <c:pt idx="14">
                  <c:v>12464926.733330226</c:v>
                </c:pt>
                <c:pt idx="15">
                  <c:v>13379628.198663622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21-4D21-812F-FB92C6BCDF0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2% ; 2% ; 5kr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Sheet1!$G$2:$G$21</c:f>
              <c:numCache>
                <c:formatCode>_("kr"* #,##0.00_);_("kr"* \(#,##0.00\);_("kr"* "-"??_);_(@_)</c:formatCode>
                <c:ptCount val="20"/>
                <c:pt idx="0">
                  <c:v>1985000</c:v>
                </c:pt>
                <c:pt idx="1">
                  <c:v>3976300</c:v>
                </c:pt>
                <c:pt idx="2">
                  <c:v>5973774</c:v>
                </c:pt>
                <c:pt idx="3">
                  <c:v>7977298.5199999996</c:v>
                </c:pt>
                <c:pt idx="4">
                  <c:v>9986752.5495999996</c:v>
                </c:pt>
                <c:pt idx="5">
                  <c:v>12002017.498608001</c:v>
                </c:pt>
                <c:pt idx="6">
                  <c:v>14022977.14863584</c:v>
                </c:pt>
                <c:pt idx="7">
                  <c:v>16049517.605663123</c:v>
                </c:pt>
                <c:pt idx="8">
                  <c:v>18081527.253549859</c:v>
                </c:pt>
                <c:pt idx="9">
                  <c:v>20118896.708478861</c:v>
                </c:pt>
                <c:pt idx="10">
                  <c:v>22161518.774309285</c:v>
                </c:pt>
                <c:pt idx="11">
                  <c:v>24209288.398823097</c:v>
                </c:pt>
                <c:pt idx="12">
                  <c:v>26262102.630846635</c:v>
                </c:pt>
                <c:pt idx="13">
                  <c:v>28319860.578229703</c:v>
                </c:pt>
                <c:pt idx="14">
                  <c:v>30382463.36666511</c:v>
                </c:pt>
                <c:pt idx="15">
                  <c:v>32449814.099331807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21-4D21-812F-FB92C6BCDF0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2% ; 6% ; 5kr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Sheet1!$H$2:$H$21</c:f>
              <c:numCache>
                <c:formatCode>_("kr"* #,##0.00_);_("kr"* \(#,##0.00\);_("kr"* "-"??_);_(@_)</c:formatCode>
                <c:ptCount val="20"/>
                <c:pt idx="0">
                  <c:v>1670000</c:v>
                </c:pt>
                <c:pt idx="1">
                  <c:v>3352600</c:v>
                </c:pt>
                <c:pt idx="2">
                  <c:v>5047548</c:v>
                </c:pt>
                <c:pt idx="3">
                  <c:v>6754597.04</c:v>
                </c:pt>
                <c:pt idx="4">
                  <c:v>8473505.0991999991</c:v>
                </c:pt>
                <c:pt idx="5">
                  <c:v>10204034.997215999</c:v>
                </c:pt>
                <c:pt idx="6">
                  <c:v>11945954.29727168</c:v>
                </c:pt>
                <c:pt idx="7">
                  <c:v>13699035.211326247</c:v>
                </c:pt>
                <c:pt idx="8">
                  <c:v>15463054.507099722</c:v>
                </c:pt>
                <c:pt idx="9">
                  <c:v>17237793.416957729</c:v>
                </c:pt>
                <c:pt idx="10">
                  <c:v>19023037.548618574</c:v>
                </c:pt>
                <c:pt idx="11">
                  <c:v>20818576.797646202</c:v>
                </c:pt>
                <c:pt idx="12">
                  <c:v>22624205.261693276</c:v>
                </c:pt>
                <c:pt idx="13">
                  <c:v>24439721.15645941</c:v>
                </c:pt>
                <c:pt idx="14">
                  <c:v>26264926.73333022</c:v>
                </c:pt>
                <c:pt idx="15">
                  <c:v>28099628.198663615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21-4D21-812F-FB92C6BCD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8546991"/>
        <c:axId val="1458550319"/>
      </c:lineChart>
      <c:catAx>
        <c:axId val="14585469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err="1"/>
                  <a:t>Antal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å</a:t>
                </a:r>
                <a:r>
                  <a:rPr lang="en-GB" dirty="0" err="1"/>
                  <a:t>r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58550319"/>
        <c:crosses val="autoZero"/>
        <c:auto val="1"/>
        <c:lblAlgn val="ctr"/>
        <c:lblOffset val="100"/>
        <c:noMultiLvlLbl val="0"/>
      </c:catAx>
      <c:valAx>
        <c:axId val="1458550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Total </a:t>
                </a:r>
                <a:r>
                  <a:rPr lang="en-GB" dirty="0" err="1"/>
                  <a:t>återbetalning</a:t>
                </a:r>
                <a:r>
                  <a:rPr lang="en-GB" baseline="0" dirty="0"/>
                  <a:t> [SEK]</a:t>
                </a:r>
                <a:r>
                  <a:rPr lang="en-GB" dirty="0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58546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Återbetalningstak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7875000</c:v>
                </c:pt>
                <c:pt idx="1">
                  <c:v>7875000</c:v>
                </c:pt>
                <c:pt idx="2">
                  <c:v>7875000</c:v>
                </c:pt>
                <c:pt idx="3">
                  <c:v>7875000</c:v>
                </c:pt>
                <c:pt idx="4">
                  <c:v>7875000</c:v>
                </c:pt>
                <c:pt idx="5">
                  <c:v>7875000</c:v>
                </c:pt>
                <c:pt idx="6">
                  <c:v>7875000</c:v>
                </c:pt>
                <c:pt idx="7">
                  <c:v>7875000</c:v>
                </c:pt>
                <c:pt idx="8">
                  <c:v>7875000</c:v>
                </c:pt>
                <c:pt idx="9">
                  <c:v>7875000</c:v>
                </c:pt>
                <c:pt idx="10">
                  <c:v>7875000</c:v>
                </c:pt>
                <c:pt idx="11">
                  <c:v>7875000</c:v>
                </c:pt>
                <c:pt idx="12">
                  <c:v>7875000</c:v>
                </c:pt>
                <c:pt idx="13">
                  <c:v>7875000</c:v>
                </c:pt>
                <c:pt idx="14">
                  <c:v>7875000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A0-442F-9723-9B204B4047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2% ; 2kr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Sheet1!$C$2:$C$19</c:f>
              <c:numCache>
                <c:formatCode>_("kr"* #,##0.00_);_("kr"* \(#,##0.00\);_("kr"* "-"??_);_(@_)</c:formatCode>
                <c:ptCount val="18"/>
                <c:pt idx="0">
                  <c:v>762500</c:v>
                </c:pt>
                <c:pt idx="1">
                  <c:v>1540250</c:v>
                </c:pt>
                <c:pt idx="2">
                  <c:v>2333555</c:v>
                </c:pt>
                <c:pt idx="3">
                  <c:v>3142726.1</c:v>
                </c:pt>
                <c:pt idx="4">
                  <c:v>3968080.622</c:v>
                </c:pt>
                <c:pt idx="5">
                  <c:v>4809942.2344399998</c:v>
                </c:pt>
                <c:pt idx="6">
                  <c:v>5668641.0791288</c:v>
                </c:pt>
                <c:pt idx="7">
                  <c:v>6544513.9007113762</c:v>
                </c:pt>
                <c:pt idx="8">
                  <c:v>7437904.178725604</c:v>
                </c:pt>
                <c:pt idx="9">
                  <c:v>8349162.262300116</c:v>
                </c:pt>
                <c:pt idx="10">
                  <c:v>9278645.5075461175</c:v>
                </c:pt>
                <c:pt idx="11">
                  <c:v>10226718.41769704</c:v>
                </c:pt>
                <c:pt idx="12">
                  <c:v>11193752.786050981</c:v>
                </c:pt>
                <c:pt idx="13">
                  <c:v>12180127.841772001</c:v>
                </c:pt>
                <c:pt idx="14">
                  <c:v>13186230.39860744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A0-442F-9723-9B204B4047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2% ; 2,5kr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Sheet1!$D$2:$D$19</c:f>
              <c:numCache>
                <c:formatCode>_("kr"* #,##0.00_);_("kr"* \(#,##0.00\);_("kr"* "-"??_);_(@_)</c:formatCode>
                <c:ptCount val="18"/>
                <c:pt idx="0">
                  <c:v>992500</c:v>
                </c:pt>
                <c:pt idx="1">
                  <c:v>2004850</c:v>
                </c:pt>
                <c:pt idx="2">
                  <c:v>3037447</c:v>
                </c:pt>
                <c:pt idx="3">
                  <c:v>4090695.94</c:v>
                </c:pt>
                <c:pt idx="4">
                  <c:v>5165009.8587999996</c:v>
                </c:pt>
                <c:pt idx="5">
                  <c:v>6260810.0559759997</c:v>
                </c:pt>
                <c:pt idx="6">
                  <c:v>7378526.2570955195</c:v>
                </c:pt>
                <c:pt idx="7">
                  <c:v>8518596.7822374292</c:v>
                </c:pt>
                <c:pt idx="8">
                  <c:v>9681468.7178821787</c:v>
                </c:pt>
                <c:pt idx="9">
                  <c:v>10867598.092239823</c:v>
                </c:pt>
                <c:pt idx="10">
                  <c:v>12077450.05408462</c:v>
                </c:pt>
                <c:pt idx="11">
                  <c:v>13311499.055166312</c:v>
                </c:pt>
                <c:pt idx="12">
                  <c:v>14570229.036269639</c:v>
                </c:pt>
                <c:pt idx="13">
                  <c:v>15854133.616995031</c:v>
                </c:pt>
                <c:pt idx="14">
                  <c:v>17163716.28933493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A0-442F-9723-9B204B4047C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4% ; 2kr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Sheet1!$E$2:$E$19</c:f>
              <c:numCache>
                <c:formatCode>_("kr"* #,##0.00_);_("kr"* \(#,##0.00\);_("kr"* "-"??_);_(@_)</c:formatCode>
                <c:ptCount val="18"/>
                <c:pt idx="0">
                  <c:v>605000</c:v>
                </c:pt>
                <c:pt idx="1">
                  <c:v>1234200</c:v>
                </c:pt>
                <c:pt idx="2">
                  <c:v>1888568</c:v>
                </c:pt>
                <c:pt idx="3">
                  <c:v>2569110.7199999997</c:v>
                </c:pt>
                <c:pt idx="4">
                  <c:v>3276875.1487999996</c:v>
                </c:pt>
                <c:pt idx="5">
                  <c:v>4012950.1547519993</c:v>
                </c:pt>
                <c:pt idx="6">
                  <c:v>4778468.1609420795</c:v>
                </c:pt>
                <c:pt idx="7">
                  <c:v>5574606.8873797627</c:v>
                </c:pt>
                <c:pt idx="8">
                  <c:v>6402591.1628749529</c:v>
                </c:pt>
                <c:pt idx="9">
                  <c:v>7263694.8093899507</c:v>
                </c:pt>
                <c:pt idx="10">
                  <c:v>8159242.6017655488</c:v>
                </c:pt>
                <c:pt idx="11">
                  <c:v>9090612.3058361709</c:v>
                </c:pt>
                <c:pt idx="12">
                  <c:v>10059236.798069619</c:v>
                </c:pt>
                <c:pt idx="13">
                  <c:v>11066606.269992404</c:v>
                </c:pt>
                <c:pt idx="14">
                  <c:v>12114270.520792101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A0-442F-9723-9B204B4047C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4% ; 2,5kr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Sheet1!$F$2:$F$19</c:f>
              <c:numCache>
                <c:formatCode>_("kr"* #,##0.00_);_("kr"* \(#,##0.00\);_("kr"* "-"??_);_(@_)</c:formatCode>
                <c:ptCount val="18"/>
                <c:pt idx="0">
                  <c:v>835000</c:v>
                </c:pt>
                <c:pt idx="1">
                  <c:v>1703400</c:v>
                </c:pt>
                <c:pt idx="2">
                  <c:v>2606536</c:v>
                </c:pt>
                <c:pt idx="3">
                  <c:v>3545797.44</c:v>
                </c:pt>
                <c:pt idx="4">
                  <c:v>4522629.3376000002</c:v>
                </c:pt>
                <c:pt idx="5">
                  <c:v>5538534.5111039998</c:v>
                </c:pt>
                <c:pt idx="6">
                  <c:v>6595075.8915481595</c:v>
                </c:pt>
                <c:pt idx="7">
                  <c:v>7693878.927210086</c:v>
                </c:pt>
                <c:pt idx="8">
                  <c:v>8836634.0842984896</c:v>
                </c:pt>
                <c:pt idx="9">
                  <c:v>10025099.44767043</c:v>
                </c:pt>
                <c:pt idx="10">
                  <c:v>11261103.425577248</c:v>
                </c:pt>
                <c:pt idx="11">
                  <c:v>12546547.562600337</c:v>
                </c:pt>
                <c:pt idx="12">
                  <c:v>13883409.465104351</c:v>
                </c:pt>
                <c:pt idx="13">
                  <c:v>15273745.843708524</c:v>
                </c:pt>
                <c:pt idx="14">
                  <c:v>16719695.677456865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4A0-442F-9723-9B204B4047C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6% ; 2kr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Sheet1!$G$2:$G$19</c:f>
              <c:numCache>
                <c:formatCode>_("kr"* #,##0.00_);_("kr"* \(#,##0.00\);_("kr"* "-"??_);_(@_)</c:formatCode>
                <c:ptCount val="18"/>
                <c:pt idx="0">
                  <c:v>447500</c:v>
                </c:pt>
                <c:pt idx="1">
                  <c:v>921850</c:v>
                </c:pt>
                <c:pt idx="2">
                  <c:v>1424661</c:v>
                </c:pt>
                <c:pt idx="3">
                  <c:v>1957640.6600000001</c:v>
                </c:pt>
                <c:pt idx="4">
                  <c:v>2522599.0996000003</c:v>
                </c:pt>
                <c:pt idx="5">
                  <c:v>3121455.0455760006</c:v>
                </c:pt>
                <c:pt idx="6">
                  <c:v>3756242.3483105609</c:v>
                </c:pt>
                <c:pt idx="7">
                  <c:v>4429116.8892091941</c:v>
                </c:pt>
                <c:pt idx="8">
                  <c:v>5142363.9025617456</c:v>
                </c:pt>
                <c:pt idx="9">
                  <c:v>5898405.7367154509</c:v>
                </c:pt>
                <c:pt idx="10">
                  <c:v>6699810.0809183782</c:v>
                </c:pt>
                <c:pt idx="11">
                  <c:v>7549298.6857734807</c:v>
                </c:pt>
                <c:pt idx="12">
                  <c:v>8449756.6069198903</c:v>
                </c:pt>
                <c:pt idx="13">
                  <c:v>9404242.0033350829</c:v>
                </c:pt>
                <c:pt idx="14">
                  <c:v>10415996.523535188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4A0-442F-9723-9B204B4047C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6% ; 2,5kr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Sheet1!$H$2:$H$19</c:f>
              <c:numCache>
                <c:formatCode>_("kr"* #,##0.00_);_("kr"* \(#,##0.00\);_("kr"* "-"??_);_(@_)</c:formatCode>
                <c:ptCount val="18"/>
                <c:pt idx="0">
                  <c:v>677500</c:v>
                </c:pt>
                <c:pt idx="1">
                  <c:v>1395650</c:v>
                </c:pt>
                <c:pt idx="2">
                  <c:v>2156889</c:v>
                </c:pt>
                <c:pt idx="3">
                  <c:v>2963802.34</c:v>
                </c:pt>
                <c:pt idx="4">
                  <c:v>3819130.4803999998</c:v>
                </c:pt>
                <c:pt idx="5">
                  <c:v>4725778.3092240002</c:v>
                </c:pt>
                <c:pt idx="6">
                  <c:v>5686825.0077774404</c:v>
                </c:pt>
                <c:pt idx="7">
                  <c:v>6705534.508244087</c:v>
                </c:pt>
                <c:pt idx="8">
                  <c:v>7785366.5787387323</c:v>
                </c:pt>
                <c:pt idx="9">
                  <c:v>8929988.5734630562</c:v>
                </c:pt>
                <c:pt idx="10">
                  <c:v>10143287.887870839</c:v>
                </c:pt>
                <c:pt idx="11">
                  <c:v>11429385.161143089</c:v>
                </c:pt>
                <c:pt idx="12">
                  <c:v>12792648.270811673</c:v>
                </c:pt>
                <c:pt idx="13">
                  <c:v>14237707.167060373</c:v>
                </c:pt>
                <c:pt idx="14">
                  <c:v>15769469.597083995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4A0-442F-9723-9B204B404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8546991"/>
        <c:axId val="1458550319"/>
      </c:lineChart>
      <c:catAx>
        <c:axId val="14585469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err="1"/>
                  <a:t>Antal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å</a:t>
                </a:r>
                <a:r>
                  <a:rPr lang="en-GB" dirty="0" err="1"/>
                  <a:t>r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58550319"/>
        <c:crosses val="autoZero"/>
        <c:auto val="1"/>
        <c:lblAlgn val="ctr"/>
        <c:lblOffset val="100"/>
        <c:noMultiLvlLbl val="0"/>
      </c:catAx>
      <c:valAx>
        <c:axId val="1458550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 err="1"/>
                  <a:t>Kumulativ</a:t>
                </a:r>
                <a:r>
                  <a:rPr lang="en-GB" dirty="0"/>
                  <a:t> </a:t>
                </a:r>
                <a:r>
                  <a:rPr lang="en-GB" dirty="0" err="1"/>
                  <a:t>återbetalning</a:t>
                </a:r>
                <a:r>
                  <a:rPr lang="en-GB" baseline="0" dirty="0"/>
                  <a:t> [SEK]</a:t>
                </a:r>
                <a:r>
                  <a:rPr lang="en-GB" dirty="0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58546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0.05437</cdr:x>
      <cdr:y>0.57215</cdr:y>
    </cdr:from>
    <cdr:to>
      <cdr:x>1</cdr:x>
      <cdr:y>0.87366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5A892F3-CB7D-A340-95B0-6D732625B437}"/>
            </a:ext>
          </a:extLst>
        </cdr:cNvPr>
        <cdr:cNvSpPr txBox="1"/>
      </cdr:nvSpPr>
      <cdr:spPr>
        <a:xfrm xmlns:a="http://schemas.openxmlformats.org/drawingml/2006/main" rot="21232549">
          <a:off x="1329636" y="2511434"/>
          <a:ext cx="7868920" cy="13234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8000" b="1" dirty="0" err="1">
              <a:solidFill>
                <a:srgbClr val="FF0000"/>
              </a:solidFill>
            </a:rPr>
            <a:t>Gammal</a:t>
          </a:r>
          <a:r>
            <a:rPr lang="en-GB" sz="8000" b="1" dirty="0">
              <a:solidFill>
                <a:srgbClr val="FF0000"/>
              </a:solidFill>
            </a:rPr>
            <a:t> version 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B7C64-B8C4-408A-B3C6-004821DD1AF4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CA671-70A0-4E10-B71D-0713A871C3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81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cs typeface="Calibri"/>
              </a:rPr>
              <a:t>*Beslut som är ekonomiska för föreningen och samtidigt med ett bra miljötänk. Vi gör nödvändiga investeringar i delar som redan finns i våran underhållsplan, tex byte av ventilation  samt i besparande åtgärder såsom gemensamt bredband och el.</a:t>
            </a:r>
          </a:p>
          <a:p>
            <a:endParaRPr lang="sv-SE" dirty="0">
              <a:cs typeface="Calibri"/>
            </a:endParaRPr>
          </a:p>
          <a:p>
            <a:r>
              <a:rPr lang="sv-SE" dirty="0">
                <a:cs typeface="Calibri"/>
              </a:rPr>
              <a:t>Vi har hela tiden haft målsättningen att vi skulle kunna genomföra dessa investeringar utan att det skulle behövas genomföras avgiftshöjningar. </a:t>
            </a:r>
            <a:endParaRPr lang="sv-SE" dirty="0"/>
          </a:p>
          <a:p>
            <a:endParaRPr lang="sv-SE" dirty="0">
              <a:cs typeface="Calibri"/>
            </a:endParaRPr>
          </a:p>
          <a:p>
            <a:r>
              <a:rPr lang="sv-SE" dirty="0">
                <a:cs typeface="Calibri"/>
              </a:rPr>
              <a:t>Det är först nu när vi har alla siffrorna på plats som vi faktiskt kan visa på att detta är möjligt.   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CA671-70A0-4E10-B71D-0713A871C31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780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CA671-70A0-4E10-B71D-0713A871C31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839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CA671-70A0-4E10-B71D-0713A871C31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50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cs typeface="Calibri"/>
              </a:rPr>
              <a:t>*Beslut som är ekonomiska för föreningen och samtidigt med ett bra miljötänk. Vi gör nödvändiga investeringar i delar som redan finns i våran underhållsplan, tex byte av ventilation  samt i besparande åtgärder såsom gemensamt bredband och el.</a:t>
            </a:r>
          </a:p>
          <a:p>
            <a:endParaRPr lang="sv-SE" dirty="0">
              <a:cs typeface="Calibri"/>
            </a:endParaRPr>
          </a:p>
          <a:p>
            <a:r>
              <a:rPr lang="sv-SE" dirty="0">
                <a:cs typeface="Calibri"/>
              </a:rPr>
              <a:t>Vi har hela tiden haft målsättningen att vi skulle kunna genomföra dessa investeringar utan att det skulle behövas genomföras avgiftshöjningar. </a:t>
            </a:r>
            <a:endParaRPr lang="sv-SE" dirty="0"/>
          </a:p>
          <a:p>
            <a:r>
              <a:rPr lang="sv-SE" dirty="0">
                <a:cs typeface="Calibri"/>
              </a:rPr>
              <a:t>Det är först nu när vi har alla siffrorna på plats som vi kan se att detta är möjligt.   </a:t>
            </a:r>
          </a:p>
          <a:p>
            <a:endParaRPr lang="sv-SE" dirty="0">
              <a:cs typeface="Calibri"/>
            </a:endParaRPr>
          </a:p>
          <a:p>
            <a:r>
              <a:rPr lang="sv-SE" dirty="0">
                <a:cs typeface="Calibri"/>
              </a:rPr>
              <a:t>Men då detta är en punkt som inte finns i underhållsplanen och innebär en förändring på fasad är det upp till stämman att avgöra, och styrelsen ska nu presentera lite bakgrund till vår rekommendation om att installera solceller.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CA671-70A0-4E10-B71D-0713A871C31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125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CA671-70A0-4E10-B71D-0713A871C31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74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Attraktivare</a:t>
            </a:r>
            <a:r>
              <a:rPr lang="en-GB" dirty="0"/>
              <a:t> för </a:t>
            </a:r>
            <a:r>
              <a:rPr lang="en-GB" dirty="0" err="1"/>
              <a:t>nya</a:t>
            </a:r>
            <a:r>
              <a:rPr lang="en-GB" dirty="0"/>
              <a:t> </a:t>
            </a:r>
            <a:r>
              <a:rPr lang="en-GB" dirty="0" err="1"/>
              <a:t>medlemmar</a:t>
            </a:r>
            <a:r>
              <a:rPr lang="en-GB" dirty="0"/>
              <a:t>. </a:t>
            </a:r>
            <a:r>
              <a:rPr lang="en-GB" dirty="0" err="1"/>
              <a:t>Större</a:t>
            </a:r>
            <a:r>
              <a:rPr lang="en-GB" dirty="0"/>
              <a:t> </a:t>
            </a:r>
            <a:r>
              <a:rPr lang="en-GB" dirty="0" err="1"/>
              <a:t>fastighetsvärde</a:t>
            </a:r>
            <a:r>
              <a:rPr lang="en-GB" dirty="0"/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/>
              <a:t>Återbetalningstid på investeringen. Se ekonomisk kalkyl.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/>
              <a:t>Leveranstider?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Att installera solceller senare och inte i samband med </a:t>
            </a:r>
            <a:r>
              <a:rPr lang="sv-SE" dirty="0" err="1"/>
              <a:t>takninstallation</a:t>
            </a:r>
            <a:r>
              <a:rPr lang="sv-SE" dirty="0"/>
              <a:t> skulle det kosta 1 000 000  för takställning + ökade materialkostnader,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Så  uppskattningsvis 2-4 miljoner dyrare att vänta.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CA671-70A0-4E10-B71D-0713A871C31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678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kWp</a:t>
            </a:r>
            <a:r>
              <a:rPr lang="en-GB" dirty="0"/>
              <a:t> = kW-peak, </a:t>
            </a:r>
            <a:r>
              <a:rPr lang="en-GB" dirty="0" err="1"/>
              <a:t>toppeffekt</a:t>
            </a:r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Kommer inte öka hyran </a:t>
            </a:r>
            <a:r>
              <a:rPr lang="sv-SE" dirty="0" err="1"/>
              <a:t>pga</a:t>
            </a:r>
            <a:r>
              <a:rPr lang="sv-SE" dirty="0"/>
              <a:t> av detta, justering av hyra vid årsskiftet </a:t>
            </a:r>
            <a:r>
              <a:rPr lang="sv-SE" dirty="0" err="1"/>
              <a:t>pga</a:t>
            </a:r>
            <a:r>
              <a:rPr lang="sv-SE" dirty="0"/>
              <a:t> inflation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Lån 7,9 miljoner – motsvarar 24 000kr i lån  per lägenhet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CA671-70A0-4E10-B71D-0713A871C31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540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Gröna</a:t>
            </a:r>
            <a:r>
              <a:rPr lang="en-GB" dirty="0"/>
              <a:t> </a:t>
            </a:r>
            <a:r>
              <a:rPr lang="en-GB" dirty="0" err="1"/>
              <a:t>linjer</a:t>
            </a:r>
            <a:r>
              <a:rPr lang="en-GB" dirty="0"/>
              <a:t>= </a:t>
            </a:r>
            <a:r>
              <a:rPr lang="en-GB" dirty="0" err="1"/>
              <a:t>elpris</a:t>
            </a:r>
            <a:r>
              <a:rPr lang="en-GB" dirty="0"/>
              <a:t> 5 </a:t>
            </a:r>
            <a:r>
              <a:rPr lang="en-GB" dirty="0" err="1"/>
              <a:t>kr</a:t>
            </a:r>
            <a:r>
              <a:rPr lang="en-GB" dirty="0"/>
              <a:t>/kwh, </a:t>
            </a:r>
            <a:r>
              <a:rPr lang="en-GB" dirty="0" err="1"/>
              <a:t>blåa</a:t>
            </a:r>
            <a:r>
              <a:rPr lang="en-GB" dirty="0"/>
              <a:t> </a:t>
            </a:r>
            <a:r>
              <a:rPr lang="en-GB" dirty="0" err="1"/>
              <a:t>linjer</a:t>
            </a:r>
            <a:r>
              <a:rPr lang="en-GB" dirty="0"/>
              <a:t>, 3 </a:t>
            </a:r>
            <a:r>
              <a:rPr lang="en-GB" dirty="0" err="1"/>
              <a:t>kr</a:t>
            </a:r>
            <a:r>
              <a:rPr lang="en-GB" dirty="0"/>
              <a:t>/kwh, gula </a:t>
            </a:r>
            <a:r>
              <a:rPr lang="en-GB" dirty="0" err="1"/>
              <a:t>linjer</a:t>
            </a:r>
            <a:r>
              <a:rPr lang="en-GB" dirty="0"/>
              <a:t> 2 </a:t>
            </a:r>
            <a:r>
              <a:rPr lang="en-GB" dirty="0" err="1"/>
              <a:t>kr</a:t>
            </a:r>
            <a:r>
              <a:rPr lang="en-GB" dirty="0"/>
              <a:t>/kwh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CA671-70A0-4E10-B71D-0713A871C31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893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CA671-70A0-4E10-B71D-0713A871C31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327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Undehållningskostnader</a:t>
            </a:r>
            <a:r>
              <a:rPr lang="sv-SE" dirty="0"/>
              <a:t>: Nej i vanliga fall inga </a:t>
            </a:r>
            <a:r>
              <a:rPr lang="sv-SE" dirty="0" err="1"/>
              <a:t>undehållskostnader</a:t>
            </a:r>
            <a:r>
              <a:rPr lang="sv-SE" dirty="0"/>
              <a:t>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CA671-70A0-4E10-B71D-0713A871C31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285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CA671-70A0-4E10-B71D-0713A871C31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98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B36AE-9D50-41E6-8C60-0143D6215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4A9832-2E0B-0851-1C09-7462E4017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7EC50-6DD9-0B75-DBEE-AD8B72068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C42F-065D-42EA-96D3-992BE2DFBBC3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87E70-342B-747E-3ACC-FA39A784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8E439-378A-DD24-0CE4-54E9FA350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7215-9144-4828-ABA3-C7FA60EFC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73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0BC55-C373-A6DB-DE41-7838A863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9040F8-6000-9AD7-0CD1-CBCAA7440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A2C57-B3F1-FC54-C309-9DD204FE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C42F-065D-42EA-96D3-992BE2DFBBC3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AD0A7-F3CD-FC0E-C317-C72B001FC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54375-67AD-B95F-376B-22464809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7215-9144-4828-ABA3-C7FA60EFC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4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227A13-A1A7-77E9-BEDB-95494EA423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E6C4A7-FC92-9A13-6C01-271DA6C6D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8FE06-188C-E560-D6F7-EE040491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C42F-065D-42EA-96D3-992BE2DFBBC3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B587E-15EB-07ED-77ED-C6679ABE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A0FE8-B3C9-ABB5-72E3-E10BFF28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7215-9144-4828-ABA3-C7FA60EFC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34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E249B-998D-5D1F-B72C-9E06463F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B2811-A685-A4F7-2378-C905E49E7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0CC91-CB64-4D74-10F5-435441FF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C42F-065D-42EA-96D3-992BE2DFBBC3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76C60-659D-3FCB-38D0-74D0E296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00AF5-CBD0-3159-610E-41A660CFB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7215-9144-4828-ABA3-C7FA60EFC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52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4B1EA-C642-1577-5C9D-3CC7C7DB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EF905-0456-4C95-77BC-49C1E5C8B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F18BC-64C5-791C-1E1F-FA29A49F3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C42F-065D-42EA-96D3-992BE2DFBBC3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FF9D4-767F-569C-4A8B-ED3F96F8F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AA6CE-C3EC-5E10-DDF7-874DAE97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7215-9144-4828-ABA3-C7FA60EFC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34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D1E2-F07B-9A59-EDE3-34767C30B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3AFBC-10C3-5111-E4AF-597609CDF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BD3F2-ABD9-489C-48C8-759A0DA8A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C177C-92BC-875C-A0E2-7422366E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C42F-065D-42EA-96D3-992BE2DFBBC3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D6C87-3B4C-9623-B5CC-91739D2B9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F3AA6-4932-A268-C6BE-A724F185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7215-9144-4828-ABA3-C7FA60EFC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21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188AF-A4A8-60D2-9D31-4814177D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43111-B9C6-870A-7A09-A20C2BE11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B9DBB-FFAB-15BF-F04D-68BB7C1E9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A0994-2943-1DEB-0B62-7199AF886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D3FCC-FDE6-887C-DBE8-ED7994178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B7A4BF-AE8A-CE60-8F79-5A2F8A7E7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C42F-065D-42EA-96D3-992BE2DFBBC3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E8EBF0-57B4-591D-2EDE-372D7332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9C5D9-F167-4BD5-050E-07666081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7215-9144-4828-ABA3-C7FA60EFC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92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1D16E-7237-3837-A74C-19BC29B8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5B4E5-0D0A-F40C-B16D-A216DB89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C42F-065D-42EA-96D3-992BE2DFBBC3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E865B-5867-0DFE-5B87-927CBDFA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34C1D-6407-D024-9A45-E499D0AC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7215-9144-4828-ABA3-C7FA60EFC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40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B2B20A-2ED2-21B0-0BD2-B1763C85E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C42F-065D-42EA-96D3-992BE2DFBBC3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36A20-F448-A490-66C2-DFA90DF2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5738F-E5A0-2AAB-00A7-744C468F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7215-9144-4828-ABA3-C7FA60EFC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40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D442-DCC1-AD69-470D-BD7BF747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E5A60-98C4-6B25-B800-A3D7BA3D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1A3D6-0C1B-DCEE-7FDF-A91CACB9D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9CB9C-DA3C-4AA0-2E97-04B1F1F0F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C42F-065D-42EA-96D3-992BE2DFBBC3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8F256-5F01-9C22-F9F5-4434A5A40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1652B-F15D-4A3D-D58C-FA2ADC57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7215-9144-4828-ABA3-C7FA60EFC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71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0FFD-1F54-AD17-6FF2-3A5E2A16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626F96-670D-04BD-3496-4CB15D0FA1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5D068-4D95-1C69-FD0C-5F5B9EF77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45EA1-CADD-8954-5644-A5C78D20F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C42F-065D-42EA-96D3-992BE2DFBBC3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60C90-1258-D34C-E703-D0CEFCDDD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48E147-098C-111F-B54B-85EDB28D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77215-9144-4828-ABA3-C7FA60EFC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87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DEEE724D-F4DC-5F2A-E45B-CAA1CFCB7E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6958616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606" imgH="608" progId="TCLayout.ActiveDocument.1">
                  <p:embed/>
                </p:oleObj>
              </mc:Choice>
              <mc:Fallback>
                <p:oleObj name="think-cell Slide" r:id="rId14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41EB5F-9ADC-BF7D-25D6-1A4B2B7E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A1C10-18CD-F78E-3E8E-66F05E303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E7777-2DDE-F440-BF91-265BBFFF4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EC42F-065D-42EA-96D3-992BE2DFBBC3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07F5E-9FB0-1F8F-820E-8F31A05DE0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72D52-EF60-3362-1EF0-F95F33C91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77215-9144-4828-ABA3-C7FA60EFC8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36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rel.gov/pv/cell-efficiency.html" TargetMode="External"/><Relationship Id="rId3" Type="http://schemas.openxmlformats.org/officeDocument/2006/relationships/notesSlide" Target="../notesSlides/notesSlide7.xml"/><Relationship Id="rId7" Type="http://schemas.openxmlformats.org/officeDocument/2006/relationships/hyperlink" Target="https://hemsol.se/solceller/verkningsgrad-effekt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10" Type="http://schemas.openxmlformats.org/officeDocument/2006/relationships/hyperlink" Target="https://www.solcellsofferter.se/solceller-sverige/" TargetMode="External"/><Relationship Id="rId4" Type="http://schemas.openxmlformats.org/officeDocument/2006/relationships/oleObject" Target="../embeddings/oleObject8.bin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chart" Target="../charts/chart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chart" Target="../charts/chart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chart" Target="../charts/chart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chart" Target="../charts/char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F9B09CC-3CC5-9A29-61A9-0E155954346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52896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CC41CDA-2F00-C54D-CE76-31847071D6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GB" dirty="0" err="1"/>
              <a:t>Solceller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238B9-3670-4C00-70AF-4A23BC179C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 </a:t>
            </a:r>
            <a:r>
              <a:rPr lang="en-GB" dirty="0" err="1"/>
              <a:t>samband</a:t>
            </a:r>
            <a:r>
              <a:rPr lang="en-GB" dirty="0"/>
              <a:t> med </a:t>
            </a:r>
            <a:r>
              <a:rPr lang="en-GB" dirty="0" err="1"/>
              <a:t>ordinarie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-byte </a:t>
            </a:r>
            <a:r>
              <a:rPr lang="en-GB" dirty="0" err="1"/>
              <a:t>enligt</a:t>
            </a:r>
            <a:r>
              <a:rPr lang="en-GB" dirty="0"/>
              <a:t> </a:t>
            </a:r>
            <a:r>
              <a:rPr lang="en-GB" dirty="0" err="1"/>
              <a:t>underhållsplan</a:t>
            </a:r>
            <a:endParaRPr lang="en-GB" dirty="0"/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92F119F2-A599-4EFC-1135-D160DE92611A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71120" y="202407"/>
            <a:ext cx="3204210" cy="1655762"/>
          </a:xfrm>
          <a:prstGeom prst="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E71479-E570-7A95-3CAF-1D9D9FAA0A51}"/>
              </a:ext>
            </a:extLst>
          </p:cNvPr>
          <p:cNvSpPr txBox="1"/>
          <p:nvPr/>
        </p:nvSpPr>
        <p:spPr>
          <a:xfrm>
            <a:off x="9799813" y="522328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HSB </a:t>
            </a:r>
            <a:r>
              <a:rPr lang="en-GB" dirty="0" err="1">
                <a:latin typeface="Amasis MT Pro Medium" panose="020B0604020202020204" pitchFamily="18" charset="0"/>
              </a:rPr>
              <a:t>Blixten</a:t>
            </a:r>
            <a:r>
              <a:rPr lang="en-GB" dirty="0">
                <a:latin typeface="Amasis MT Pro Medium" panose="020B0604020202020204" pitchFamily="18" charset="0"/>
              </a:rPr>
              <a:t> 47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9FC0F2-9396-EC77-80C2-BB6773A0D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9"/>
          <a:stretch/>
        </p:blipFill>
        <p:spPr bwMode="auto">
          <a:xfrm>
            <a:off x="677779" y="4322176"/>
            <a:ext cx="4115323" cy="205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ED5761-FB05-7DF3-121B-FDBE791C5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592"/>
          <a:stretch/>
        </p:blipFill>
        <p:spPr>
          <a:xfrm>
            <a:off x="7398899" y="4263873"/>
            <a:ext cx="3586831" cy="21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4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64DE8FC-C5D1-F2ED-AAFB-791E03A8825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25560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D7B475B-D85D-6CF7-8BD5-3A5147887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Fakta om </a:t>
            </a:r>
            <a:r>
              <a:rPr lang="en-GB" dirty="0" err="1"/>
              <a:t>solceller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5A0C5-C31E-0BF1-5FBD-9029EA4AE6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1548264"/>
            <a:ext cx="6121400" cy="4906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982410-9C75-37C3-A48C-0B2A8F35F339}"/>
              </a:ext>
            </a:extLst>
          </p:cNvPr>
          <p:cNvSpPr txBox="1"/>
          <p:nvPr/>
        </p:nvSpPr>
        <p:spPr>
          <a:xfrm>
            <a:off x="5085348" y="6376115"/>
            <a:ext cx="68488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Källor</a:t>
            </a:r>
            <a:r>
              <a:rPr lang="en-GB" sz="1200" dirty="0"/>
              <a:t>: </a:t>
            </a:r>
            <a:r>
              <a:rPr lang="en-GB" sz="1200" dirty="0">
                <a:hlinkClick r:id="rId7"/>
              </a:rPr>
              <a:t>https://hemsol.se/solceller/verkningsgrad-effekt/</a:t>
            </a:r>
            <a:r>
              <a:rPr lang="en-GB" sz="1200" dirty="0"/>
              <a:t> &amp; </a:t>
            </a:r>
            <a:r>
              <a:rPr lang="en-GB" sz="1200" dirty="0">
                <a:hlinkClick r:id="rId8"/>
              </a:rPr>
              <a:t>https://www.nrel.gov/pv/cell-efficiency.html</a:t>
            </a:r>
            <a:endParaRPr lang="en-GB" sz="1200" dirty="0"/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D622D7-2537-79AF-06FD-781DAD350D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5943" y="3100134"/>
            <a:ext cx="5201884" cy="17896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E79FC9-1F4A-E350-A373-115A309D7A87}"/>
              </a:ext>
            </a:extLst>
          </p:cNvPr>
          <p:cNvSpPr txBox="1"/>
          <p:nvPr/>
        </p:nvSpPr>
        <p:spPr>
          <a:xfrm>
            <a:off x="6845943" y="4973748"/>
            <a:ext cx="638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källa</a:t>
            </a:r>
            <a:r>
              <a:rPr lang="en-GB" sz="1400" dirty="0"/>
              <a:t>: </a:t>
            </a:r>
            <a:r>
              <a:rPr lang="en-GB" sz="1400" dirty="0">
                <a:hlinkClick r:id="rId10"/>
              </a:rPr>
              <a:t>https://www.solcellsofferter.se/solceller-sverige/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33186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F02153-8C85-ACBB-2915-977A44AB9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1600"/>
            <a:ext cx="9608911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7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EFDA43FB-0E05-86A0-3C3F-CE1A8CBC3F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EFDA43FB-0E05-86A0-3C3F-CE1A8CBC3F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9762687-939F-1C60-6B61-DB5320DE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SE" dirty="0"/>
              <a:t>Återbetalningskalkyl av solceller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2A53BDE-9B23-E30F-793D-DBEF475709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859038"/>
              </p:ext>
            </p:extLst>
          </p:nvPr>
        </p:nvGraphicFramePr>
        <p:xfrm>
          <a:off x="385763" y="1825625"/>
          <a:ext cx="8321357" cy="438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BB42E9-E6BE-BC92-E328-8BCF1BCC8842}"/>
              </a:ext>
            </a:extLst>
          </p:cNvPr>
          <p:cNvSpPr txBox="1"/>
          <p:nvPr/>
        </p:nvSpPr>
        <p:spPr>
          <a:xfrm>
            <a:off x="8964295" y="914717"/>
            <a:ext cx="30673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Förklaring</a:t>
            </a:r>
          </a:p>
          <a:p>
            <a:r>
              <a:rPr lang="sv-SE" dirty="0"/>
              <a:t>Investeringskostnaden för solceller är 7 875 000 kr*, grafen visar när besparingen är lika stor som investeringen. Amorteringen är satt till 2%.</a:t>
            </a:r>
          </a:p>
          <a:p>
            <a:endParaRPr lang="sv-SE" b="1" dirty="0"/>
          </a:p>
          <a:p>
            <a:r>
              <a:rPr lang="sv-SE" dirty="0"/>
              <a:t>Varje linje visar :</a:t>
            </a:r>
          </a:p>
          <a:p>
            <a:r>
              <a:rPr lang="sv-SE" dirty="0"/>
              <a:t>Räntesats; elpriset i kr/kWh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b="1" dirty="0"/>
              <a:t>Kommentarer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“Best-</a:t>
            </a:r>
            <a:r>
              <a:rPr lang="sv-SE" dirty="0" err="1"/>
              <a:t>case</a:t>
            </a:r>
            <a:r>
              <a:rPr lang="sv-SE" dirty="0"/>
              <a:t> scenario” är en återbetalningstid på 4 år, sämsta fall 16 år.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trolig</a:t>
            </a:r>
            <a:r>
              <a:rPr lang="en-GB" dirty="0"/>
              <a:t> </a:t>
            </a:r>
            <a:r>
              <a:rPr lang="en-GB" dirty="0" err="1"/>
              <a:t>återbetalningstid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7-12 </a:t>
            </a:r>
            <a:r>
              <a:rPr lang="en-GB" dirty="0" err="1"/>
              <a:t>år</a:t>
            </a:r>
            <a:r>
              <a:rPr lang="en-GB" dirty="0"/>
              <a:t>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CB1B995-D2E1-1E48-828E-287172789FA3}"/>
              </a:ext>
            </a:extLst>
          </p:cNvPr>
          <p:cNvSpPr txBox="1"/>
          <p:nvPr/>
        </p:nvSpPr>
        <p:spPr>
          <a:xfrm>
            <a:off x="6453553" y="6350000"/>
            <a:ext cx="5381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/>
              <a:t>*Ej tagit hänsyn till troligt </a:t>
            </a:r>
            <a:r>
              <a:rPr lang="sv-SE" i="1" dirty="0" err="1"/>
              <a:t>miljöbidrag</a:t>
            </a:r>
            <a:r>
              <a:rPr lang="sv-SE" i="1" dirty="0"/>
              <a:t> på 1,2 miljoner kr</a:t>
            </a:r>
          </a:p>
        </p:txBody>
      </p:sp>
    </p:spTree>
    <p:extLst>
      <p:ext uri="{BB962C8B-B14F-4D97-AF65-F5344CB8AC3E}">
        <p14:creationId xmlns:p14="http://schemas.microsoft.com/office/powerpoint/2010/main" val="1477680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EFDA43FB-0E05-86A0-3C3F-CE1A8CBC3F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EFDA43FB-0E05-86A0-3C3F-CE1A8CBC3F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9762687-939F-1C60-6B61-DB5320DE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Återbetalningskalkyl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solceller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2A53BDE-9B23-E30F-793D-DBEF475709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721027"/>
              </p:ext>
            </p:extLst>
          </p:nvPr>
        </p:nvGraphicFramePr>
        <p:xfrm>
          <a:off x="838200" y="1825625"/>
          <a:ext cx="786892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BB42E9-E6BE-BC92-E328-8BCF1BCC8842}"/>
              </a:ext>
            </a:extLst>
          </p:cNvPr>
          <p:cNvSpPr txBox="1"/>
          <p:nvPr/>
        </p:nvSpPr>
        <p:spPr>
          <a:xfrm>
            <a:off x="8808719" y="2214880"/>
            <a:ext cx="30673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Förklaring</a:t>
            </a:r>
            <a:endParaRPr lang="en-GB" b="1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1:a %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amorteringsgrad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2:a %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räntesatsen</a:t>
            </a:r>
            <a:r>
              <a:rPr lang="en-GB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3:e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priset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kr</a:t>
            </a:r>
            <a:r>
              <a:rPr lang="en-GB" dirty="0"/>
              <a:t>/kWh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Återbetalningstaket</a:t>
            </a:r>
            <a:r>
              <a:rPr lang="en-GB" dirty="0"/>
              <a:t> </a:t>
            </a:r>
            <a:r>
              <a:rPr lang="en-GB" dirty="0" err="1"/>
              <a:t>är</a:t>
            </a:r>
            <a:br>
              <a:rPr lang="en-GB" dirty="0"/>
            </a:br>
            <a:r>
              <a:rPr lang="en-GB" dirty="0"/>
              <a:t>7 875 000 </a:t>
            </a:r>
            <a:r>
              <a:rPr lang="en-GB" dirty="0" err="1"/>
              <a:t>kr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 err="1"/>
              <a:t>Kommentarer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“Best-case scenario”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återbetalningstid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4 </a:t>
            </a:r>
            <a:r>
              <a:rPr lang="en-GB" dirty="0" err="1"/>
              <a:t>år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Med </a:t>
            </a:r>
            <a:r>
              <a:rPr lang="en-GB" dirty="0" err="1"/>
              <a:t>dagens</a:t>
            </a:r>
            <a:r>
              <a:rPr lang="en-GB" dirty="0"/>
              <a:t> </a:t>
            </a:r>
            <a:r>
              <a:rPr lang="en-GB" dirty="0" err="1"/>
              <a:t>priser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det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återbetalningstid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7-10 </a:t>
            </a:r>
            <a:r>
              <a:rPr lang="en-GB" dirty="0" err="1"/>
              <a:t>år</a:t>
            </a:r>
            <a:r>
              <a:rPr lang="en-GB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A892F3-CB7D-A340-95B0-6D732625B437}"/>
              </a:ext>
            </a:extLst>
          </p:cNvPr>
          <p:cNvSpPr txBox="1"/>
          <p:nvPr/>
        </p:nvSpPr>
        <p:spPr>
          <a:xfrm rot="21232549">
            <a:off x="1278836" y="2460634"/>
            <a:ext cx="7868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err="1">
                <a:solidFill>
                  <a:srgbClr val="FF0000"/>
                </a:solidFill>
              </a:rPr>
              <a:t>Gammal</a:t>
            </a:r>
            <a:r>
              <a:rPr lang="en-GB" sz="8000" b="1" dirty="0">
                <a:solidFill>
                  <a:srgbClr val="FF0000"/>
                </a:solidFill>
              </a:rPr>
              <a:t> version 2</a:t>
            </a:r>
          </a:p>
        </p:txBody>
      </p:sp>
    </p:spTree>
    <p:extLst>
      <p:ext uri="{BB962C8B-B14F-4D97-AF65-F5344CB8AC3E}">
        <p14:creationId xmlns:p14="http://schemas.microsoft.com/office/powerpoint/2010/main" val="3435552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EFDA43FB-0E05-86A0-3C3F-CE1A8CBC3F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1909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9762687-939F-1C60-6B61-DB5320DE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Återbetalningskalkyl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solceller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2A53BDE-9B23-E30F-793D-DBEF475709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429297"/>
              </p:ext>
            </p:extLst>
          </p:nvPr>
        </p:nvGraphicFramePr>
        <p:xfrm>
          <a:off x="838200" y="1825625"/>
          <a:ext cx="786892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BB42E9-E6BE-BC92-E328-8BCF1BCC8842}"/>
              </a:ext>
            </a:extLst>
          </p:cNvPr>
          <p:cNvSpPr txBox="1"/>
          <p:nvPr/>
        </p:nvSpPr>
        <p:spPr>
          <a:xfrm>
            <a:off x="8808719" y="2214880"/>
            <a:ext cx="30673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Förklaring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% </a:t>
            </a:r>
            <a:r>
              <a:rPr lang="en-GB" dirty="0" err="1"/>
              <a:t>står</a:t>
            </a:r>
            <a:r>
              <a:rPr lang="en-GB" dirty="0"/>
              <a:t> för </a:t>
            </a:r>
            <a:r>
              <a:rPr lang="en-GB" dirty="0" err="1"/>
              <a:t>räntesatsen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kr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kW </a:t>
            </a:r>
            <a:r>
              <a:rPr lang="en-GB" dirty="0" err="1"/>
              <a:t>priset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Återbetalningstaket</a:t>
            </a:r>
            <a:r>
              <a:rPr lang="en-GB" dirty="0"/>
              <a:t> </a:t>
            </a:r>
            <a:r>
              <a:rPr lang="en-GB" dirty="0" err="1"/>
              <a:t>är</a:t>
            </a:r>
            <a:br>
              <a:rPr lang="en-GB" dirty="0"/>
            </a:br>
            <a:r>
              <a:rPr lang="en-GB" dirty="0"/>
              <a:t>7 875 000 </a:t>
            </a:r>
            <a:r>
              <a:rPr lang="en-GB" dirty="0" err="1"/>
              <a:t>kr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 err="1"/>
              <a:t>Kommentarer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Återbetalningstiden</a:t>
            </a:r>
            <a:r>
              <a:rPr lang="en-GB" dirty="0"/>
              <a:t> ligger </a:t>
            </a:r>
            <a:r>
              <a:rPr lang="en-GB" dirty="0" err="1"/>
              <a:t>mellan</a:t>
            </a:r>
            <a:r>
              <a:rPr lang="en-GB" dirty="0"/>
              <a:t> 7-12 </a:t>
            </a:r>
            <a:r>
              <a:rPr lang="en-GB" dirty="0" err="1"/>
              <a:t>år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Amortering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inte</a:t>
            </a:r>
            <a:r>
              <a:rPr lang="en-GB" dirty="0"/>
              <a:t> </a:t>
            </a:r>
            <a:r>
              <a:rPr lang="en-GB" dirty="0" err="1"/>
              <a:t>inkluderat</a:t>
            </a:r>
            <a:r>
              <a:rPr lang="en-GB" dirty="0"/>
              <a:t>. </a:t>
            </a:r>
            <a:r>
              <a:rPr lang="en-GB" dirty="0" err="1"/>
              <a:t>Amortering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lånet</a:t>
            </a:r>
            <a:r>
              <a:rPr lang="en-GB" dirty="0"/>
              <a:t> </a:t>
            </a:r>
            <a:r>
              <a:rPr lang="en-GB" dirty="0" err="1"/>
              <a:t>skulle</a:t>
            </a:r>
            <a:r>
              <a:rPr lang="en-GB" dirty="0"/>
              <a:t> </a:t>
            </a:r>
            <a:r>
              <a:rPr lang="en-GB" dirty="0" err="1"/>
              <a:t>sänka</a:t>
            </a:r>
            <a:r>
              <a:rPr lang="en-GB" dirty="0"/>
              <a:t> </a:t>
            </a:r>
            <a:r>
              <a:rPr lang="en-GB" dirty="0" err="1"/>
              <a:t>räntekostnaden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därmed</a:t>
            </a:r>
            <a:r>
              <a:rPr lang="en-GB" dirty="0"/>
              <a:t> </a:t>
            </a:r>
            <a:r>
              <a:rPr lang="en-GB" dirty="0" err="1"/>
              <a:t>öka</a:t>
            </a:r>
            <a:r>
              <a:rPr lang="en-GB" dirty="0"/>
              <a:t> </a:t>
            </a:r>
            <a:r>
              <a:rPr lang="en-GB" dirty="0" err="1"/>
              <a:t>besparingen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2EF73-01BC-3838-816C-87EB3F2D9E25}"/>
              </a:ext>
            </a:extLst>
          </p:cNvPr>
          <p:cNvSpPr txBox="1"/>
          <p:nvPr/>
        </p:nvSpPr>
        <p:spPr>
          <a:xfrm rot="21232549">
            <a:off x="1278836" y="2460634"/>
            <a:ext cx="7868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err="1">
                <a:solidFill>
                  <a:srgbClr val="FF0000"/>
                </a:solidFill>
              </a:rPr>
              <a:t>Gammal</a:t>
            </a:r>
            <a:r>
              <a:rPr lang="en-GB" sz="8000" b="1" dirty="0">
                <a:solidFill>
                  <a:srgbClr val="FF0000"/>
                </a:solidFill>
              </a:rPr>
              <a:t> version</a:t>
            </a:r>
          </a:p>
        </p:txBody>
      </p:sp>
    </p:spTree>
    <p:extLst>
      <p:ext uri="{BB962C8B-B14F-4D97-AF65-F5344CB8AC3E}">
        <p14:creationId xmlns:p14="http://schemas.microsoft.com/office/powerpoint/2010/main" val="162896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B2F02C-BC75-5D38-827D-3ED2CE277733}"/>
              </a:ext>
            </a:extLst>
          </p:cNvPr>
          <p:cNvSpPr/>
          <p:nvPr/>
        </p:nvSpPr>
        <p:spPr>
          <a:xfrm>
            <a:off x="476864" y="624349"/>
            <a:ext cx="11056680" cy="3834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4808BF-BF55-06F4-D413-AFC31F6050B2}"/>
              </a:ext>
            </a:extLst>
          </p:cNvPr>
          <p:cNvSpPr/>
          <p:nvPr/>
        </p:nvSpPr>
        <p:spPr>
          <a:xfrm>
            <a:off x="483009" y="1638300"/>
            <a:ext cx="11061289" cy="5161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E9A9CC-7C5A-14B2-3C65-5498A58D4865}"/>
              </a:ext>
            </a:extLst>
          </p:cNvPr>
          <p:cNvSpPr/>
          <p:nvPr/>
        </p:nvSpPr>
        <p:spPr>
          <a:xfrm>
            <a:off x="3633940" y="1556877"/>
            <a:ext cx="4093289" cy="29022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6888C2-6E39-8A6C-0E56-7E9D27DCE365}"/>
              </a:ext>
            </a:extLst>
          </p:cNvPr>
          <p:cNvSpPr/>
          <p:nvPr/>
        </p:nvSpPr>
        <p:spPr>
          <a:xfrm>
            <a:off x="472255" y="619739"/>
            <a:ext cx="11061289" cy="1020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23968-AEBF-5A8C-8C09-057F08740994}"/>
              </a:ext>
            </a:extLst>
          </p:cNvPr>
          <p:cNvSpPr txBox="1"/>
          <p:nvPr/>
        </p:nvSpPr>
        <p:spPr>
          <a:xfrm>
            <a:off x="479323" y="565355"/>
            <a:ext cx="1018529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4000" dirty="0">
                <a:cs typeface="Calibri"/>
              </a:rPr>
              <a:t>Styrelsens övergripande plan</a:t>
            </a:r>
          </a:p>
          <a:p>
            <a:r>
              <a:rPr lang="sv-SE" sz="2000" dirty="0">
                <a:cs typeface="Calibri"/>
              </a:rPr>
              <a:t>Målsättning: Att göra investeringar för ett grönare boende med stark ekonomisk förankring</a:t>
            </a:r>
            <a:r>
              <a:rPr lang="en-US" sz="2000" dirty="0">
                <a:cs typeface="Calibri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C07CC-D44F-0243-3F6C-ADDB9BE9DCB4}"/>
              </a:ext>
            </a:extLst>
          </p:cNvPr>
          <p:cNvSpPr txBox="1"/>
          <p:nvPr/>
        </p:nvSpPr>
        <p:spPr>
          <a:xfrm>
            <a:off x="479323" y="1683774"/>
            <a:ext cx="315523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Steg 1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A58AE-85AB-F256-4200-5A05369D99D9}"/>
              </a:ext>
            </a:extLst>
          </p:cNvPr>
          <p:cNvSpPr txBox="1"/>
          <p:nvPr/>
        </p:nvSpPr>
        <p:spPr>
          <a:xfrm>
            <a:off x="3637935" y="1659193"/>
            <a:ext cx="315523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Steg 2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3018D2-0F92-E25E-A934-812A596025CD}"/>
              </a:ext>
            </a:extLst>
          </p:cNvPr>
          <p:cNvSpPr txBox="1"/>
          <p:nvPr/>
        </p:nvSpPr>
        <p:spPr>
          <a:xfrm>
            <a:off x="7767484" y="1659193"/>
            <a:ext cx="315523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Steg 3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C8B2A3-AAC1-A56B-AED8-F1C7CDD3024C}"/>
              </a:ext>
            </a:extLst>
          </p:cNvPr>
          <p:cNvSpPr txBox="1"/>
          <p:nvPr/>
        </p:nvSpPr>
        <p:spPr>
          <a:xfrm>
            <a:off x="479323" y="2150807"/>
            <a:ext cx="315523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#</a:t>
            </a:r>
            <a:r>
              <a:rPr lang="sv-SE" dirty="0">
                <a:cs typeface="Calibri"/>
              </a:rPr>
              <a:t>01 </a:t>
            </a:r>
            <a:r>
              <a:rPr lang="sv-SE" b="1" dirty="0">
                <a:cs typeface="Calibri"/>
              </a:rPr>
              <a:t>Installation bredband</a:t>
            </a:r>
          </a:p>
          <a:p>
            <a:r>
              <a:rPr lang="sv-SE" dirty="0">
                <a:cs typeface="Calibri"/>
              </a:rPr>
              <a:t>#02 </a:t>
            </a:r>
            <a:r>
              <a:rPr lang="sv-SE" b="1" dirty="0">
                <a:cs typeface="Calibri"/>
              </a:rPr>
              <a:t>Installation IMD</a:t>
            </a:r>
          </a:p>
          <a:p>
            <a:r>
              <a:rPr lang="sv-SE" dirty="0">
                <a:cs typeface="Calibri"/>
              </a:rPr>
              <a:t>#03 </a:t>
            </a:r>
            <a:r>
              <a:rPr lang="sv-SE" b="1" dirty="0">
                <a:cs typeface="Calibri"/>
              </a:rPr>
              <a:t>Ingå energiavtal</a:t>
            </a:r>
          </a:p>
          <a:p>
            <a:r>
              <a:rPr lang="sv-SE" dirty="0">
                <a:cs typeface="Calibri"/>
              </a:rPr>
              <a:t>#04 Installation Elbilsladdare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40678A-7243-4E98-DC83-45F187A83F00}"/>
              </a:ext>
            </a:extLst>
          </p:cNvPr>
          <p:cNvSpPr txBox="1"/>
          <p:nvPr/>
        </p:nvSpPr>
        <p:spPr>
          <a:xfrm>
            <a:off x="3637935" y="2150806"/>
            <a:ext cx="408929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#</a:t>
            </a:r>
            <a:r>
              <a:rPr lang="sv-SE" dirty="0">
                <a:cs typeface="Calibri"/>
              </a:rPr>
              <a:t>05 </a:t>
            </a:r>
            <a:r>
              <a:rPr lang="sv-SE" b="1" dirty="0">
                <a:cs typeface="Calibri"/>
              </a:rPr>
              <a:t>Byte trapphusbelysning LED</a:t>
            </a:r>
          </a:p>
          <a:p>
            <a:r>
              <a:rPr lang="sv-SE" dirty="0">
                <a:cs typeface="Calibri"/>
              </a:rPr>
              <a:t>#06 </a:t>
            </a:r>
            <a:r>
              <a:rPr lang="sv-SE" b="1" dirty="0">
                <a:cs typeface="Calibri"/>
              </a:rPr>
              <a:t>Byte utomhusbelysning LED</a:t>
            </a:r>
          </a:p>
          <a:p>
            <a:r>
              <a:rPr lang="sv-SE" dirty="0">
                <a:cs typeface="Calibri"/>
              </a:rPr>
              <a:t>#07 </a:t>
            </a:r>
            <a:r>
              <a:rPr lang="sv-SE" b="1" dirty="0">
                <a:cs typeface="Calibri"/>
              </a:rPr>
              <a:t>Byte garagebelysning LED</a:t>
            </a:r>
          </a:p>
          <a:p>
            <a:r>
              <a:rPr lang="sv-SE" dirty="0">
                <a:cs typeface="Calibri"/>
              </a:rPr>
              <a:t>#08 Byte tak*</a:t>
            </a:r>
          </a:p>
          <a:p>
            <a:r>
              <a:rPr lang="sv-SE" dirty="0">
                <a:cs typeface="Calibri"/>
              </a:rPr>
              <a:t>#09 Renovering ventilationshus*</a:t>
            </a:r>
          </a:p>
          <a:p>
            <a:r>
              <a:rPr lang="sv-SE" dirty="0">
                <a:cs typeface="Calibri"/>
              </a:rPr>
              <a:t>#10 Byte brandluckor*</a:t>
            </a:r>
          </a:p>
          <a:p>
            <a:r>
              <a:rPr lang="sv-SE" dirty="0">
                <a:cs typeface="Calibri"/>
              </a:rPr>
              <a:t>#11 </a:t>
            </a:r>
            <a:r>
              <a:rPr lang="sv-SE" b="1" dirty="0">
                <a:ea typeface="+mn-lt"/>
                <a:cs typeface="+mn-lt"/>
              </a:rPr>
              <a:t>Installation Solceller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5A342E-7B73-3102-E25C-5CBA1CD9D3AB}"/>
              </a:ext>
            </a:extLst>
          </p:cNvPr>
          <p:cNvSpPr txBox="1"/>
          <p:nvPr/>
        </p:nvSpPr>
        <p:spPr>
          <a:xfrm>
            <a:off x="7767483" y="2150805"/>
            <a:ext cx="376974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#12 </a:t>
            </a:r>
            <a:r>
              <a:rPr lang="sv-SE" b="1" dirty="0">
                <a:cs typeface="Calibri"/>
              </a:rPr>
              <a:t>Byte Ventilation*</a:t>
            </a:r>
          </a:p>
          <a:p>
            <a:r>
              <a:rPr lang="sv-SE" dirty="0">
                <a:cs typeface="Calibri"/>
              </a:rPr>
              <a:t>#13 Bygga nya kulvertar mellan husen*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E118E2A2-529D-EA8B-132C-4D2B8DA0F58F}"/>
              </a:ext>
            </a:extLst>
          </p:cNvPr>
          <p:cNvSpPr txBox="1"/>
          <p:nvPr/>
        </p:nvSpPr>
        <p:spPr>
          <a:xfrm>
            <a:off x="472255" y="4703508"/>
            <a:ext cx="60337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b="1" dirty="0">
                <a:cs typeface="Calibri"/>
              </a:rPr>
              <a:t>Fetmarkerad</a:t>
            </a:r>
            <a:r>
              <a:rPr lang="sv-SE" dirty="0">
                <a:cs typeface="Calibri"/>
              </a:rPr>
              <a:t> = besparande åtgärd</a:t>
            </a:r>
          </a:p>
          <a:p>
            <a:r>
              <a:rPr lang="sv-SE" dirty="0">
                <a:cs typeface="Calibri"/>
              </a:rPr>
              <a:t>* =  finns med i underhållsplan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B2F02C-BC75-5D38-827D-3ED2CE277733}"/>
              </a:ext>
            </a:extLst>
          </p:cNvPr>
          <p:cNvSpPr/>
          <p:nvPr/>
        </p:nvSpPr>
        <p:spPr>
          <a:xfrm>
            <a:off x="476864" y="624349"/>
            <a:ext cx="11056680" cy="38347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4808BF-BF55-06F4-D413-AFC31F6050B2}"/>
              </a:ext>
            </a:extLst>
          </p:cNvPr>
          <p:cNvSpPr/>
          <p:nvPr/>
        </p:nvSpPr>
        <p:spPr>
          <a:xfrm>
            <a:off x="483009" y="1638300"/>
            <a:ext cx="11061289" cy="5161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E9A9CC-7C5A-14B2-3C65-5498A58D4865}"/>
              </a:ext>
            </a:extLst>
          </p:cNvPr>
          <p:cNvSpPr/>
          <p:nvPr/>
        </p:nvSpPr>
        <p:spPr>
          <a:xfrm>
            <a:off x="3633940" y="1556877"/>
            <a:ext cx="4093289" cy="29022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6888C2-6E39-8A6C-0E56-7E9D27DCE365}"/>
              </a:ext>
            </a:extLst>
          </p:cNvPr>
          <p:cNvSpPr/>
          <p:nvPr/>
        </p:nvSpPr>
        <p:spPr>
          <a:xfrm>
            <a:off x="472255" y="619739"/>
            <a:ext cx="11061289" cy="1020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23968-AEBF-5A8C-8C09-057F08740994}"/>
              </a:ext>
            </a:extLst>
          </p:cNvPr>
          <p:cNvSpPr txBox="1"/>
          <p:nvPr/>
        </p:nvSpPr>
        <p:spPr>
          <a:xfrm>
            <a:off x="479323" y="565355"/>
            <a:ext cx="1018529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4000" dirty="0">
                <a:cs typeface="Calibri"/>
              </a:rPr>
              <a:t>Styrelsens övergripande plan</a:t>
            </a:r>
          </a:p>
          <a:p>
            <a:r>
              <a:rPr lang="sv-SE" sz="2000" dirty="0">
                <a:cs typeface="Calibri"/>
              </a:rPr>
              <a:t>Målsättning: Att göra investeringar för ett grönare boende med stark ekonomisk förankring</a:t>
            </a:r>
            <a:r>
              <a:rPr lang="en-US" sz="2000" dirty="0">
                <a:cs typeface="Calibri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C07CC-D44F-0243-3F6C-ADDB9BE9DCB4}"/>
              </a:ext>
            </a:extLst>
          </p:cNvPr>
          <p:cNvSpPr txBox="1"/>
          <p:nvPr/>
        </p:nvSpPr>
        <p:spPr>
          <a:xfrm>
            <a:off x="479323" y="1683774"/>
            <a:ext cx="315523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Steg 1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A58AE-85AB-F256-4200-5A05369D99D9}"/>
              </a:ext>
            </a:extLst>
          </p:cNvPr>
          <p:cNvSpPr txBox="1"/>
          <p:nvPr/>
        </p:nvSpPr>
        <p:spPr>
          <a:xfrm>
            <a:off x="3637935" y="1659193"/>
            <a:ext cx="315523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Steg 2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3018D2-0F92-E25E-A934-812A596025CD}"/>
              </a:ext>
            </a:extLst>
          </p:cNvPr>
          <p:cNvSpPr txBox="1"/>
          <p:nvPr/>
        </p:nvSpPr>
        <p:spPr>
          <a:xfrm>
            <a:off x="7767484" y="1659193"/>
            <a:ext cx="315523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Steg 3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C8B2A3-AAC1-A56B-AED8-F1C7CDD3024C}"/>
              </a:ext>
            </a:extLst>
          </p:cNvPr>
          <p:cNvSpPr txBox="1"/>
          <p:nvPr/>
        </p:nvSpPr>
        <p:spPr>
          <a:xfrm>
            <a:off x="479323" y="2150807"/>
            <a:ext cx="315523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#</a:t>
            </a:r>
            <a:r>
              <a:rPr lang="sv-SE" dirty="0">
                <a:cs typeface="Calibri"/>
              </a:rPr>
              <a:t>01 </a:t>
            </a:r>
            <a:r>
              <a:rPr lang="sv-SE" b="1" dirty="0">
                <a:cs typeface="Calibri"/>
              </a:rPr>
              <a:t>Installation bredband</a:t>
            </a:r>
          </a:p>
          <a:p>
            <a:r>
              <a:rPr lang="sv-SE" dirty="0">
                <a:cs typeface="Calibri"/>
              </a:rPr>
              <a:t>#02 </a:t>
            </a:r>
            <a:r>
              <a:rPr lang="sv-SE" b="1" dirty="0">
                <a:cs typeface="Calibri"/>
              </a:rPr>
              <a:t>Installation IMD</a:t>
            </a:r>
          </a:p>
          <a:p>
            <a:r>
              <a:rPr lang="sv-SE" dirty="0">
                <a:cs typeface="Calibri"/>
              </a:rPr>
              <a:t>#03 </a:t>
            </a:r>
            <a:r>
              <a:rPr lang="sv-SE" b="1" dirty="0">
                <a:cs typeface="Calibri"/>
              </a:rPr>
              <a:t>Ingå energiavtal</a:t>
            </a:r>
          </a:p>
          <a:p>
            <a:r>
              <a:rPr lang="sv-SE" dirty="0">
                <a:cs typeface="Calibri"/>
              </a:rPr>
              <a:t>#04 Installation Elbilsladdare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40678A-7243-4E98-DC83-45F187A83F00}"/>
              </a:ext>
            </a:extLst>
          </p:cNvPr>
          <p:cNvSpPr txBox="1"/>
          <p:nvPr/>
        </p:nvSpPr>
        <p:spPr>
          <a:xfrm>
            <a:off x="3637935" y="2150806"/>
            <a:ext cx="4089295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#</a:t>
            </a:r>
            <a:r>
              <a:rPr lang="sv-SE" dirty="0">
                <a:cs typeface="Calibri"/>
              </a:rPr>
              <a:t>05 </a:t>
            </a:r>
            <a:r>
              <a:rPr lang="sv-SE" b="1" dirty="0">
                <a:cs typeface="Calibri"/>
              </a:rPr>
              <a:t>Byte trapphusbelysning LED</a:t>
            </a:r>
          </a:p>
          <a:p>
            <a:r>
              <a:rPr lang="sv-SE" dirty="0">
                <a:cs typeface="Calibri"/>
              </a:rPr>
              <a:t>#06 </a:t>
            </a:r>
            <a:r>
              <a:rPr lang="sv-SE" b="1" dirty="0">
                <a:cs typeface="Calibri"/>
              </a:rPr>
              <a:t>Byte utomhusbelysning LED</a:t>
            </a:r>
          </a:p>
          <a:p>
            <a:r>
              <a:rPr lang="sv-SE" dirty="0">
                <a:cs typeface="Calibri"/>
              </a:rPr>
              <a:t>#07 </a:t>
            </a:r>
            <a:r>
              <a:rPr lang="sv-SE" b="1" dirty="0">
                <a:cs typeface="Calibri"/>
              </a:rPr>
              <a:t>Byte garagebelysning LED</a:t>
            </a:r>
          </a:p>
          <a:p>
            <a:r>
              <a:rPr lang="sv-SE" dirty="0">
                <a:cs typeface="Calibri"/>
              </a:rPr>
              <a:t>#08 Byte tak*</a:t>
            </a:r>
          </a:p>
          <a:p>
            <a:r>
              <a:rPr lang="sv-SE" dirty="0">
                <a:cs typeface="Calibri"/>
              </a:rPr>
              <a:t>#09 Renovering ventilationshus*</a:t>
            </a:r>
          </a:p>
          <a:p>
            <a:r>
              <a:rPr lang="sv-SE" dirty="0">
                <a:cs typeface="Calibri"/>
              </a:rPr>
              <a:t>#10 Byte brandluckor*</a:t>
            </a:r>
          </a:p>
          <a:p>
            <a:r>
              <a:rPr lang="sv-SE" dirty="0">
                <a:cs typeface="Calibri"/>
              </a:rPr>
              <a:t>#11 </a:t>
            </a:r>
            <a:r>
              <a:rPr lang="sv-SE" sz="3200" b="1" dirty="0">
                <a:ea typeface="+mn-lt"/>
                <a:cs typeface="+mn-lt"/>
              </a:rPr>
              <a:t>Installation Solceller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5A342E-7B73-3102-E25C-5CBA1CD9D3AB}"/>
              </a:ext>
            </a:extLst>
          </p:cNvPr>
          <p:cNvSpPr txBox="1"/>
          <p:nvPr/>
        </p:nvSpPr>
        <p:spPr>
          <a:xfrm>
            <a:off x="7767483" y="2150805"/>
            <a:ext cx="376974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#12 </a:t>
            </a:r>
            <a:r>
              <a:rPr lang="sv-SE" b="1" dirty="0">
                <a:cs typeface="Calibri"/>
              </a:rPr>
              <a:t>Byte Ventilation*</a:t>
            </a:r>
          </a:p>
          <a:p>
            <a:r>
              <a:rPr lang="sv-SE" dirty="0">
                <a:cs typeface="Calibri"/>
              </a:rPr>
              <a:t>#13 Bygga nya kulvertar mellan husen*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E118E2A2-529D-EA8B-132C-4D2B8DA0F58F}"/>
              </a:ext>
            </a:extLst>
          </p:cNvPr>
          <p:cNvSpPr txBox="1"/>
          <p:nvPr/>
        </p:nvSpPr>
        <p:spPr>
          <a:xfrm>
            <a:off x="472255" y="4703508"/>
            <a:ext cx="60337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b="1" dirty="0">
                <a:cs typeface="Calibri"/>
              </a:rPr>
              <a:t>Fetmarkerad</a:t>
            </a:r>
            <a:r>
              <a:rPr lang="sv-SE" dirty="0">
                <a:cs typeface="Calibri"/>
              </a:rPr>
              <a:t> = besparande åtgärd</a:t>
            </a:r>
          </a:p>
          <a:p>
            <a:r>
              <a:rPr lang="sv-SE" dirty="0">
                <a:cs typeface="Calibri"/>
              </a:rPr>
              <a:t>* =  finns med i underhållsplan</a:t>
            </a:r>
          </a:p>
        </p:txBody>
      </p:sp>
    </p:spTree>
    <p:extLst>
      <p:ext uri="{BB962C8B-B14F-4D97-AF65-F5344CB8AC3E}">
        <p14:creationId xmlns:p14="http://schemas.microsoft.com/office/powerpoint/2010/main" val="341208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AE48697-4F5F-BC3E-CA58-D9280658CE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95167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0181580-1D5F-817F-4288-EF7D3776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 err="1"/>
              <a:t>Bakgrund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31608-8E3D-5940-19DA-0AD3B66BF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145"/>
            <a:ext cx="10825480" cy="4351338"/>
          </a:xfrm>
        </p:spPr>
        <p:txBody>
          <a:bodyPr>
            <a:normAutofit/>
          </a:bodyPr>
          <a:lstStyle/>
          <a:p>
            <a:r>
              <a:rPr lang="sv-SE" sz="2400" dirty="0"/>
              <a:t>Solceller börjar bli vanligare och vanligare att installera för både företag så som privatpersoner. </a:t>
            </a:r>
          </a:p>
          <a:p>
            <a:r>
              <a:rPr lang="sv-SE" sz="2400" dirty="0"/>
              <a:t>Solceller har en verkningsgrad på ~21% och levererar 170-220 W per m2 och är en förnyelsebar energikälla.</a:t>
            </a:r>
          </a:p>
          <a:p>
            <a:r>
              <a:rPr lang="sv-SE" sz="2400" dirty="0"/>
              <a:t>Vi har under våren samt sommaren sett på möjligheter att installera solceller på våra tak i bostadsrättsföreningen och vi har blivit rekommenderade av två olika konsultföretag att investera i solceller, HSB Värmland och </a:t>
            </a:r>
            <a:r>
              <a:rPr lang="sv-SE" sz="2400" dirty="0" err="1"/>
              <a:t>Bjerking</a:t>
            </a:r>
            <a:r>
              <a:rPr lang="sv-SE" sz="2400" dirty="0"/>
              <a:t>.</a:t>
            </a:r>
          </a:p>
          <a:p>
            <a:r>
              <a:rPr lang="sv-SE" sz="2400" dirty="0"/>
              <a:t>Om föreningens solceller producerar mer el än vad vi gör av med, kan elen som blir över säljas och föreningen kan tjäna pengar på det, så kallad överskottsel.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16864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02245B1-BA77-CD5A-D4EB-720A0A1FC7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0353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6EB5203B-2035-2323-6FF9-A4984AF7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451"/>
            <a:ext cx="10515600" cy="1325563"/>
          </a:xfrm>
        </p:spPr>
        <p:txBody>
          <a:bodyPr vert="horz"/>
          <a:lstStyle/>
          <a:p>
            <a:r>
              <a:rPr lang="en-GB" dirty="0" err="1"/>
              <a:t>Investera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solceller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inte</a:t>
            </a:r>
            <a:r>
              <a:rPr lang="en-GB" dirty="0"/>
              <a:t>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E138D6-12C7-103F-93D7-81684B984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99981"/>
            <a:ext cx="5334000" cy="53451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err="1"/>
              <a:t>Fördelar</a:t>
            </a:r>
            <a:endParaRPr lang="en-GB" dirty="0"/>
          </a:p>
          <a:p>
            <a:r>
              <a:rPr lang="sv-SE" sz="2000" dirty="0"/>
              <a:t>Tak-bytet samt ventilation ligger i underhållsplanen och skall genomföras under kommande halvår. Att installera solceller samtidigt minskar installationskostnader då arbetet kan kombineras.</a:t>
            </a:r>
          </a:p>
          <a:p>
            <a:r>
              <a:rPr lang="sv-SE" sz="2000" dirty="0"/>
              <a:t>Dagens världsläge gör att det sannolikt kommer att bli dyrare om vi inte gör detta nu.</a:t>
            </a:r>
          </a:p>
          <a:p>
            <a:r>
              <a:rPr lang="sv-SE" sz="2000" dirty="0"/>
              <a:t>Lågt underhållsbehov</a:t>
            </a:r>
          </a:p>
          <a:p>
            <a:r>
              <a:rPr lang="sv-SE" sz="2000" dirty="0" err="1"/>
              <a:t>Pga</a:t>
            </a:r>
            <a:r>
              <a:rPr lang="sv-SE" sz="2000" dirty="0"/>
              <a:t> tidigare investering i individuell mätning och debitering (IMD), dvs gemensamt elavtal så är det förberett för att utnyttja den egen producerade elen samt att sälja den på allmänna elnätet.</a:t>
            </a:r>
          </a:p>
          <a:p>
            <a:r>
              <a:rPr lang="sv-SE" sz="2000" dirty="0"/>
              <a:t>Det finns </a:t>
            </a:r>
            <a:r>
              <a:rPr lang="sv-SE" sz="2000" dirty="0" err="1"/>
              <a:t>miljöbidrag</a:t>
            </a:r>
            <a:r>
              <a:rPr lang="sv-SE" sz="2000" dirty="0"/>
              <a:t> att söka på 1,2 mkr</a:t>
            </a:r>
          </a:p>
          <a:p>
            <a:r>
              <a:rPr lang="sv-SE" sz="2000" dirty="0"/>
              <a:t>Möjlighet att få lägre ränta på lånet för solceller, så kallade ”</a:t>
            </a:r>
            <a:r>
              <a:rPr lang="sv-SE" sz="2000" dirty="0" err="1"/>
              <a:t>miljölån</a:t>
            </a:r>
            <a:r>
              <a:rPr lang="sv-SE" sz="2000" dirty="0"/>
              <a:t>”. </a:t>
            </a:r>
          </a:p>
          <a:p>
            <a:r>
              <a:rPr lang="sv-SE" sz="2000" dirty="0"/>
              <a:t>Kommer troligtvis leda till en förbättrad energiklass på föreningen som leder till att vi som föreningsmedlemmar kan ansöka om ”Grönt bolån”, med en rabatt på </a:t>
            </a:r>
            <a:r>
              <a:rPr lang="sv-SE" sz="2000" dirty="0" err="1"/>
              <a:t>bolånsräntan</a:t>
            </a:r>
            <a:r>
              <a:rPr lang="sv-SE" sz="2000" dirty="0"/>
              <a:t>.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2BDC1-5C36-7A62-08AD-41BEFA2B0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99981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Nackdelar</a:t>
            </a:r>
          </a:p>
          <a:p>
            <a:r>
              <a:rPr lang="sv-SE" sz="2000" dirty="0"/>
              <a:t>Ökad initial kostnad för föreningen som kan påverkas av höjda räntor eller osäkert läge.</a:t>
            </a:r>
          </a:p>
          <a:p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404278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AA6E619-B538-05C3-F9EB-F0CE52EF13D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41883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AA6E619-B538-05C3-F9EB-F0CE52EF13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5110EA64-3AB3-6507-F786-E8D137A6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GB" dirty="0" err="1"/>
              <a:t>Återbetalningskalkyl</a:t>
            </a:r>
            <a:r>
              <a:rPr lang="en-GB" dirty="0"/>
              <a:t>: </a:t>
            </a:r>
            <a:r>
              <a:rPr lang="en-GB" dirty="0" err="1"/>
              <a:t>Investering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solceller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EE364-253C-E74B-1A96-4CAEADABE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1240 </a:t>
            </a:r>
            <a:r>
              <a:rPr lang="en-GB" u="sng" dirty="0" err="1"/>
              <a:t>solpaneler</a:t>
            </a:r>
            <a:r>
              <a:rPr lang="en-GB" u="sng" dirty="0"/>
              <a:t> med </a:t>
            </a:r>
            <a:r>
              <a:rPr lang="en-GB" u="sng" dirty="0" err="1"/>
              <a:t>panelyta</a:t>
            </a:r>
            <a:r>
              <a:rPr lang="en-GB" u="sng" dirty="0"/>
              <a:t> </a:t>
            </a:r>
            <a:r>
              <a:rPr lang="en-GB" u="sng" dirty="0" err="1"/>
              <a:t>på</a:t>
            </a:r>
            <a:r>
              <a:rPr lang="en-GB" u="sng" dirty="0"/>
              <a:t> 2400m2</a:t>
            </a:r>
          </a:p>
          <a:p>
            <a:r>
              <a:rPr lang="en-GB" sz="2400" dirty="0" err="1"/>
              <a:t>Kostnad</a:t>
            </a:r>
            <a:r>
              <a:rPr lang="en-GB" sz="2400" dirty="0"/>
              <a:t>:  7 875 000,00 </a:t>
            </a:r>
            <a:r>
              <a:rPr lang="en-GB" sz="2400" dirty="0" err="1"/>
              <a:t>kr</a:t>
            </a:r>
            <a:endParaRPr lang="en-GB" sz="2400" dirty="0"/>
          </a:p>
          <a:p>
            <a:r>
              <a:rPr lang="en-GB" sz="2400" dirty="0" err="1">
                <a:sym typeface="Wingdings" panose="05000000000000000000" pitchFamily="2" charset="2"/>
              </a:rPr>
              <a:t>Topeffekt</a:t>
            </a:r>
            <a:r>
              <a:rPr lang="en-GB" sz="2400" dirty="0">
                <a:sym typeface="Wingdings" panose="05000000000000000000" pitchFamily="2" charset="2"/>
              </a:rPr>
              <a:t>:</a:t>
            </a:r>
            <a:r>
              <a:rPr lang="en-GB" sz="2400" dirty="0"/>
              <a:t> 489,8 </a:t>
            </a:r>
            <a:r>
              <a:rPr lang="en-GB" sz="2400" dirty="0" err="1"/>
              <a:t>kWp</a:t>
            </a:r>
            <a:r>
              <a:rPr lang="en-GB" sz="2400" dirty="0"/>
              <a:t> </a:t>
            </a:r>
          </a:p>
          <a:p>
            <a:r>
              <a:rPr lang="en-GB" sz="2400" dirty="0" err="1">
                <a:sym typeface="Wingdings" panose="05000000000000000000" pitchFamily="2" charset="2"/>
              </a:rPr>
              <a:t>Beräknad</a:t>
            </a:r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err="1">
                <a:sym typeface="Wingdings" panose="05000000000000000000" pitchFamily="2" charset="2"/>
              </a:rPr>
              <a:t>produktion</a:t>
            </a:r>
            <a:r>
              <a:rPr lang="en-GB" sz="2400" dirty="0">
                <a:sym typeface="Wingdings" panose="05000000000000000000" pitchFamily="2" charset="2"/>
              </a:rPr>
              <a:t> 460 000 kWh/</a:t>
            </a:r>
            <a:r>
              <a:rPr lang="en-GB" sz="2400" dirty="0" err="1">
                <a:sym typeface="Wingdings" panose="05000000000000000000" pitchFamily="2" charset="2"/>
              </a:rPr>
              <a:t>år</a:t>
            </a:r>
            <a:r>
              <a:rPr lang="en-GB" sz="2400" dirty="0">
                <a:sym typeface="Wingdings" panose="05000000000000000000" pitchFamily="2" charset="2"/>
              </a:rPr>
              <a:t>*</a:t>
            </a:r>
          </a:p>
          <a:p>
            <a:pPr marL="0" indent="0">
              <a:buNone/>
            </a:pPr>
            <a:endParaRPr lang="en-GB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400" b="1" dirty="0" err="1">
                <a:sym typeface="Wingdings" panose="05000000000000000000" pitchFamily="2" charset="2"/>
              </a:rPr>
              <a:t>En</a:t>
            </a:r>
            <a:r>
              <a:rPr lang="en-GB" sz="2400" b="1" dirty="0">
                <a:sym typeface="Wingdings" panose="05000000000000000000" pitchFamily="2" charset="2"/>
              </a:rPr>
              <a:t> </a:t>
            </a:r>
            <a:r>
              <a:rPr lang="en-GB" sz="2400" b="1" dirty="0" err="1">
                <a:sym typeface="Wingdings" panose="05000000000000000000" pitchFamily="2" charset="2"/>
              </a:rPr>
              <a:t>uppskattad</a:t>
            </a:r>
            <a:r>
              <a:rPr lang="en-GB" sz="2400" b="1" dirty="0">
                <a:sym typeface="Wingdings" panose="05000000000000000000" pitchFamily="2" charset="2"/>
              </a:rPr>
              <a:t> </a:t>
            </a:r>
            <a:r>
              <a:rPr lang="en-GB" sz="2400" b="1" dirty="0" err="1">
                <a:sym typeface="Wingdings" panose="05000000000000000000" pitchFamily="2" charset="2"/>
              </a:rPr>
              <a:t>elkostnad</a:t>
            </a:r>
            <a:r>
              <a:rPr lang="en-GB" sz="2400" b="1" dirty="0">
                <a:sym typeface="Wingdings" panose="05000000000000000000" pitchFamily="2" charset="2"/>
              </a:rPr>
              <a:t> </a:t>
            </a:r>
            <a:r>
              <a:rPr lang="en-GB" sz="2400" b="1" dirty="0" err="1">
                <a:sym typeface="Wingdings" panose="05000000000000000000" pitchFamily="2" charset="2"/>
              </a:rPr>
              <a:t>på</a:t>
            </a:r>
            <a:r>
              <a:rPr lang="en-GB" sz="2400" b="1" dirty="0">
                <a:sym typeface="Wingdings" panose="05000000000000000000" pitchFamily="2" charset="2"/>
              </a:rPr>
              <a:t> 2kr/kWh </a:t>
            </a:r>
            <a:r>
              <a:rPr lang="en-GB" sz="2400" b="1" dirty="0" err="1">
                <a:sym typeface="Wingdings" panose="05000000000000000000" pitchFamily="2" charset="2"/>
              </a:rPr>
              <a:t>skulle</a:t>
            </a:r>
            <a:r>
              <a:rPr lang="en-GB" sz="2400" b="1" dirty="0">
                <a:sym typeface="Wingdings" panose="05000000000000000000" pitchFamily="2" charset="2"/>
              </a:rPr>
              <a:t> </a:t>
            </a:r>
            <a:r>
              <a:rPr lang="en-GB" sz="2400" b="1" dirty="0" err="1">
                <a:sym typeface="Wingdings" panose="05000000000000000000" pitchFamily="2" charset="2"/>
              </a:rPr>
              <a:t>ge</a:t>
            </a:r>
            <a:r>
              <a:rPr lang="en-GB" sz="2400" b="1" dirty="0">
                <a:sym typeface="Wingdings" panose="05000000000000000000" pitchFamily="2" charset="2"/>
              </a:rPr>
              <a:t> </a:t>
            </a:r>
            <a:r>
              <a:rPr lang="en-GB" sz="2400" b="1" dirty="0" err="1">
                <a:sym typeface="Wingdings" panose="05000000000000000000" pitchFamily="2" charset="2"/>
              </a:rPr>
              <a:t>en</a:t>
            </a:r>
            <a:r>
              <a:rPr lang="en-GB" sz="2400" b="1" dirty="0">
                <a:sym typeface="Wingdings" panose="05000000000000000000" pitchFamily="2" charset="2"/>
              </a:rPr>
              <a:t> </a:t>
            </a:r>
            <a:r>
              <a:rPr lang="en-GB" sz="2400" b="1" dirty="0" err="1">
                <a:sym typeface="Wingdings" panose="05000000000000000000" pitchFamily="2" charset="2"/>
              </a:rPr>
              <a:t>besparing</a:t>
            </a:r>
            <a:r>
              <a:rPr lang="en-GB" sz="2400" b="1" dirty="0">
                <a:sym typeface="Wingdings" panose="05000000000000000000" pitchFamily="2" charset="2"/>
              </a:rPr>
              <a:t> </a:t>
            </a:r>
            <a:r>
              <a:rPr lang="en-GB" sz="2400" b="1" dirty="0" err="1">
                <a:sym typeface="Wingdings" panose="05000000000000000000" pitchFamily="2" charset="2"/>
              </a:rPr>
              <a:t>på</a:t>
            </a:r>
            <a:r>
              <a:rPr lang="en-GB" sz="2400" b="1" dirty="0">
                <a:sym typeface="Wingdings" panose="05000000000000000000" pitchFamily="2" charset="2"/>
              </a:rPr>
              <a:t> </a:t>
            </a:r>
            <a:r>
              <a:rPr lang="en-GB" sz="2400" b="1" dirty="0" err="1">
                <a:sym typeface="Wingdings" panose="05000000000000000000" pitchFamily="2" charset="2"/>
              </a:rPr>
              <a:t>nästan</a:t>
            </a:r>
            <a:r>
              <a:rPr lang="en-GB" sz="2400" b="1" dirty="0">
                <a:sym typeface="Wingdings" panose="05000000000000000000" pitchFamily="2" charset="2"/>
              </a:rPr>
              <a:t> 1 </a:t>
            </a:r>
            <a:r>
              <a:rPr lang="en-GB" sz="2400" b="1" dirty="0" err="1">
                <a:sym typeface="Wingdings" panose="05000000000000000000" pitchFamily="2" charset="2"/>
              </a:rPr>
              <a:t>Mkr</a:t>
            </a:r>
            <a:r>
              <a:rPr lang="en-GB" sz="2400" b="1" dirty="0">
                <a:sym typeface="Wingdings" panose="05000000000000000000" pitchFamily="2" charset="2"/>
              </a:rPr>
              <a:t> / </a:t>
            </a:r>
            <a:r>
              <a:rPr lang="en-GB" sz="2400" b="1" dirty="0" err="1">
                <a:sym typeface="Wingdings" panose="05000000000000000000" pitchFamily="2" charset="2"/>
              </a:rPr>
              <a:t>år</a:t>
            </a:r>
            <a:r>
              <a:rPr lang="en-GB" sz="2400" b="1" dirty="0">
                <a:sym typeface="Wingdings" panose="05000000000000000000" pitchFamily="2" charset="2"/>
              </a:rPr>
              <a:t> I </a:t>
            </a:r>
            <a:r>
              <a:rPr lang="en-GB" sz="2400" b="1" dirty="0" err="1">
                <a:sym typeface="Wingdings" panose="05000000000000000000" pitchFamily="2" charset="2"/>
              </a:rPr>
              <a:t>elkostnader</a:t>
            </a:r>
            <a:r>
              <a:rPr lang="en-GB" sz="2400" b="1" dirty="0">
                <a:sym typeface="Wingdings" panose="05000000000000000000" pitchFamily="2" charset="2"/>
              </a:rPr>
              <a:t> </a:t>
            </a:r>
            <a:r>
              <a:rPr lang="en-GB" sz="2400" b="1" dirty="0" err="1">
                <a:sym typeface="Wingdings" panose="05000000000000000000" pitchFamily="2" charset="2"/>
              </a:rPr>
              <a:t>för</a:t>
            </a:r>
            <a:r>
              <a:rPr lang="en-GB" sz="2400" b="1" dirty="0">
                <a:sym typeface="Wingdings" panose="05000000000000000000" pitchFamily="2" charset="2"/>
              </a:rPr>
              <a:t> </a:t>
            </a:r>
            <a:r>
              <a:rPr lang="en-GB" sz="2400" b="1" dirty="0" err="1">
                <a:sym typeface="Wingdings" panose="05000000000000000000" pitchFamily="2" charset="2"/>
              </a:rPr>
              <a:t>föreningen</a:t>
            </a:r>
            <a:endParaRPr lang="en-GB" sz="2400" b="1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GB" sz="2000" dirty="0">
                <a:sym typeface="Wingdings" panose="05000000000000000000" pitchFamily="2" charset="2"/>
              </a:rPr>
              <a:t> 460 000 kWh/</a:t>
            </a:r>
            <a:r>
              <a:rPr lang="en-GB" sz="2000" dirty="0" err="1">
                <a:sym typeface="Wingdings" panose="05000000000000000000" pitchFamily="2" charset="2"/>
              </a:rPr>
              <a:t>år</a:t>
            </a:r>
            <a:r>
              <a:rPr lang="en-GB" sz="2000" dirty="0">
                <a:sym typeface="Wingdings" panose="05000000000000000000" pitchFamily="2" charset="2"/>
              </a:rPr>
              <a:t> * 2kr/kWh = 920 000 </a:t>
            </a:r>
            <a:r>
              <a:rPr lang="en-GB" sz="2000" dirty="0" err="1">
                <a:sym typeface="Wingdings" panose="05000000000000000000" pitchFamily="2" charset="2"/>
              </a:rPr>
              <a:t>kr</a:t>
            </a:r>
            <a:r>
              <a:rPr lang="en-GB" sz="2000" dirty="0">
                <a:sym typeface="Wingdings" panose="05000000000000000000" pitchFamily="2" charset="2"/>
              </a:rPr>
              <a:t>/</a:t>
            </a:r>
            <a:r>
              <a:rPr lang="en-GB" sz="2000" dirty="0" err="1">
                <a:sym typeface="Wingdings" panose="05000000000000000000" pitchFamily="2" charset="2"/>
              </a:rPr>
              <a:t>år</a:t>
            </a:r>
            <a:endParaRPr lang="en-GB" sz="2000" dirty="0">
              <a:sym typeface="Wingdings" panose="05000000000000000000" pitchFamily="2" charset="2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E98CA9-638D-F7E3-BF31-894A6C36A53F}"/>
              </a:ext>
            </a:extLst>
          </p:cNvPr>
          <p:cNvSpPr txBox="1"/>
          <p:nvPr/>
        </p:nvSpPr>
        <p:spPr>
          <a:xfrm>
            <a:off x="569494" y="5988734"/>
            <a:ext cx="11053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*Produktionen är simulerad utifrån närmast kända ort, baserad på snö- och skuggfria solceller och genomsnittlig </a:t>
            </a:r>
            <a:r>
              <a:rPr lang="sv-SE" sz="1800" b="0" i="1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soldata</a:t>
            </a:r>
            <a:r>
              <a:rPr lang="sv-SE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från SMHI, årliga och lokala variationer kan förekomma med upptill, +/- 10%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57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EFDA43FB-0E05-86A0-3C3F-CE1A8CBC3F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EFDA43FB-0E05-86A0-3C3F-CE1A8CBC3F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9762687-939F-1C60-6B61-DB5320DE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SE" dirty="0"/>
              <a:t>Återbetalningskalkyl av solceller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BB42E9-E6BE-BC92-E328-8BCF1BCC8842}"/>
              </a:ext>
            </a:extLst>
          </p:cNvPr>
          <p:cNvSpPr txBox="1"/>
          <p:nvPr/>
        </p:nvSpPr>
        <p:spPr>
          <a:xfrm>
            <a:off x="8964295" y="914717"/>
            <a:ext cx="30673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Förklaring</a:t>
            </a:r>
          </a:p>
          <a:p>
            <a:r>
              <a:rPr lang="sv-SE" dirty="0"/>
              <a:t>Investeringskostnaden för solceller är 7 875 000 kr*, grafen visar när besparingen är lika stor som investeringen. Amorteringen är satt till 2%.</a:t>
            </a:r>
          </a:p>
          <a:p>
            <a:endParaRPr lang="sv-SE" b="1" dirty="0"/>
          </a:p>
          <a:p>
            <a:r>
              <a:rPr lang="sv-SE" dirty="0"/>
              <a:t>Varje linje visar:</a:t>
            </a:r>
          </a:p>
          <a:p>
            <a:r>
              <a:rPr lang="sv-SE" dirty="0"/>
              <a:t>Räntesats; elpriset i kr/kWh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b="1" dirty="0"/>
              <a:t>Kommentarer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“Best-</a:t>
            </a:r>
            <a:r>
              <a:rPr lang="sv-SE" dirty="0" err="1"/>
              <a:t>case</a:t>
            </a:r>
            <a:r>
              <a:rPr lang="sv-SE" dirty="0"/>
              <a:t> scenario” är en återbetalningstid på 4 år, sämsta fall 16 år.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trolig</a:t>
            </a:r>
            <a:r>
              <a:rPr lang="en-GB" dirty="0"/>
              <a:t> </a:t>
            </a:r>
            <a:r>
              <a:rPr lang="en-GB" dirty="0" err="1"/>
              <a:t>återbetalningstid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7-12 </a:t>
            </a:r>
            <a:r>
              <a:rPr lang="en-GB" dirty="0" err="1"/>
              <a:t>år</a:t>
            </a:r>
            <a:r>
              <a:rPr lang="en-GB" dirty="0"/>
              <a:t>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CB1B995-D2E1-1E48-828E-287172789FA3}"/>
              </a:ext>
            </a:extLst>
          </p:cNvPr>
          <p:cNvSpPr txBox="1"/>
          <p:nvPr/>
        </p:nvSpPr>
        <p:spPr>
          <a:xfrm>
            <a:off x="6453553" y="6350000"/>
            <a:ext cx="5381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/>
              <a:t>*Ej tagit hänsyn till troligt </a:t>
            </a:r>
            <a:r>
              <a:rPr lang="sv-SE" i="1" dirty="0" err="1"/>
              <a:t>miljöbidrag</a:t>
            </a:r>
            <a:r>
              <a:rPr lang="sv-SE" i="1" dirty="0"/>
              <a:t> på 1,2 miljoner kr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6693EDE-0794-A049-AC73-AF9AA8573E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031389"/>
              </p:ext>
            </p:extLst>
          </p:nvPr>
        </p:nvGraphicFramePr>
        <p:xfrm>
          <a:off x="160377" y="1587558"/>
          <a:ext cx="8610400" cy="4762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0995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8606E980-FCA1-7449-BF6E-E5113CA3C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731009"/>
              </p:ext>
            </p:extLst>
          </p:nvPr>
        </p:nvGraphicFramePr>
        <p:xfrm>
          <a:off x="1066354" y="643467"/>
          <a:ext cx="10059298" cy="5571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793">
                  <a:extLst>
                    <a:ext uri="{9D8B030D-6E8A-4147-A177-3AD203B41FA5}">
                      <a16:colId xmlns:a16="http://schemas.microsoft.com/office/drawing/2014/main" val="2515708923"/>
                    </a:ext>
                  </a:extLst>
                </a:gridCol>
                <a:gridCol w="800958">
                  <a:extLst>
                    <a:ext uri="{9D8B030D-6E8A-4147-A177-3AD203B41FA5}">
                      <a16:colId xmlns:a16="http://schemas.microsoft.com/office/drawing/2014/main" val="2240160139"/>
                    </a:ext>
                  </a:extLst>
                </a:gridCol>
                <a:gridCol w="974388">
                  <a:extLst>
                    <a:ext uri="{9D8B030D-6E8A-4147-A177-3AD203B41FA5}">
                      <a16:colId xmlns:a16="http://schemas.microsoft.com/office/drawing/2014/main" val="1547815199"/>
                    </a:ext>
                  </a:extLst>
                </a:gridCol>
                <a:gridCol w="974388">
                  <a:extLst>
                    <a:ext uri="{9D8B030D-6E8A-4147-A177-3AD203B41FA5}">
                      <a16:colId xmlns:a16="http://schemas.microsoft.com/office/drawing/2014/main" val="2519805675"/>
                    </a:ext>
                  </a:extLst>
                </a:gridCol>
                <a:gridCol w="885195">
                  <a:extLst>
                    <a:ext uri="{9D8B030D-6E8A-4147-A177-3AD203B41FA5}">
                      <a16:colId xmlns:a16="http://schemas.microsoft.com/office/drawing/2014/main" val="30668595"/>
                    </a:ext>
                  </a:extLst>
                </a:gridCol>
                <a:gridCol w="869092">
                  <a:extLst>
                    <a:ext uri="{9D8B030D-6E8A-4147-A177-3AD203B41FA5}">
                      <a16:colId xmlns:a16="http://schemas.microsoft.com/office/drawing/2014/main" val="2833116377"/>
                    </a:ext>
                  </a:extLst>
                </a:gridCol>
                <a:gridCol w="1225861">
                  <a:extLst>
                    <a:ext uri="{9D8B030D-6E8A-4147-A177-3AD203B41FA5}">
                      <a16:colId xmlns:a16="http://schemas.microsoft.com/office/drawing/2014/main" val="1073932350"/>
                    </a:ext>
                  </a:extLst>
                </a:gridCol>
                <a:gridCol w="929791">
                  <a:extLst>
                    <a:ext uri="{9D8B030D-6E8A-4147-A177-3AD203B41FA5}">
                      <a16:colId xmlns:a16="http://schemas.microsoft.com/office/drawing/2014/main" val="1093103112"/>
                    </a:ext>
                  </a:extLst>
                </a:gridCol>
                <a:gridCol w="913688">
                  <a:extLst>
                    <a:ext uri="{9D8B030D-6E8A-4147-A177-3AD203B41FA5}">
                      <a16:colId xmlns:a16="http://schemas.microsoft.com/office/drawing/2014/main" val="2359882064"/>
                    </a:ext>
                  </a:extLst>
                </a:gridCol>
                <a:gridCol w="1158966">
                  <a:extLst>
                    <a:ext uri="{9D8B030D-6E8A-4147-A177-3AD203B41FA5}">
                      <a16:colId xmlns:a16="http://schemas.microsoft.com/office/drawing/2014/main" val="3002317243"/>
                    </a:ext>
                  </a:extLst>
                </a:gridCol>
                <a:gridCol w="1025178">
                  <a:extLst>
                    <a:ext uri="{9D8B030D-6E8A-4147-A177-3AD203B41FA5}">
                      <a16:colId xmlns:a16="http://schemas.microsoft.com/office/drawing/2014/main" val="3160061883"/>
                    </a:ext>
                  </a:extLst>
                </a:gridCol>
              </a:tblGrid>
              <a:tr h="152029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Återbetalningstak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2% ; 2kr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4% ; 2kr2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6% ; 2kr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2% ; 3kr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4% ; 3kr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6% ; 3kr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2%;5kr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4% ; 5kr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6% ; 5kr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extLst>
                  <a:ext uri="{0D108BD9-81ED-4DB2-BD59-A6C34878D82A}">
                    <a16:rowId xmlns:a16="http://schemas.microsoft.com/office/drawing/2014/main" val="3300022354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7875000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762 500,00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605 000,00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447 500,00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1 222 500,00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      1 065 000,00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907 500,00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2 142 500,00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   1 985 000,00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1 827 500,00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extLst>
                  <a:ext uri="{0D108BD9-81ED-4DB2-BD59-A6C34878D82A}">
                    <a16:rowId xmlns:a16="http://schemas.microsoft.com/office/drawing/2014/main" val="747197660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7875000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1 528 150,00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1 216 300,00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904 450,00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2 448 150,00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      2 136 300,00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1 824 450,00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4 288 150,00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   3 976 300,00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3 664 450,00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extLst>
                  <a:ext uri="{0D108BD9-81ED-4DB2-BD59-A6C34878D82A}">
                    <a16:rowId xmlns:a16="http://schemas.microsoft.com/office/drawing/2014/main" val="263010122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7875000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2 296 887,00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1 833 774,00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1 370 661,00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3 676 887,00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      3 213 774,00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2 750 661,00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6 436 887,00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   5 973 774,00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5 510 661,00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extLst>
                  <a:ext uri="{0D108BD9-81ED-4DB2-BD59-A6C34878D82A}">
                    <a16:rowId xmlns:a16="http://schemas.microsoft.com/office/drawing/2014/main" val="2337373871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7875000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3 068 649,26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2 457 298,52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1 845 947,78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4 908 649,26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      4 297 298,52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3 685 947,78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8 588 649,26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   7 977 298,52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7 365 947,78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extLst>
                  <a:ext uri="{0D108BD9-81ED-4DB2-BD59-A6C34878D82A}">
                    <a16:rowId xmlns:a16="http://schemas.microsoft.com/office/drawing/2014/main" val="2345919269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7875000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3 843 376,27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3 086 752,55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2 330 128,82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6 143 376,27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      5 386 752,55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4 630 128,82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10 743 376,27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   9 986 752,55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9 230 128,82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extLst>
                  <a:ext uri="{0D108BD9-81ED-4DB2-BD59-A6C34878D82A}">
                    <a16:rowId xmlns:a16="http://schemas.microsoft.com/office/drawing/2014/main" val="2743718764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7875000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4 621 008,75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3 722 017,50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2 823 026,25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7 381 008,75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      6 482 017,50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5 583 026,25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12 901 008,75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12 002 017,50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11 103 026,25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extLst>
                  <a:ext uri="{0D108BD9-81ED-4DB2-BD59-A6C34878D82A}">
                    <a16:rowId xmlns:a16="http://schemas.microsoft.com/office/drawing/2014/main" val="3348070370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7875000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5 401 488,57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4 362 977,15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3 324 465,72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8 621 488,57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      7 582 977,15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6 544 465,72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15 061 488,57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14 022 977,15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12 984 465,72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extLst>
                  <a:ext uri="{0D108BD9-81ED-4DB2-BD59-A6C34878D82A}">
                    <a16:rowId xmlns:a16="http://schemas.microsoft.com/office/drawing/2014/main" val="3951240472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7875000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6 184 758,80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5 009 517,61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3 834 276,41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9 864 758,80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      8 689 517,61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7 514 276,41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17 224 758,80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16 049 517,61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14 874 276,41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extLst>
                  <a:ext uri="{0D108BD9-81ED-4DB2-BD59-A6C34878D82A}">
                    <a16:rowId xmlns:a16="http://schemas.microsoft.com/office/drawing/2014/main" val="1237965067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7875000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6 970 763,63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5 661 527,25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4 352 290,88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11 110 763,63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      9 801 527,25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8 492 290,88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19 390 763,63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18 081 527,25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16 772 290,88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extLst>
                  <a:ext uri="{0D108BD9-81ED-4DB2-BD59-A6C34878D82A}">
                    <a16:rowId xmlns:a16="http://schemas.microsoft.com/office/drawing/2014/main" val="3856637397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7875000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7 759 448,35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6 318 896,71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4 878 345,06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12 359 448,35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   10 918 896,71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9 478 345,06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21 559 448,35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20 118 896,71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18 678 345,06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extLst>
                  <a:ext uri="{0D108BD9-81ED-4DB2-BD59-A6C34878D82A}">
                    <a16:rowId xmlns:a16="http://schemas.microsoft.com/office/drawing/2014/main" val="3884702395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11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7875000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8 550 759,39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6 981 518,77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5 412 278,16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13 610 759,39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   12 041 518,77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10 472 278,16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23 730 759,39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22 161 518,77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20 592 278,16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extLst>
                  <a:ext uri="{0D108BD9-81ED-4DB2-BD59-A6C34878D82A}">
                    <a16:rowId xmlns:a16="http://schemas.microsoft.com/office/drawing/2014/main" val="3093286473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12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7875000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9 344 644,20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7 649 288,40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5 953 932,60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14 864 644,20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   13 169 288,40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11 473 932,60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25 904 644,20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24 209 288,40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22 513 932,60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extLst>
                  <a:ext uri="{0D108BD9-81ED-4DB2-BD59-A6C34878D82A}">
                    <a16:rowId xmlns:a16="http://schemas.microsoft.com/office/drawing/2014/main" val="854666297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13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7875000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10 141 051,32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8 322 102,63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6 503 153,95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16 121 051,32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   14 302 102,63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12 483 153,95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28 081 051,32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26 262 102,63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24 443 153,95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extLst>
                  <a:ext uri="{0D108BD9-81ED-4DB2-BD59-A6C34878D82A}">
                    <a16:rowId xmlns:a16="http://schemas.microsoft.com/office/drawing/2014/main" val="1366967193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14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7875000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10 939 930,29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8 999 860,58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7 059 790,87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17 379 930,29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   15 439 860,58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13 499 790,87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30 259 930,29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28 319 860,58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26 379 790,87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extLst>
                  <a:ext uri="{0D108BD9-81ED-4DB2-BD59-A6C34878D82A}">
                    <a16:rowId xmlns:a16="http://schemas.microsoft.com/office/drawing/2014/main" val="4004560971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15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7875000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11 741 231,68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9 682 463,37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7 623 695,05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18 641 231,68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   16 582 463,37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14 523 695,05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32 441 231,68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30 382 463,37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28 323 695,05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extLst>
                  <a:ext uri="{0D108BD9-81ED-4DB2-BD59-A6C34878D82A}">
                    <a16:rowId xmlns:a16="http://schemas.microsoft.com/office/drawing/2014/main" val="2875801451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16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7875000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12 544 907,05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10 369 814,10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8 194 721,15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19 904 907,05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   17 729 814,10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15 554 721,15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34 624 907,05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32 449 814,10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30 274 721,15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extLst>
                  <a:ext uri="{0D108BD9-81ED-4DB2-BD59-A6C34878D82A}">
                    <a16:rowId xmlns:a16="http://schemas.microsoft.com/office/drawing/2014/main" val="1909613338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17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7875000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13 350 908,91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11 061 817,82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8 772 726,73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21 170 908,91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   18 881 817,82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16 592 726,73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36 810 908,91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34 521 817,82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32 232 726,73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extLst>
                  <a:ext uri="{0D108BD9-81ED-4DB2-BD59-A6C34878D82A}">
                    <a16:rowId xmlns:a16="http://schemas.microsoft.com/office/drawing/2014/main" val="2424567651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18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7875000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14 159 190,73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11 758 381,46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9 357 572,19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22 439 190,73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   20 038 381,46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17 637 572,19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38 999 190,73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36 598 381,46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34 197 572,19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extLst>
                  <a:ext uri="{0D108BD9-81ED-4DB2-BD59-A6C34878D82A}">
                    <a16:rowId xmlns:a16="http://schemas.microsoft.com/office/drawing/2014/main" val="3705334094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19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7875000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14 969 706,92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12 459 413,83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9 949 120,75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23 709 706,92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   21 199 413,83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18 689 120,75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41 189 706,92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38 679 413,83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36 169 120,75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extLst>
                  <a:ext uri="{0D108BD9-81ED-4DB2-BD59-A6C34878D82A}">
                    <a16:rowId xmlns:a16="http://schemas.microsoft.com/office/drawing/2014/main" val="2710075263"/>
                  </a:ext>
                </a:extLst>
              </a:tr>
              <a:tr h="270952"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20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800" u="none" strike="noStrike">
                          <a:effectLst/>
                        </a:rPr>
                        <a:t>7875000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15 782 412,78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13 164 825,56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10 547 238,33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24 982 412,78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   22 364 825,56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19 747 238,33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43 382 412,78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>
                          <a:effectLst/>
                        </a:rPr>
                        <a:t>                40 764 825,56 kr </a:t>
                      </a:r>
                      <a:endParaRPr lang="sv-S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u="none" strike="noStrike" dirty="0">
                          <a:effectLst/>
                        </a:rPr>
                        <a:t>          38 147 238,33 kr </a:t>
                      </a:r>
                      <a:endParaRPr lang="sv-S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64" marR="4564" marT="4564" marB="0" anchor="b"/>
                </a:tc>
                <a:extLst>
                  <a:ext uri="{0D108BD9-81ED-4DB2-BD59-A6C34878D82A}">
                    <a16:rowId xmlns:a16="http://schemas.microsoft.com/office/drawing/2014/main" val="384157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2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EC4DDA6-DCC1-8836-C27D-1C05B9A0DFA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03488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83DA4C9-BE77-3A6B-C6EA-282C029D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0764"/>
            <a:ext cx="10515600" cy="1325563"/>
          </a:xfrm>
        </p:spPr>
        <p:txBody>
          <a:bodyPr vert="horz">
            <a:normAutofit/>
          </a:bodyPr>
          <a:lstStyle/>
          <a:p>
            <a:pPr algn="ctr"/>
            <a:r>
              <a:rPr lang="en-GB" sz="8000" b="1" dirty="0" err="1"/>
              <a:t>Bilagor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1021441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2184</Words>
  <Application>Microsoft Office PowerPoint</Application>
  <PresentationFormat>Bredbild</PresentationFormat>
  <Paragraphs>393</Paragraphs>
  <Slides>14</Slides>
  <Notes>11</Notes>
  <HiddenSlides>4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0" baseType="lpstr">
      <vt:lpstr>Amasis MT Pro Medium</vt:lpstr>
      <vt:lpstr>Arial</vt:lpstr>
      <vt:lpstr>Calibri</vt:lpstr>
      <vt:lpstr>Calibri Light</vt:lpstr>
      <vt:lpstr>Office Theme</vt:lpstr>
      <vt:lpstr>think-cell Slide</vt:lpstr>
      <vt:lpstr>Solceller</vt:lpstr>
      <vt:lpstr>PowerPoint-presentation</vt:lpstr>
      <vt:lpstr>PowerPoint-presentation</vt:lpstr>
      <vt:lpstr>Bakgrund</vt:lpstr>
      <vt:lpstr>Investera i solceller eller inte?</vt:lpstr>
      <vt:lpstr>Återbetalningskalkyl: Investering i solceller</vt:lpstr>
      <vt:lpstr>Återbetalningskalkyl av solceller</vt:lpstr>
      <vt:lpstr>PowerPoint-presentation</vt:lpstr>
      <vt:lpstr>Bilagor</vt:lpstr>
      <vt:lpstr>Fakta om solceller</vt:lpstr>
      <vt:lpstr>PowerPoint-presentation</vt:lpstr>
      <vt:lpstr>Återbetalningskalkyl av solceller</vt:lpstr>
      <vt:lpstr>Återbetalningskalkyl av solceller</vt:lpstr>
      <vt:lpstr>Återbetalningskalkyl av solceller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Solceller</dc:title>
  <dc:creator>Edvard Wilhelms</dc:creator>
  <cp:lastModifiedBy>mikon Wärner</cp:lastModifiedBy>
  <cp:revision>23</cp:revision>
  <dcterms:created xsi:type="dcterms:W3CDTF">2022-09-05T17:45:00Z</dcterms:created>
  <dcterms:modified xsi:type="dcterms:W3CDTF">2022-10-07T11:17:09Z</dcterms:modified>
</cp:coreProperties>
</file>