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1" r:id="rId3"/>
    <p:sldId id="259" r:id="rId4"/>
    <p:sldId id="262" r:id="rId5"/>
  </p:sldIdLst>
  <p:sldSz cx="6858000" cy="9144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2112" y="-42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3425" y="744538"/>
            <a:ext cx="27908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BDB38F3-FCFC-4C0C-BEA0-9EEAA7CF3E6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551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BC55AB-9744-42BA-8682-D2A0792A55D4}" type="slidenum">
              <a:rPr lang="sv-SE" smtClean="0"/>
              <a:pPr/>
              <a:t>1</a:t>
            </a:fld>
            <a:endParaRPr lang="sv-SE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1398010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AAFC18-9D3E-44C5-8325-225347E344BB}" type="slidenum">
              <a:rPr lang="sv-SE" smtClean="0"/>
              <a:pPr/>
              <a:t>2</a:t>
            </a:fld>
            <a:endParaRPr lang="sv-SE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3058407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0A69BB-399E-4B53-9764-6EC559931292}" type="slidenum">
              <a:rPr lang="sv-SE" smtClean="0"/>
              <a:pPr/>
              <a:t>3</a:t>
            </a:fld>
            <a:endParaRPr lang="sv-SE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1378611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2032ED-6F88-4E4D-A906-5A3D9BCBEA22}" type="slidenum">
              <a:rPr lang="sv-SE" smtClean="0"/>
              <a:pPr/>
              <a:t>4</a:t>
            </a:fld>
            <a:endParaRPr lang="sv-SE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723594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EF6E0-D2A8-408D-95A3-413F139B5F8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21570-211D-4618-B88A-DE21359BB09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233CA-8E11-4F05-99F8-32423880B9C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ED9E2-3B21-4207-BEAA-C4DCFB59B83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C1F0-2786-4EE4-AD3B-3B47B04DBC0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5EC33-42EE-4EEC-883E-C95E5FA6309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A26C7-C1B8-470D-BC4C-D2E6E50514C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64666-95AB-4905-8211-8E6C365F5A2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49174-BF4F-4F3F-94B8-76F512E9AEF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1C243-B6AD-4074-90A2-DDE0DBDD865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19593-CB30-489D-B99F-EB2214DC7F4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5C0085-2062-40A1-A53E-AFA2D685823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orbyslott@orbyslott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hyperlink" Target="mailto:av@orbyslott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0648" y="35496"/>
            <a:ext cx="5829300" cy="3257550"/>
          </a:xfrm>
        </p:spPr>
        <p:txBody>
          <a:bodyPr/>
          <a:lstStyle/>
          <a:p>
            <a:pPr eaLnBrk="1" hangingPunct="1"/>
            <a:r>
              <a:rPr lang="sv-SE" sz="2000" dirty="0" smtClean="0"/>
              <a:t>Nr 44 (1//15)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24744" y="5652120"/>
            <a:ext cx="4320480" cy="3031482"/>
          </a:xfrm>
          <a:ln w="76200" cmpd="tri">
            <a:solidFill>
              <a:schemeClr val="tx1"/>
            </a:solidFill>
          </a:ln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v-SE" sz="1600" dirty="0" smtClean="0">
              <a:latin typeface="Bookman Old Style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sv-SE" sz="1600" dirty="0" smtClean="0">
                <a:latin typeface="Bookman Old Style" pitchFamily="18" charset="0"/>
              </a:rPr>
              <a:t>Innehåll i detta nummer</a:t>
            </a:r>
            <a:r>
              <a:rPr lang="sv-SE" sz="1600" dirty="0" smtClean="0">
                <a:latin typeface="Bookman Old Style" pitchFamily="18" charset="0"/>
              </a:rPr>
              <a:t>:</a:t>
            </a:r>
            <a:endParaRPr lang="sv-SE" sz="1600" dirty="0" smtClean="0">
              <a:latin typeface="Bookman Old Style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sv-SE" sz="1600" dirty="0" smtClean="0">
                <a:latin typeface="Bookman Old Style" pitchFamily="18" charset="0"/>
              </a:rPr>
              <a:t> Styrelsen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sv-SE" sz="1600" dirty="0" smtClean="0">
                <a:latin typeface="Bookman Old Style" pitchFamily="18" charset="0"/>
              </a:rPr>
              <a:t> Ansvar- eget och </a:t>
            </a:r>
            <a:r>
              <a:rPr lang="sv-SE" sz="1600" dirty="0" smtClean="0">
                <a:latin typeface="Bookman Old Style" pitchFamily="18" charset="0"/>
              </a:rPr>
              <a:t>föreningens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sv-SE" sz="1600" dirty="0">
                <a:latin typeface="Bookman Old Style" pitchFamily="18" charset="0"/>
              </a:rPr>
              <a:t> </a:t>
            </a:r>
            <a:r>
              <a:rPr lang="sv-SE" sz="1600" dirty="0" smtClean="0">
                <a:latin typeface="Bookman Old Style" pitchFamily="18" charset="0"/>
              </a:rPr>
              <a:t>Andrahandsuthyrning</a:t>
            </a:r>
            <a:endParaRPr lang="sv-SE" sz="1600" dirty="0" smtClean="0">
              <a:latin typeface="Bookman Old Style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sv-SE" sz="1600" dirty="0" smtClean="0">
                <a:latin typeface="Bookman Old Style" pitchFamily="18" charset="0"/>
              </a:rPr>
              <a:t> Källsortering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sv-SE" sz="1600" dirty="0" smtClean="0">
                <a:latin typeface="Bookman Old Style" pitchFamily="18" charset="0"/>
              </a:rPr>
              <a:t> Bridge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sv-SE" sz="1600" dirty="0" smtClean="0">
                <a:latin typeface="Bookman Old Style" pitchFamily="18" charset="0"/>
              </a:rPr>
              <a:t> Balkonggolv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sv-SE" sz="1600" dirty="0" smtClean="0">
                <a:latin typeface="Bookman Old Style" pitchFamily="18" charset="0"/>
              </a:rPr>
              <a:t> Trappstädning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sv-SE" sz="1600" dirty="0" smtClean="0">
                <a:latin typeface="Bookman Old Style" pitchFamily="18" charset="0"/>
              </a:rPr>
              <a:t> </a:t>
            </a:r>
            <a:r>
              <a:rPr lang="sv-SE" sz="1600" dirty="0" err="1" smtClean="0">
                <a:latin typeface="Bookman Old Style" pitchFamily="18" charset="0"/>
              </a:rPr>
              <a:t>Elrenovering</a:t>
            </a:r>
            <a:r>
              <a:rPr lang="sv-SE" sz="1600" dirty="0" smtClean="0">
                <a:latin typeface="Bookman Old Style" pitchFamily="18" charset="0"/>
              </a:rPr>
              <a:t> </a:t>
            </a:r>
            <a:endParaRPr lang="sv-SE" sz="1600" dirty="0" smtClean="0">
              <a:latin typeface="Bookman Old Style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sv-SE" sz="1600" dirty="0" smtClean="0">
                <a:latin typeface="Bookman Old Style" pitchFamily="18" charset="0"/>
              </a:rPr>
              <a:t> Brandskydd </a:t>
            </a:r>
            <a:endParaRPr lang="sv-SE" sz="1600" dirty="0" smtClean="0">
              <a:latin typeface="Bookman Old Style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sv-SE" sz="1600" dirty="0" smtClean="0">
                <a:latin typeface="Bookman Old Style" pitchFamily="18" charset="0"/>
              </a:rPr>
              <a:t> Städdag</a:t>
            </a:r>
            <a:endParaRPr lang="sv-SE" sz="1600" dirty="0" smtClean="0">
              <a:latin typeface="Bookman Old Style" pitchFamily="18" charset="0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049165" y="323529"/>
            <a:ext cx="4519612" cy="864096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sv-SE" sz="32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ook Antiqua"/>
              </a:rPr>
              <a:t>HSB </a:t>
            </a:r>
            <a:r>
              <a:rPr lang="sv-SE" sz="32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ook Antiqua"/>
              </a:rPr>
              <a:t>Brf</a:t>
            </a:r>
            <a:r>
              <a:rPr lang="sv-SE" sz="32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ook Antiqua"/>
              </a:rPr>
              <a:t> Örby </a:t>
            </a:r>
            <a:r>
              <a:rPr lang="sv-SE" sz="32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ook Antiqua" panose="02040602050305030304" pitchFamily="18" charset="0"/>
              </a:rPr>
              <a:t>Slott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977727" y="2118991"/>
            <a:ext cx="4467497" cy="43678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v-SE" sz="32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Medlemsinformation</a:t>
            </a: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476672" y="2987824"/>
            <a:ext cx="5832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3097" y="3108797"/>
            <a:ext cx="4648472" cy="2267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33375" y="395288"/>
            <a:ext cx="6296025" cy="8032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v-SE" b="1" dirty="0" smtClean="0"/>
          </a:p>
          <a:p>
            <a:r>
              <a:rPr lang="sv-SE" b="1" dirty="0" smtClean="0"/>
              <a:t>Styrelsen </a:t>
            </a:r>
            <a:r>
              <a:rPr lang="sv-SE" b="1" dirty="0"/>
              <a:t>för BRF Örby Slott </a:t>
            </a:r>
            <a:r>
              <a:rPr lang="sv-SE" b="1" dirty="0" smtClean="0"/>
              <a:t>har följande </a:t>
            </a:r>
            <a:r>
              <a:rPr lang="sv-SE" b="1" dirty="0"/>
              <a:t>sammansättning:</a:t>
            </a:r>
          </a:p>
          <a:p>
            <a:r>
              <a:rPr lang="sv-SE" sz="1400" dirty="0">
                <a:latin typeface="Bookman Old Style" pitchFamily="18" charset="0"/>
              </a:rPr>
              <a:t>Lars-Åke Hellgren		Ordförande	</a:t>
            </a:r>
            <a:r>
              <a:rPr lang="sv-SE" sz="1400" dirty="0" err="1">
                <a:latin typeface="Bookman Old Style" pitchFamily="18" charset="0"/>
              </a:rPr>
              <a:t>tel</a:t>
            </a:r>
            <a:r>
              <a:rPr lang="sv-SE" sz="1400" dirty="0">
                <a:latin typeface="Bookman Old Style" pitchFamily="18" charset="0"/>
              </a:rPr>
              <a:t> 749 04 49 </a:t>
            </a:r>
          </a:p>
          <a:p>
            <a:r>
              <a:rPr lang="sv-SE" sz="1400" dirty="0">
                <a:latin typeface="Bookman Old Style" pitchFamily="18" charset="0"/>
              </a:rPr>
              <a:t>Birgitta Halldén 		Vice Ordförande	</a:t>
            </a:r>
            <a:r>
              <a:rPr lang="sv-SE" sz="1400" dirty="0" err="1">
                <a:latin typeface="Bookman Old Style" pitchFamily="18" charset="0"/>
              </a:rPr>
              <a:t>tel</a:t>
            </a:r>
            <a:r>
              <a:rPr lang="sv-SE" sz="1400" dirty="0">
                <a:latin typeface="Bookman Old Style" pitchFamily="18" charset="0"/>
              </a:rPr>
              <a:t> </a:t>
            </a:r>
            <a:r>
              <a:rPr lang="sv-SE" sz="1400" dirty="0" smtClean="0">
                <a:latin typeface="Bookman Old Style" pitchFamily="18" charset="0"/>
              </a:rPr>
              <a:t>070 697 34 70</a:t>
            </a:r>
            <a:endParaRPr lang="sv-SE" sz="1400" dirty="0">
              <a:latin typeface="Bookman Old Style" pitchFamily="18" charset="0"/>
            </a:endParaRPr>
          </a:p>
          <a:p>
            <a:r>
              <a:rPr lang="sv-SE" sz="1400" dirty="0" smtClean="0">
                <a:latin typeface="Bookman Old Style" pitchFamily="18" charset="0"/>
              </a:rPr>
              <a:t>Lena Walfridsson</a:t>
            </a:r>
            <a:r>
              <a:rPr lang="sv-SE" sz="1400" dirty="0">
                <a:latin typeface="Bookman Old Style" pitchFamily="18" charset="0"/>
              </a:rPr>
              <a:t>		Sekreterare       	</a:t>
            </a:r>
            <a:r>
              <a:rPr lang="sv-SE" sz="1400" dirty="0" err="1">
                <a:latin typeface="Bookman Old Style" pitchFamily="18" charset="0"/>
              </a:rPr>
              <a:t>tel</a:t>
            </a:r>
            <a:r>
              <a:rPr lang="sv-SE" sz="1400" dirty="0">
                <a:latin typeface="Bookman Old Style" pitchFamily="18" charset="0"/>
              </a:rPr>
              <a:t> </a:t>
            </a:r>
            <a:r>
              <a:rPr lang="sv-SE" sz="1400" dirty="0" smtClean="0">
                <a:latin typeface="Bookman Old Style" pitchFamily="18" charset="0"/>
              </a:rPr>
              <a:t>647 64 48</a:t>
            </a:r>
            <a:endParaRPr lang="sv-SE" sz="1400" dirty="0">
              <a:latin typeface="Bookman Old Style" pitchFamily="18" charset="0"/>
            </a:endParaRPr>
          </a:p>
          <a:p>
            <a:r>
              <a:rPr lang="sv-SE" sz="1400" dirty="0">
                <a:latin typeface="Bookman Old Style" pitchFamily="18" charset="0"/>
              </a:rPr>
              <a:t>Lennart Andersson		Ledamot		</a:t>
            </a:r>
            <a:r>
              <a:rPr lang="sv-SE" sz="1400" dirty="0" err="1">
                <a:latin typeface="Bookman Old Style" pitchFamily="18" charset="0"/>
              </a:rPr>
              <a:t>tel</a:t>
            </a:r>
            <a:r>
              <a:rPr lang="sv-SE" sz="1400" dirty="0">
                <a:latin typeface="Bookman Old Style" pitchFamily="18" charset="0"/>
              </a:rPr>
              <a:t> 647 65 66</a:t>
            </a:r>
          </a:p>
          <a:p>
            <a:r>
              <a:rPr lang="sv-SE" sz="1400" dirty="0" smtClean="0">
                <a:latin typeface="Bookman Old Style" pitchFamily="18" charset="0"/>
              </a:rPr>
              <a:t>Dan-Åke Wallin</a:t>
            </a:r>
            <a:r>
              <a:rPr lang="sv-SE" sz="1400" dirty="0">
                <a:latin typeface="Bookman Old Style" pitchFamily="18" charset="0"/>
              </a:rPr>
              <a:t>		Suppleant		</a:t>
            </a:r>
            <a:r>
              <a:rPr lang="sv-SE" sz="1400" dirty="0" err="1" smtClean="0">
                <a:latin typeface="Bookman Old Style" pitchFamily="18" charset="0"/>
              </a:rPr>
              <a:t>tel</a:t>
            </a:r>
            <a:r>
              <a:rPr lang="sv-SE" sz="1400" dirty="0" smtClean="0">
                <a:latin typeface="Bookman Old Style" pitchFamily="18" charset="0"/>
              </a:rPr>
              <a:t> 070 593 67 79</a:t>
            </a:r>
            <a:endParaRPr lang="sv-SE" sz="1400" dirty="0">
              <a:latin typeface="Bookman Old Style" pitchFamily="18" charset="0"/>
            </a:endParaRPr>
          </a:p>
          <a:p>
            <a:r>
              <a:rPr lang="sv-SE" sz="1400" dirty="0" smtClean="0">
                <a:latin typeface="Bookman Old Style" pitchFamily="18" charset="0"/>
              </a:rPr>
              <a:t>Peter Nilsson		Suppleant		</a:t>
            </a:r>
            <a:r>
              <a:rPr lang="sv-SE" sz="1400" dirty="0" err="1" smtClean="0">
                <a:latin typeface="Bookman Old Style" pitchFamily="18" charset="0"/>
              </a:rPr>
              <a:t>tel</a:t>
            </a:r>
            <a:r>
              <a:rPr lang="sv-SE" sz="1400" dirty="0">
                <a:latin typeface="Bookman Old Style" pitchFamily="18" charset="0"/>
              </a:rPr>
              <a:t> </a:t>
            </a:r>
            <a:r>
              <a:rPr lang="sv-SE" sz="1400" dirty="0" smtClean="0">
                <a:latin typeface="Bookman Old Style" pitchFamily="18" charset="0"/>
              </a:rPr>
              <a:t>072 223 60 10</a:t>
            </a:r>
            <a:endParaRPr lang="sv-SE" sz="1400" dirty="0">
              <a:latin typeface="Bookman Old Style" pitchFamily="18" charset="0"/>
            </a:endParaRPr>
          </a:p>
          <a:p>
            <a:r>
              <a:rPr lang="sv-SE" sz="1400" dirty="0">
                <a:latin typeface="Bookman Old Style" pitchFamily="18" charset="0"/>
              </a:rPr>
              <a:t>Åse Johansson-Kristiansen	</a:t>
            </a:r>
            <a:r>
              <a:rPr lang="sv-SE" sz="1400" dirty="0" smtClean="0">
                <a:latin typeface="Bookman Old Style" pitchFamily="18" charset="0"/>
              </a:rPr>
              <a:t>HSB ledamot</a:t>
            </a:r>
            <a:endParaRPr lang="sv-SE" sz="1400" dirty="0">
              <a:latin typeface="Bookman Old Style" pitchFamily="18" charset="0"/>
            </a:endParaRPr>
          </a:p>
          <a:p>
            <a:r>
              <a:rPr lang="sv-SE" sz="1400" dirty="0" smtClean="0">
                <a:latin typeface="Bookman Old Style" pitchFamily="18" charset="0"/>
              </a:rPr>
              <a:t>Maj-Britt Herrman		Revisor</a:t>
            </a:r>
            <a:endParaRPr lang="sv-SE" sz="1400" dirty="0">
              <a:latin typeface="Bookman Old Style" pitchFamily="18" charset="0"/>
            </a:endParaRPr>
          </a:p>
          <a:p>
            <a:endParaRPr lang="sv-SE" sz="1400" dirty="0">
              <a:latin typeface="Bookman Old Style" pitchFamily="18" charset="0"/>
            </a:endParaRPr>
          </a:p>
          <a:p>
            <a:r>
              <a:rPr lang="sv-SE" sz="1400" dirty="0">
                <a:latin typeface="Bookman Old Style" pitchFamily="18" charset="0"/>
              </a:rPr>
              <a:t>Vakant			Studieorganisatör	</a:t>
            </a:r>
          </a:p>
          <a:p>
            <a:r>
              <a:rPr lang="sv-SE" sz="1400" dirty="0">
                <a:latin typeface="Bookman Old Style" pitchFamily="18" charset="0"/>
              </a:rPr>
              <a:t>Vakant			Fritidsorganisatör	</a:t>
            </a:r>
          </a:p>
          <a:p>
            <a:endParaRPr lang="sv-SE" sz="1400" dirty="0">
              <a:latin typeface="Bookman Old Style" pitchFamily="18" charset="0"/>
            </a:endParaRPr>
          </a:p>
          <a:p>
            <a:endParaRPr lang="sv-SE" sz="1400" dirty="0">
              <a:latin typeface="Bookman Old Style" pitchFamily="18" charset="0"/>
            </a:endParaRPr>
          </a:p>
          <a:p>
            <a:r>
              <a:rPr lang="sv-SE" sz="1400" dirty="0" smtClean="0">
                <a:latin typeface="Bookman Old Style" pitchFamily="18" charset="0"/>
              </a:rPr>
              <a:t>Valberedning:</a:t>
            </a:r>
          </a:p>
          <a:p>
            <a:r>
              <a:rPr lang="sv-SE" sz="1400" dirty="0" smtClean="0">
                <a:latin typeface="Bookman Old Style" pitchFamily="18" charset="0"/>
              </a:rPr>
              <a:t>Styrelsen kommer att fungera som valberedning under detta verksamhetsår.</a:t>
            </a:r>
          </a:p>
          <a:p>
            <a:endParaRPr lang="sv-SE" sz="1400" dirty="0">
              <a:latin typeface="Bookman Old Style" pitchFamily="18" charset="0"/>
            </a:endParaRPr>
          </a:p>
          <a:p>
            <a:endParaRPr lang="sv-SE" sz="1400" dirty="0">
              <a:latin typeface="Bookman Old Style" pitchFamily="18" charset="0"/>
            </a:endParaRPr>
          </a:p>
          <a:p>
            <a:r>
              <a:rPr lang="sv-SE" sz="1400" dirty="0">
                <a:latin typeface="Bookman Old Style" pitchFamily="18" charset="0"/>
              </a:rPr>
              <a:t>E-mail (e-post) adress till föreningen: </a:t>
            </a:r>
            <a:r>
              <a:rPr lang="sv-SE" sz="1400" dirty="0" err="1">
                <a:latin typeface="Bookman Old Style" pitchFamily="18" charset="0"/>
                <a:hlinkClick r:id="rId3"/>
              </a:rPr>
              <a:t>orbyslott@orbyslott.org</a:t>
            </a:r>
            <a:endParaRPr lang="sv-SE" sz="1400" dirty="0">
              <a:latin typeface="Bookman Old Style" pitchFamily="18" charset="0"/>
            </a:endParaRPr>
          </a:p>
          <a:p>
            <a:r>
              <a:rPr lang="sv-SE" sz="1400" dirty="0">
                <a:latin typeface="Bookman Old Style" pitchFamily="18" charset="0"/>
              </a:rPr>
              <a:t>E-mail (E-post) adress till fastighetsskötarna är </a:t>
            </a:r>
            <a:r>
              <a:rPr lang="sv-SE" sz="1400" dirty="0" err="1">
                <a:latin typeface="Bookman Old Style" pitchFamily="18" charset="0"/>
                <a:hlinkClick r:id="rId4"/>
              </a:rPr>
              <a:t>av@orbyslott.org</a:t>
            </a:r>
            <a:endParaRPr lang="sv-SE" sz="1400" dirty="0">
              <a:latin typeface="Bookman Old Style" pitchFamily="18" charset="0"/>
            </a:endParaRPr>
          </a:p>
          <a:p>
            <a:endParaRPr lang="sv-SE" sz="1400" dirty="0">
              <a:latin typeface="Bookman Old Style" pitchFamily="18" charset="0"/>
            </a:endParaRPr>
          </a:p>
          <a:p>
            <a:endParaRPr lang="sv-SE" sz="1400" dirty="0" smtClean="0">
              <a:latin typeface="Bookman Old Style" pitchFamily="18" charset="0"/>
            </a:endParaRPr>
          </a:p>
          <a:p>
            <a:r>
              <a:rPr lang="sv-SE" sz="1400" b="1" dirty="0" smtClean="0">
                <a:latin typeface="Bookman Old Style" pitchFamily="18" charset="0"/>
              </a:rPr>
              <a:t>Att bo i bostadsrätt är inte samma sak som att bo i en hyresrätt. Det innebär ett betydligt större eget ansvar, för att såväl det gemensamma fastighetsbeståndet som den egna bostaden sköts på rätt sätt.</a:t>
            </a:r>
          </a:p>
          <a:p>
            <a:r>
              <a:rPr lang="sv-SE" sz="1400" b="1" dirty="0" smtClean="0">
                <a:latin typeface="Bookman Old Style" pitchFamily="18" charset="0"/>
              </a:rPr>
              <a:t>En bostadsrättsförening måste också ha medlemmar som är beredd att ge ett gemensamt bidrag i form av att ta aktiv del i förvaltningen av föreningen.</a:t>
            </a:r>
            <a:endParaRPr lang="sv-SE" sz="1400" b="1" u="sng" dirty="0" smtClean="0">
              <a:latin typeface="Bookman Old Style" pitchFamily="18" charset="0"/>
            </a:endParaRPr>
          </a:p>
          <a:p>
            <a:endParaRPr lang="sv-SE" sz="1400" b="1" dirty="0" smtClean="0">
              <a:latin typeface="Bookman Old Style" pitchFamily="18" charset="0"/>
            </a:endParaRPr>
          </a:p>
          <a:p>
            <a:endParaRPr lang="sv-SE" sz="1400" b="1" u="sng" dirty="0" smtClean="0">
              <a:latin typeface="Bookman Old Style" pitchFamily="18" charset="0"/>
            </a:endParaRPr>
          </a:p>
          <a:p>
            <a:endParaRPr lang="sv-SE" sz="1400" b="1" dirty="0">
              <a:latin typeface="Bookman Old Style" pitchFamily="18" charset="0"/>
            </a:endParaRPr>
          </a:p>
        </p:txBody>
      </p:sp>
      <p:pic>
        <p:nvPicPr>
          <p:cNvPr id="3075" name="Picture 7" descr="D:\ALBUM_10\PEOPLE\GRPSILH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67130" y="8134068"/>
            <a:ext cx="2628514" cy="1009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88913" y="179388"/>
            <a:ext cx="6480175" cy="978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b="1" dirty="0" smtClean="0">
                <a:latin typeface="Bookman Old Style" pitchFamily="18" charset="0"/>
              </a:rPr>
              <a:t>Ansvar – eget och </a:t>
            </a:r>
            <a:r>
              <a:rPr lang="sv-SE" sz="1400" b="1" dirty="0" smtClean="0">
                <a:latin typeface="Bookman Old Style" pitchFamily="18" charset="0"/>
              </a:rPr>
              <a:t>föreningens</a:t>
            </a:r>
          </a:p>
          <a:p>
            <a:pPr>
              <a:spcBef>
                <a:spcPct val="50000"/>
              </a:spcBef>
            </a:pPr>
            <a:r>
              <a:rPr lang="sv-SE" sz="1400" dirty="0" smtClean="0">
                <a:latin typeface="Bookman Old Style" pitchFamily="18" charset="0"/>
              </a:rPr>
              <a:t>Att köpa </a:t>
            </a:r>
            <a:r>
              <a:rPr lang="sv-SE" sz="1400" dirty="0" smtClean="0">
                <a:latin typeface="Bookman Old Style" pitchFamily="18" charset="0"/>
              </a:rPr>
              <a:t>en bostadsrätt medför </a:t>
            </a:r>
            <a:r>
              <a:rPr lang="sv-SE" sz="1400" dirty="0" smtClean="0">
                <a:latin typeface="Bookman Old Style" pitchFamily="18" charset="0"/>
              </a:rPr>
              <a:t>också ett tort eget ansvar för att </a:t>
            </a:r>
            <a:r>
              <a:rPr lang="sv-SE" sz="1400" dirty="0" smtClean="0">
                <a:latin typeface="Bookman Old Style" pitchFamily="18" charset="0"/>
              </a:rPr>
              <a:t>lägenheten sköts på ett ansvarsfullt sätt, så att inte fastighet och övriga medlemmar påverkas på ett negativt sätt.</a:t>
            </a:r>
          </a:p>
          <a:p>
            <a:pPr>
              <a:spcBef>
                <a:spcPct val="50000"/>
              </a:spcBef>
            </a:pPr>
            <a:r>
              <a:rPr lang="sv-SE" sz="1400" dirty="0" smtClean="0">
                <a:latin typeface="Bookman Old Style" pitchFamily="18" charset="0"/>
              </a:rPr>
              <a:t>Exempelvis får inte omfattande renoveringar genomföras utan att vicevärd/styrelsen gett sitt godkännande. Framför allt gäller detta förändringar som berör el och badrum, eller rivning av väggar. Allt sådant arbete kräver fackmässigt kunnande och godkända certifikat</a:t>
            </a:r>
            <a:r>
              <a:rPr lang="sv-SE" sz="1400" dirty="0" smtClean="0">
                <a:latin typeface="Bookman Old Style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sv-SE" sz="1400" b="1" dirty="0" smtClean="0">
                <a:latin typeface="Bookman Old Style" pitchFamily="18" charset="0"/>
              </a:rPr>
              <a:t>Är du osäker, kontakta vicevärden.</a:t>
            </a:r>
            <a:endParaRPr lang="sv-SE" sz="1400" b="1" dirty="0" smtClean="0">
              <a:latin typeface="Bookman Old Style" pitchFamily="18" charset="0"/>
            </a:endParaRPr>
          </a:p>
          <a:p>
            <a:pPr>
              <a:spcBef>
                <a:spcPct val="50000"/>
              </a:spcBef>
            </a:pPr>
            <a:endParaRPr lang="sv-SE" sz="1400" dirty="0" smtClean="0">
              <a:latin typeface="Bookman Old Style" pitchFamily="18" charset="0"/>
            </a:endParaRPr>
          </a:p>
          <a:p>
            <a:pPr>
              <a:spcBef>
                <a:spcPct val="50000"/>
              </a:spcBef>
            </a:pPr>
            <a:r>
              <a:rPr lang="sv-SE" sz="1400" b="1" dirty="0" smtClean="0">
                <a:latin typeface="Bookman Old Style" pitchFamily="18" charset="0"/>
              </a:rPr>
              <a:t>Andrahandsuthyrning</a:t>
            </a:r>
          </a:p>
          <a:p>
            <a:pPr>
              <a:spcBef>
                <a:spcPct val="50000"/>
              </a:spcBef>
            </a:pPr>
            <a:r>
              <a:rPr lang="sv-SE" sz="1400" dirty="0" smtClean="0">
                <a:latin typeface="Bookman Old Style" pitchFamily="18" charset="0"/>
              </a:rPr>
              <a:t>Alla andrahandsuthyrningar ska </a:t>
            </a:r>
            <a:r>
              <a:rPr lang="sv-SE" sz="1400" b="1" dirty="0" smtClean="0">
                <a:latin typeface="Bookman Old Style" pitchFamily="18" charset="0"/>
              </a:rPr>
              <a:t>alltid</a:t>
            </a:r>
            <a:r>
              <a:rPr lang="sv-SE" sz="1400" dirty="0" smtClean="0">
                <a:latin typeface="Bookman Old Style" pitchFamily="18" charset="0"/>
              </a:rPr>
              <a:t> godkännas av styrelsen.</a:t>
            </a:r>
            <a:endParaRPr lang="sv-SE" sz="1400" dirty="0" smtClean="0">
              <a:latin typeface="Bookman Old Style" pitchFamily="18" charset="0"/>
            </a:endParaRPr>
          </a:p>
          <a:p>
            <a:pPr>
              <a:spcBef>
                <a:spcPct val="50000"/>
              </a:spcBef>
            </a:pPr>
            <a:endParaRPr lang="sv-SE" sz="1400" b="1" dirty="0" smtClean="0">
              <a:latin typeface="Bookman Old Style" pitchFamily="18" charset="0"/>
            </a:endParaRPr>
          </a:p>
          <a:p>
            <a:pPr>
              <a:spcBef>
                <a:spcPct val="50000"/>
              </a:spcBef>
            </a:pPr>
            <a:r>
              <a:rPr lang="sv-SE" sz="1400" b="1" dirty="0" smtClean="0">
                <a:latin typeface="Bookman Old Style" pitchFamily="18" charset="0"/>
              </a:rPr>
              <a:t>Källsortering</a:t>
            </a:r>
            <a:endParaRPr lang="sv-SE" sz="1400" b="1" dirty="0" smtClean="0">
              <a:latin typeface="Bookman Old Style" pitchFamily="18" charset="0"/>
            </a:endParaRPr>
          </a:p>
          <a:p>
            <a:pPr>
              <a:spcBef>
                <a:spcPct val="50000"/>
              </a:spcBef>
            </a:pPr>
            <a:r>
              <a:rPr lang="sv-SE" sz="1400" dirty="0" smtClean="0">
                <a:latin typeface="Bookman Old Style" pitchFamily="18" charset="0"/>
              </a:rPr>
              <a:t>Sopnedkasten är </a:t>
            </a:r>
            <a:r>
              <a:rPr lang="sv-SE" sz="1400" b="1" dirty="0" smtClean="0">
                <a:latin typeface="Bookman Old Style" pitchFamily="18" charset="0"/>
              </a:rPr>
              <a:t>endast</a:t>
            </a:r>
            <a:r>
              <a:rPr lang="sv-SE" sz="1400" dirty="0" smtClean="0">
                <a:latin typeface="Bookman Old Style" pitchFamily="18" charset="0"/>
              </a:rPr>
              <a:t> till för hushållssopor.</a:t>
            </a:r>
          </a:p>
          <a:p>
            <a:pPr>
              <a:spcBef>
                <a:spcPct val="50000"/>
              </a:spcBef>
            </a:pPr>
            <a:r>
              <a:rPr lang="sv-SE" sz="1400" dirty="0" smtClean="0">
                <a:latin typeface="Bookman Old Style" pitchFamily="18" charset="0"/>
              </a:rPr>
              <a:t>Behållare för papper, glas m.m. finns lätt tillgängligt vid </a:t>
            </a:r>
            <a:r>
              <a:rPr lang="sv-SE" sz="1400" dirty="0" err="1" smtClean="0">
                <a:latin typeface="Bookman Old Style" pitchFamily="18" charset="0"/>
              </a:rPr>
              <a:t>Gimmerstavägen</a:t>
            </a:r>
            <a:r>
              <a:rPr lang="sv-SE" sz="1400" dirty="0" smtClean="0">
                <a:latin typeface="Bookman Old Style" pitchFamily="18" charset="0"/>
              </a:rPr>
              <a:t> 2. För riktiga grovsopor finns Återvinningscentralen i </a:t>
            </a:r>
            <a:r>
              <a:rPr lang="sv-SE" sz="1400" dirty="0" err="1" smtClean="0">
                <a:latin typeface="Bookman Old Style" pitchFamily="18" charset="0"/>
              </a:rPr>
              <a:t>Östberga</a:t>
            </a:r>
            <a:r>
              <a:rPr lang="sv-SE" sz="1400" dirty="0" smtClean="0">
                <a:latin typeface="Bookman Old Style" pitchFamily="18" charset="0"/>
              </a:rPr>
              <a:t>/Högdalen</a:t>
            </a:r>
            <a:endParaRPr lang="sv-SE" sz="1400" b="1" dirty="0" smtClean="0">
              <a:latin typeface="Bookman Old Style" pitchFamily="18" charset="0"/>
            </a:endParaRPr>
          </a:p>
          <a:p>
            <a:endParaRPr lang="sv-SE" sz="1400" b="1" dirty="0" smtClean="0">
              <a:latin typeface="Bookman Old Style" pitchFamily="18" charset="0"/>
            </a:endParaRPr>
          </a:p>
          <a:p>
            <a:r>
              <a:rPr lang="sv-SE" sz="1400" b="1" dirty="0" smtClean="0">
                <a:latin typeface="Bookman Old Style" pitchFamily="18" charset="0"/>
              </a:rPr>
              <a:t>Bridge.</a:t>
            </a:r>
            <a:endParaRPr lang="sv-SE" sz="1400" dirty="0">
              <a:latin typeface="Bookman Old Style" pitchFamily="18" charset="0"/>
            </a:endParaRPr>
          </a:p>
          <a:p>
            <a:r>
              <a:rPr lang="sv-SE" sz="1400" dirty="0" smtClean="0">
                <a:latin typeface="Bookman Old Style" pitchFamily="18" charset="0"/>
              </a:rPr>
              <a:t>Om </a:t>
            </a:r>
            <a:r>
              <a:rPr lang="sv-SE" sz="1400" dirty="0" smtClean="0">
                <a:latin typeface="Bookman Old Style" pitchFamily="18" charset="0"/>
              </a:rPr>
              <a:t>det finns bridge intresserade i föreningen så finns en grupp som behöver fler spelare. De träffas onsdagar kl 13 i föreningslokalen, är du intresserad så hör av dig till Ulla-Britt Larsson 08-6475426 </a:t>
            </a:r>
          </a:p>
          <a:p>
            <a:endParaRPr lang="sv-SE" sz="1400" dirty="0" smtClean="0">
              <a:latin typeface="Bookman Old Style" pitchFamily="18" charset="0"/>
            </a:endParaRPr>
          </a:p>
          <a:p>
            <a:pPr>
              <a:spcBef>
                <a:spcPct val="50000"/>
              </a:spcBef>
            </a:pPr>
            <a:r>
              <a:rPr lang="sv-SE" sz="1400" b="1" dirty="0" smtClean="0">
                <a:latin typeface="Bookman Old Style" pitchFamily="18" charset="0"/>
              </a:rPr>
              <a:t>Balkonggolven</a:t>
            </a:r>
          </a:p>
          <a:p>
            <a:r>
              <a:rPr lang="sv-SE" sz="1400" dirty="0" smtClean="0">
                <a:latin typeface="Bookman Old Style" pitchFamily="18" charset="0"/>
              </a:rPr>
              <a:t>Vi uppmanar alla att vid möjlighet titta över era balkonggolv och rapportera in eventuella sprickor/skador till fastighetsskötarna för kontroll.</a:t>
            </a:r>
            <a:r>
              <a:rPr lang="sv-SE" sz="1400" b="1" dirty="0">
                <a:latin typeface="Bookman Old Style" pitchFamily="18" charset="0"/>
              </a:rPr>
              <a:t> </a:t>
            </a:r>
            <a:endParaRPr lang="sv-SE" sz="1400" b="1" dirty="0" smtClean="0">
              <a:latin typeface="Bookman Old Style" pitchFamily="18" charset="0"/>
            </a:endParaRPr>
          </a:p>
          <a:p>
            <a:endParaRPr lang="sv-SE" sz="1400" b="1" dirty="0">
              <a:latin typeface="Bookman Old Style" pitchFamily="18" charset="0"/>
            </a:endParaRPr>
          </a:p>
          <a:p>
            <a:endParaRPr lang="sv-SE" sz="1400" b="1" dirty="0" smtClean="0">
              <a:latin typeface="Bookman Old Style" pitchFamily="18" charset="0"/>
            </a:endParaRPr>
          </a:p>
          <a:p>
            <a:r>
              <a:rPr lang="sv-SE" sz="1400" b="1" dirty="0" smtClean="0">
                <a:latin typeface="Bookman Old Style" pitchFamily="18" charset="0"/>
              </a:rPr>
              <a:t>Trappstädning</a:t>
            </a:r>
            <a:endParaRPr lang="sv-SE" sz="1400" dirty="0" smtClean="0">
              <a:latin typeface="Bookman Old Style" pitchFamily="18" charset="0"/>
            </a:endParaRPr>
          </a:p>
          <a:p>
            <a:endParaRPr lang="sv-SE" sz="1400" dirty="0" smtClean="0">
              <a:latin typeface="Bookman Old Style" pitchFamily="18" charset="0"/>
            </a:endParaRPr>
          </a:p>
          <a:p>
            <a:r>
              <a:rPr lang="sv-SE" sz="1400" dirty="0" smtClean="0">
                <a:latin typeface="Bookman Old Style" pitchFamily="18" charset="0"/>
              </a:rPr>
              <a:t>Återkommande punkten i medlemsbladet är trappstädningen, styrelsen tackar varmt Er som håller sina trapphus rena och snygga. Detta har nu även klart förbättras i många hus sedan nya städbrickor delats ut!</a:t>
            </a:r>
            <a:endParaRPr lang="sv-SE" sz="1400" b="1" dirty="0" smtClean="0">
              <a:latin typeface="Bookman Old Style" pitchFamily="18" charset="0"/>
            </a:endParaRPr>
          </a:p>
          <a:p>
            <a:pPr>
              <a:spcBef>
                <a:spcPct val="50000"/>
              </a:spcBef>
            </a:pPr>
            <a:endParaRPr lang="sv-SE" sz="1400" dirty="0" smtClean="0">
              <a:latin typeface="Bookman Old Style" pitchFamily="18" charset="0"/>
            </a:endParaRPr>
          </a:p>
          <a:p>
            <a:endParaRPr lang="sv-SE" sz="1400" dirty="0" smtClean="0">
              <a:latin typeface="Bookman Old Style" pitchFamily="18" charset="0"/>
            </a:endParaRPr>
          </a:p>
          <a:p>
            <a:endParaRPr lang="sv-SE" sz="1400" dirty="0">
              <a:latin typeface="Bookman Old Style" pitchFamily="18" charset="0"/>
            </a:endParaRPr>
          </a:p>
          <a:p>
            <a:endParaRPr lang="sv-SE" sz="1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33375" y="827088"/>
            <a:ext cx="6119813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v-SE" sz="1400">
              <a:latin typeface="Bookman Old Style" pitchFamily="18" charset="0"/>
            </a:endParaRPr>
          </a:p>
          <a:p>
            <a:endParaRPr lang="sv-SE" sz="1200">
              <a:latin typeface="Bookman Old Style" pitchFamily="18" charset="0"/>
            </a:endParaRPr>
          </a:p>
          <a:p>
            <a:endParaRPr lang="sv-SE" sz="1400" b="1">
              <a:latin typeface="Bookman Old Style" pitchFamily="18" charset="0"/>
            </a:endParaRPr>
          </a:p>
          <a:p>
            <a:endParaRPr lang="sv-SE" sz="1400" b="1">
              <a:latin typeface="Bookman Old Style" pitchFamily="18" charset="0"/>
            </a:endParaRPr>
          </a:p>
          <a:p>
            <a:endParaRPr lang="sv-SE" sz="1400" b="1">
              <a:latin typeface="Bookman Old Style" pitchFamily="18" charset="0"/>
            </a:endParaRPr>
          </a:p>
          <a:p>
            <a:endParaRPr lang="sv-SE" sz="1200">
              <a:latin typeface="Bookman Old Style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28588" y="467544"/>
            <a:ext cx="6324600" cy="9941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600" b="1" dirty="0" err="1" smtClean="0">
                <a:latin typeface="Bookman Old Style" pitchFamily="18" charset="0"/>
              </a:rPr>
              <a:t>Elrenovering</a:t>
            </a:r>
            <a:endParaRPr lang="sv-SE" sz="1600" dirty="0" smtClean="0">
              <a:latin typeface="Bookman Old Style" pitchFamily="18" charset="0"/>
            </a:endParaRPr>
          </a:p>
          <a:p>
            <a:endParaRPr lang="sv-SE" sz="1600" dirty="0" smtClean="0">
              <a:latin typeface="Bookman Old Style" pitchFamily="18" charset="0"/>
            </a:endParaRPr>
          </a:p>
          <a:p>
            <a:r>
              <a:rPr lang="sv-SE" sz="1600" dirty="0" smtClean="0">
                <a:latin typeface="Bookman Old Style" pitchFamily="18" charset="0"/>
              </a:rPr>
              <a:t>Detta har nu genomförts i några av våra hus, </a:t>
            </a:r>
            <a:r>
              <a:rPr lang="sv-SE" sz="1600" dirty="0" err="1" smtClean="0">
                <a:latin typeface="Bookman Old Style" pitchFamily="18" charset="0"/>
              </a:rPr>
              <a:t>elstigarledningsbyte</a:t>
            </a:r>
            <a:r>
              <a:rPr lang="sv-SE" sz="1600" dirty="0" smtClean="0">
                <a:latin typeface="Bookman Old Style" pitchFamily="18" charset="0"/>
              </a:rPr>
              <a:t> samt armaturer i trapphus och källare med rörelsedetektor och ledbelysning, och kommer att fortsätta hus för hus en längre tid framöver. Mer info kommer löpande.</a:t>
            </a:r>
            <a:r>
              <a:rPr lang="sv-SE" sz="1600" dirty="0" smtClean="0"/>
              <a:t> </a:t>
            </a:r>
            <a:br>
              <a:rPr lang="sv-SE" sz="1600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b="1" dirty="0" smtClean="0">
                <a:latin typeface="Bookman Old Style" pitchFamily="18" charset="0"/>
              </a:rPr>
              <a:t>Brandskydd</a:t>
            </a:r>
          </a:p>
          <a:p>
            <a:endParaRPr lang="sv-SE" sz="1600" b="1" dirty="0" smtClean="0">
              <a:latin typeface="Bookman Old Style" pitchFamily="18" charset="0"/>
            </a:endParaRPr>
          </a:p>
          <a:p>
            <a:r>
              <a:rPr lang="sv-SE" sz="1600" dirty="0" smtClean="0">
                <a:latin typeface="Bookman Old Style" pitchFamily="18" charset="0"/>
              </a:rPr>
              <a:t>Styrelsen tar brandskydd på stort allvar. Samtliga fastigheter har gåtts igenom och dokumenterats, och brandskyddsinspektioner genomförs regelbundet.</a:t>
            </a:r>
          </a:p>
          <a:p>
            <a:endParaRPr lang="sv-SE" sz="1600" dirty="0" smtClean="0">
              <a:latin typeface="Bookman Old Style" pitchFamily="18" charset="0"/>
            </a:endParaRPr>
          </a:p>
          <a:p>
            <a:r>
              <a:rPr lang="sv-SE" sz="1600" dirty="0" smtClean="0">
                <a:latin typeface="Bookman Old Style" pitchFamily="18" charset="0"/>
              </a:rPr>
              <a:t>Som enskild medlem bör du själv tänka på följande: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i="1" dirty="0" smtClean="0">
                <a:latin typeface="Bookman Old Style" pitchFamily="18" charset="0"/>
              </a:rPr>
              <a:t>Ställ inget brännbart i trapphuset. Trapphuset ska också vara fritt från hindrande föremål, som kan försvåra utrymning.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i="1" dirty="0" smtClean="0">
                <a:latin typeface="Bookman Old Style" pitchFamily="18" charset="0"/>
              </a:rPr>
              <a:t>Brandfarliga vätskor får </a:t>
            </a:r>
            <a:r>
              <a:rPr lang="sv-SE" sz="1600" b="1" i="1" dirty="0" smtClean="0">
                <a:latin typeface="Bookman Old Style" pitchFamily="18" charset="0"/>
              </a:rPr>
              <a:t>ej</a:t>
            </a:r>
            <a:r>
              <a:rPr lang="sv-SE" sz="1600" i="1" dirty="0" smtClean="0">
                <a:latin typeface="Bookman Old Style" pitchFamily="18" charset="0"/>
              </a:rPr>
              <a:t> förvaras i källarutrymmena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i="1" dirty="0" smtClean="0">
                <a:latin typeface="Bookman Old Style" pitchFamily="18" charset="0"/>
              </a:rPr>
              <a:t>Se till att batteriet i era brandvarnare fungerar.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i="1" dirty="0" smtClean="0">
                <a:latin typeface="Bookman Old Style" pitchFamily="18" charset="0"/>
              </a:rPr>
              <a:t>Var försiktig med värmeljus, som helst bör var av stearin     ( paraffin är oerhört brandfarligt)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i="1" dirty="0" smtClean="0">
              <a:latin typeface="Bookman Old Style" pitchFamily="18" charset="0"/>
            </a:endParaRPr>
          </a:p>
          <a:p>
            <a:r>
              <a:rPr lang="sv-SE" sz="1600" b="1" dirty="0" smtClean="0">
                <a:latin typeface="Bookman Old Style" pitchFamily="18" charset="0"/>
              </a:rPr>
              <a:t>Städdag</a:t>
            </a:r>
          </a:p>
          <a:p>
            <a:endParaRPr lang="sv-SE" sz="1600" dirty="0" smtClean="0">
              <a:latin typeface="Bookman Old Style" pitchFamily="18" charset="0"/>
            </a:endParaRPr>
          </a:p>
          <a:p>
            <a:pPr marL="342900" indent="-342900">
              <a:buAutoNum type="arabicPlain" startAt="24"/>
            </a:pPr>
            <a:r>
              <a:rPr lang="sv-SE" sz="1600" dirty="0" smtClean="0">
                <a:latin typeface="Bookman Old Style" pitchFamily="18" charset="0"/>
              </a:rPr>
              <a:t>Oktober städar vi och gör fint inför vintern.</a:t>
            </a:r>
          </a:p>
          <a:p>
            <a:r>
              <a:rPr lang="sv-SE" sz="1600" dirty="0" smtClean="0">
                <a:latin typeface="Bookman Old Style" pitchFamily="18" charset="0"/>
              </a:rPr>
              <a:t>Container kommer att stå på </a:t>
            </a:r>
            <a:r>
              <a:rPr lang="sv-SE" sz="1600" dirty="0" err="1" smtClean="0">
                <a:latin typeface="Bookman Old Style" pitchFamily="18" charset="0"/>
              </a:rPr>
              <a:t>Reuterholmsvägen</a:t>
            </a:r>
            <a:r>
              <a:rPr lang="sv-SE" sz="1600" dirty="0" smtClean="0">
                <a:latin typeface="Bookman Old Style" pitchFamily="18" charset="0"/>
              </a:rPr>
              <a:t> 25, gaveln, fr.o.m. 19 oktober.</a:t>
            </a:r>
          </a:p>
          <a:p>
            <a:r>
              <a:rPr lang="sv-SE" sz="1600" dirty="0" smtClean="0">
                <a:latin typeface="Bookman Old Style" pitchFamily="18" charset="0"/>
              </a:rPr>
              <a:t>Observera att denna endast får användas för brännbar sopor, och ej för miljöfarliga sopor.</a:t>
            </a:r>
          </a:p>
          <a:p>
            <a:r>
              <a:rPr lang="sv-SE" sz="1600" dirty="0" smtClean="0">
                <a:latin typeface="Bookman Old Style" pitchFamily="18" charset="0"/>
              </a:rPr>
              <a:t>Föreningen får höga böter om detta missbrukas.</a:t>
            </a:r>
          </a:p>
          <a:p>
            <a:endParaRPr lang="sv-SE" sz="1600" dirty="0" smtClean="0">
              <a:latin typeface="Bookman Old Style" pitchFamily="18" charset="0"/>
            </a:endParaRPr>
          </a:p>
          <a:p>
            <a:r>
              <a:rPr lang="sv-SE" sz="1600" dirty="0" smtClean="0">
                <a:latin typeface="Bookman Old Style" pitchFamily="18" charset="0"/>
              </a:rPr>
              <a:t>Separat anslag kommer även att sättas upp i portarna,</a:t>
            </a:r>
            <a:endParaRPr lang="sv-SE" sz="1600" dirty="0" smtClean="0">
              <a:latin typeface="Bookman Old Style" pitchFamily="18" charset="0"/>
            </a:endParaRPr>
          </a:p>
          <a:p>
            <a:endParaRPr lang="sv-SE" sz="1600" dirty="0" smtClean="0">
              <a:latin typeface="Bookman Old Style" pitchFamily="18" charset="0"/>
            </a:endParaRPr>
          </a:p>
          <a:p>
            <a:r>
              <a:rPr lang="sv-SE" sz="1600" i="1" dirty="0" smtClean="0">
                <a:latin typeface="Bookman Old Style" pitchFamily="18" charset="0"/>
              </a:rPr>
              <a:t>     </a:t>
            </a:r>
          </a:p>
          <a:p>
            <a:endParaRPr lang="sv-SE" sz="1600" i="1" dirty="0" smtClean="0">
              <a:latin typeface="Bookman Old Style" pitchFamily="18" charset="0"/>
            </a:endParaRPr>
          </a:p>
          <a:p>
            <a:endParaRPr lang="sv-SE" sz="1600" dirty="0" smtClean="0">
              <a:latin typeface="Bookman Old Style" pitchFamily="18" charset="0"/>
            </a:endParaRPr>
          </a:p>
          <a:p>
            <a:endParaRPr lang="sv-SE" sz="1600" dirty="0" smtClean="0">
              <a:latin typeface="Bookman Old Style" pitchFamily="18" charset="0"/>
            </a:endParaRPr>
          </a:p>
          <a:p>
            <a:endParaRPr lang="sv-SE" sz="1600" b="1" dirty="0" smtClean="0">
              <a:latin typeface="Bookman Old Style" pitchFamily="18" charset="0"/>
            </a:endParaRPr>
          </a:p>
          <a:p>
            <a:endParaRPr lang="sv-SE" sz="1600" b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7746</TotalTime>
  <Words>309</Words>
  <Application>Microsoft Office PowerPoint</Application>
  <PresentationFormat>Bildspel på skärmen (4:3)</PresentationFormat>
  <Paragraphs>98</Paragraphs>
  <Slides>4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Arial</vt:lpstr>
      <vt:lpstr>Arial Black</vt:lpstr>
      <vt:lpstr>Book Antiqua</vt:lpstr>
      <vt:lpstr>Bookman Old Style</vt:lpstr>
      <vt:lpstr>Standardformgivning</vt:lpstr>
      <vt:lpstr>Nr 44 (1//15)</vt:lpstr>
      <vt:lpstr>PowerPoint-presentation</vt:lpstr>
      <vt:lpstr>PowerPoint-presentation</vt:lpstr>
      <vt:lpstr>PowerPoint-presentation</vt:lpstr>
    </vt:vector>
  </TitlesOfParts>
  <Company>Danske Bank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 28 (3/05)</dc:title>
  <dc:creator>Susann Tiger</dc:creator>
  <cp:lastModifiedBy>Ledamot1</cp:lastModifiedBy>
  <cp:revision>119</cp:revision>
  <cp:lastPrinted>2015-09-03T08:09:16Z</cp:lastPrinted>
  <dcterms:created xsi:type="dcterms:W3CDTF">2005-10-21T20:58:20Z</dcterms:created>
  <dcterms:modified xsi:type="dcterms:W3CDTF">2015-09-03T08:09:36Z</dcterms:modified>
</cp:coreProperties>
</file>