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874" r:id="rId5"/>
    <p:sldId id="892" r:id="rId6"/>
    <p:sldId id="891" r:id="rId7"/>
    <p:sldId id="893" r:id="rId8"/>
    <p:sldId id="895" r:id="rId9"/>
    <p:sldId id="900" r:id="rId10"/>
    <p:sldId id="259" r:id="rId11"/>
    <p:sldId id="260" r:id="rId12"/>
    <p:sldId id="896" r:id="rId13"/>
    <p:sldId id="817" r:id="rId14"/>
    <p:sldId id="897" r:id="rId15"/>
    <p:sldId id="906" r:id="rId16"/>
    <p:sldId id="811" r:id="rId17"/>
    <p:sldId id="851" r:id="rId18"/>
    <p:sldId id="824" r:id="rId19"/>
    <p:sldId id="904" r:id="rId20"/>
    <p:sldId id="908" r:id="rId21"/>
    <p:sldId id="903" r:id="rId22"/>
    <p:sldId id="882" r:id="rId23"/>
    <p:sldId id="852" r:id="rId24"/>
    <p:sldId id="825" r:id="rId25"/>
    <p:sldId id="879" r:id="rId26"/>
    <p:sldId id="909" r:id="rId27"/>
    <p:sldId id="907" r:id="rId28"/>
    <p:sldId id="857" r:id="rId29"/>
    <p:sldId id="902" r:id="rId30"/>
    <p:sldId id="864" r:id="rId31"/>
    <p:sldId id="873" r:id="rId3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E2D5D379-7578-4183-811D-9F92367B1F17}">
          <p14:sldIdLst>
            <p14:sldId id="874"/>
            <p14:sldId id="892"/>
            <p14:sldId id="891"/>
            <p14:sldId id="893"/>
            <p14:sldId id="895"/>
            <p14:sldId id="900"/>
            <p14:sldId id="259"/>
            <p14:sldId id="260"/>
            <p14:sldId id="896"/>
            <p14:sldId id="817"/>
            <p14:sldId id="897"/>
            <p14:sldId id="906"/>
            <p14:sldId id="811"/>
            <p14:sldId id="851"/>
            <p14:sldId id="824"/>
            <p14:sldId id="904"/>
            <p14:sldId id="908"/>
            <p14:sldId id="903"/>
            <p14:sldId id="882"/>
            <p14:sldId id="852"/>
            <p14:sldId id="825"/>
            <p14:sldId id="879"/>
            <p14:sldId id="909"/>
            <p14:sldId id="907"/>
            <p14:sldId id="857"/>
            <p14:sldId id="902"/>
            <p14:sldId id="864"/>
            <p14:sldId id="873"/>
          </p14:sldIdLst>
        </p14:section>
        <p14:section name="Exempelbilder - kan tas bort eller kopieras till presentationen" id="{6A1DD9C8-FBFE-484B-82B1-0437906A492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Younes" initials="LY" lastIdx="3" clrIdx="0">
    <p:extLst>
      <p:ext uri="{19B8F6BF-5375-455C-9EA6-DF929625EA0E}">
        <p15:presenceInfo xmlns:p15="http://schemas.microsoft.com/office/powerpoint/2012/main" userId="S-1-5-21-1422081001-1548384499-4196922154-27329" providerId="AD"/>
      </p:ext>
    </p:extLst>
  </p:cmAuthor>
  <p:cmAuthor id="2" name="Siw Jonsson" initials="SJ" lastIdx="1" clrIdx="1">
    <p:extLst>
      <p:ext uri="{19B8F6BF-5375-455C-9EA6-DF929625EA0E}">
        <p15:presenceInfo xmlns:p15="http://schemas.microsoft.com/office/powerpoint/2012/main" userId="Siw Jonsson" providerId="None"/>
      </p:ext>
    </p:extLst>
  </p:cmAuthor>
  <p:cmAuthor id="3" name="Jens Werndén" initials="JW" lastIdx="1" clrIdx="2">
    <p:extLst>
      <p:ext uri="{19B8F6BF-5375-455C-9EA6-DF929625EA0E}">
        <p15:presenceInfo xmlns:p15="http://schemas.microsoft.com/office/powerpoint/2012/main" userId="6144402a8b8457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8F1"/>
    <a:srgbClr val="003366"/>
    <a:srgbClr val="4D4D4D"/>
    <a:srgbClr val="F2F2F2"/>
    <a:srgbClr val="95CADB"/>
    <a:srgbClr val="5F5F5F"/>
    <a:srgbClr val="858585"/>
    <a:srgbClr val="F0DDBA"/>
    <a:srgbClr val="EFE1C2"/>
    <a:srgbClr val="F7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7" autoAdjust="0"/>
    <p:restoredTop sz="66709" autoAdjust="0"/>
  </p:normalViewPr>
  <p:slideViewPr>
    <p:cSldViewPr snapToGrid="0">
      <p:cViewPr varScale="1">
        <p:scale>
          <a:sx n="58" d="100"/>
          <a:sy n="58" d="100"/>
        </p:scale>
        <p:origin x="13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2-23T21:34:58.84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B72E0-5857-4148-9EC9-F6EC52A32D2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v-SE"/>
        </a:p>
      </dgm:t>
    </dgm:pt>
    <dgm:pt modelId="{09D0DE51-AE18-427C-96C6-D9CC31E7A637}">
      <dgm:prSet phldrT="[Text]"/>
      <dgm:spPr/>
      <dgm:t>
        <a:bodyPr/>
        <a:lstStyle/>
        <a:p>
          <a:r>
            <a:rPr lang="sv-SE" dirty="0"/>
            <a:t>Presentation av kvällens deltagare</a:t>
          </a:r>
        </a:p>
      </dgm:t>
    </dgm:pt>
    <dgm:pt modelId="{5B5BC917-1A55-4D46-AC1F-25103B08759E}" type="parTrans" cxnId="{CF29F6E6-6234-4BA8-9567-EBD49A463964}">
      <dgm:prSet/>
      <dgm:spPr/>
      <dgm:t>
        <a:bodyPr/>
        <a:lstStyle/>
        <a:p>
          <a:endParaRPr lang="sv-SE"/>
        </a:p>
      </dgm:t>
    </dgm:pt>
    <dgm:pt modelId="{7D3E5E4F-96AA-4BF4-A56B-BBD32AF3C1F3}" type="sibTrans" cxnId="{CF29F6E6-6234-4BA8-9567-EBD49A463964}">
      <dgm:prSet/>
      <dgm:spPr/>
      <dgm:t>
        <a:bodyPr/>
        <a:lstStyle/>
        <a:p>
          <a:endParaRPr lang="sv-SE"/>
        </a:p>
      </dgm:t>
    </dgm:pt>
    <dgm:pt modelId="{4EB0B125-2343-472D-8F67-399C0BF36011}">
      <dgm:prSet/>
      <dgm:spPr/>
      <dgm:t>
        <a:bodyPr/>
        <a:lstStyle/>
        <a:p>
          <a:r>
            <a:rPr lang="sv-SE" dirty="0"/>
            <a:t>Så här fungerar en bostadsrättsförening</a:t>
          </a:r>
        </a:p>
      </dgm:t>
    </dgm:pt>
    <dgm:pt modelId="{3B598A47-4F30-429E-A3E2-9A994C6593BE}" type="parTrans" cxnId="{07E0F5E3-BEC1-4605-B787-738F19C32C78}">
      <dgm:prSet/>
      <dgm:spPr/>
      <dgm:t>
        <a:bodyPr/>
        <a:lstStyle/>
        <a:p>
          <a:endParaRPr lang="sv-SE"/>
        </a:p>
      </dgm:t>
    </dgm:pt>
    <dgm:pt modelId="{7A131359-CB52-4995-B753-A623A42E8E1E}" type="sibTrans" cxnId="{07E0F5E3-BEC1-4605-B787-738F19C32C78}">
      <dgm:prSet/>
      <dgm:spPr/>
      <dgm:t>
        <a:bodyPr/>
        <a:lstStyle/>
        <a:p>
          <a:endParaRPr lang="sv-SE"/>
        </a:p>
      </dgm:t>
    </dgm:pt>
    <dgm:pt modelId="{05ED490D-DB92-4FA1-8B22-065A928A3C74}">
      <dgm:prSet/>
      <dgm:spPr/>
      <dgm:t>
        <a:bodyPr/>
        <a:lstStyle/>
        <a:p>
          <a:r>
            <a:rPr lang="sv-SE" dirty="0"/>
            <a:t>Framåtblick</a:t>
          </a:r>
        </a:p>
      </dgm:t>
    </dgm:pt>
    <dgm:pt modelId="{B38F5CAD-636A-4215-A0B1-AA1F61248DB6}" type="parTrans" cxnId="{03EA56F0-6A01-45A2-9ACA-0EC4B976C146}">
      <dgm:prSet/>
      <dgm:spPr/>
      <dgm:t>
        <a:bodyPr/>
        <a:lstStyle/>
        <a:p>
          <a:endParaRPr lang="sv-SE"/>
        </a:p>
      </dgm:t>
    </dgm:pt>
    <dgm:pt modelId="{01B0A711-D4D3-42FE-AB43-2552CE904C87}" type="sibTrans" cxnId="{03EA56F0-6A01-45A2-9ACA-0EC4B976C146}">
      <dgm:prSet/>
      <dgm:spPr/>
      <dgm:t>
        <a:bodyPr/>
        <a:lstStyle/>
        <a:p>
          <a:endParaRPr lang="sv-SE"/>
        </a:p>
      </dgm:t>
    </dgm:pt>
    <dgm:pt modelId="{FD68DAA6-A824-44F6-98CF-CE3173D49DDC}">
      <dgm:prSet/>
      <dgm:spPr/>
      <dgm:t>
        <a:bodyPr/>
        <a:lstStyle/>
        <a:p>
          <a:r>
            <a:rPr lang="sv-SE" dirty="0"/>
            <a:t>Vad är viktigast i en bostadsrättsförening?</a:t>
          </a:r>
        </a:p>
      </dgm:t>
    </dgm:pt>
    <dgm:pt modelId="{AEE6D511-0282-4128-A150-9F01CA4A52C4}" type="parTrans" cxnId="{48652851-20BD-44BF-ABDC-60A88FB4B2CC}">
      <dgm:prSet/>
      <dgm:spPr/>
      <dgm:t>
        <a:bodyPr/>
        <a:lstStyle/>
        <a:p>
          <a:endParaRPr lang="sv-SE"/>
        </a:p>
      </dgm:t>
    </dgm:pt>
    <dgm:pt modelId="{63BB8D3D-243D-41C8-B31C-707E92EEAD0F}" type="sibTrans" cxnId="{48652851-20BD-44BF-ABDC-60A88FB4B2CC}">
      <dgm:prSet/>
      <dgm:spPr/>
      <dgm:t>
        <a:bodyPr/>
        <a:lstStyle/>
        <a:p>
          <a:endParaRPr lang="sv-SE"/>
        </a:p>
      </dgm:t>
    </dgm:pt>
    <dgm:pt modelId="{875324EC-C1F4-41EE-9B8B-E17B4B083C60}">
      <dgm:prSet/>
      <dgm:spPr/>
      <dgm:t>
        <a:bodyPr/>
        <a:lstStyle/>
        <a:p>
          <a:r>
            <a:rPr lang="sv-SE" dirty="0"/>
            <a:t>Presentation av</a:t>
          </a:r>
          <a:br>
            <a:rPr lang="sv-SE" dirty="0"/>
          </a:br>
          <a:r>
            <a:rPr lang="sv-SE" dirty="0"/>
            <a:t>bostadsrättsföreningen Segelflygaren i Skarpnäck</a:t>
          </a:r>
        </a:p>
      </dgm:t>
    </dgm:pt>
    <dgm:pt modelId="{1CE3BDC6-F795-419E-8690-CC2FB886C3C8}" type="sibTrans" cxnId="{0FCB20B4-1680-4085-948A-308CB3A0B5BF}">
      <dgm:prSet/>
      <dgm:spPr/>
      <dgm:t>
        <a:bodyPr/>
        <a:lstStyle/>
        <a:p>
          <a:endParaRPr lang="sv-SE"/>
        </a:p>
      </dgm:t>
    </dgm:pt>
    <dgm:pt modelId="{A0072869-2A13-4CAB-B005-AF1CA47BDB6F}" type="parTrans" cxnId="{0FCB20B4-1680-4085-948A-308CB3A0B5BF}">
      <dgm:prSet/>
      <dgm:spPr/>
      <dgm:t>
        <a:bodyPr/>
        <a:lstStyle/>
        <a:p>
          <a:endParaRPr lang="sv-SE"/>
        </a:p>
      </dgm:t>
    </dgm:pt>
    <dgm:pt modelId="{19175907-1517-4A23-A0EA-6914FDA598C5}">
      <dgm:prSet/>
      <dgm:spPr/>
      <dgm:t>
        <a:bodyPr/>
        <a:lstStyle/>
        <a:p>
          <a:r>
            <a:rPr lang="sv-SE" dirty="0"/>
            <a:t>Vad gör man som förtroendevald i en bostadsrättsförening?</a:t>
          </a:r>
        </a:p>
      </dgm:t>
    </dgm:pt>
    <dgm:pt modelId="{3893FC68-274D-45A8-B9D3-06500DD8828D}" type="parTrans" cxnId="{26CF7735-BD9B-4C25-9F6C-8C6F814068C1}">
      <dgm:prSet/>
      <dgm:spPr/>
      <dgm:t>
        <a:bodyPr/>
        <a:lstStyle/>
        <a:p>
          <a:endParaRPr lang="sv-SE"/>
        </a:p>
      </dgm:t>
    </dgm:pt>
    <dgm:pt modelId="{F1EDA801-04BB-415F-BB5D-5EBF0625E1E4}" type="sibTrans" cxnId="{26CF7735-BD9B-4C25-9F6C-8C6F814068C1}">
      <dgm:prSet/>
      <dgm:spPr/>
      <dgm:t>
        <a:bodyPr/>
        <a:lstStyle/>
        <a:p>
          <a:endParaRPr lang="sv-SE"/>
        </a:p>
      </dgm:t>
    </dgm:pt>
    <dgm:pt modelId="{645A7F6F-3283-4180-BB18-800A062FDAEF}" type="pres">
      <dgm:prSet presAssocID="{99FB72E0-5857-4148-9EC9-F6EC52A32D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4D01328C-6219-4750-B3E6-B61EF4A48235}" type="pres">
      <dgm:prSet presAssocID="{09D0DE51-AE18-427C-96C6-D9CC31E7A63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D742F2D-CB76-4986-AF65-800283CF80B3}" type="pres">
      <dgm:prSet presAssocID="{7D3E5E4F-96AA-4BF4-A56B-BBD32AF3C1F3}" presName="sibTrans" presStyleCnt="0"/>
      <dgm:spPr/>
    </dgm:pt>
    <dgm:pt modelId="{882F8B01-DF26-4D00-8CFF-819577C36555}" type="pres">
      <dgm:prSet presAssocID="{875324EC-C1F4-41EE-9B8B-E17B4B083C6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EF63AA8-719E-40B3-AC70-B29790B6CC99}" type="pres">
      <dgm:prSet presAssocID="{1CE3BDC6-F795-419E-8690-CC2FB886C3C8}" presName="sibTrans" presStyleCnt="0"/>
      <dgm:spPr/>
    </dgm:pt>
    <dgm:pt modelId="{64430BE4-9B5E-4C57-BFD7-E691860E2EF4}" type="pres">
      <dgm:prSet presAssocID="{FD68DAA6-A824-44F6-98CF-CE3173D49DD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478E85D-AC65-4D7F-9A65-6B8270D81A02}" type="pres">
      <dgm:prSet presAssocID="{63BB8D3D-243D-41C8-B31C-707E92EEAD0F}" presName="sibTrans" presStyleCnt="0"/>
      <dgm:spPr/>
    </dgm:pt>
    <dgm:pt modelId="{1F629781-E87D-4960-8749-2C7A310AF2E0}" type="pres">
      <dgm:prSet presAssocID="{4EB0B125-2343-472D-8F67-399C0BF36011}" presName="node" presStyleLbl="node1" presStyleIdx="3" presStyleCnt="6" custLinFactNeighborX="393" custLinFactNeighborY="-231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B8A0A6B-5070-4ED5-8474-0AB460AB8960}" type="pres">
      <dgm:prSet presAssocID="{7A131359-CB52-4995-B753-A623A42E8E1E}" presName="sibTrans" presStyleCnt="0"/>
      <dgm:spPr/>
    </dgm:pt>
    <dgm:pt modelId="{A770BFB8-FAF0-4EA7-B374-0C147F42F8E4}" type="pres">
      <dgm:prSet presAssocID="{05ED490D-DB92-4FA1-8B22-065A928A3C74}" presName="node" presStyleLbl="node1" presStyleIdx="4" presStyleCnt="6" custLinFactX="10891" custLinFactNeighborX="100000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895A62A-581D-42ED-9E3A-ABCA8BFE0ABC}" type="pres">
      <dgm:prSet presAssocID="{01B0A711-D4D3-42FE-AB43-2552CE904C87}" presName="sibTrans" presStyleCnt="0"/>
      <dgm:spPr/>
    </dgm:pt>
    <dgm:pt modelId="{0DA86A78-6382-4E1B-87CF-37FCC77F2C24}" type="pres">
      <dgm:prSet presAssocID="{19175907-1517-4A23-A0EA-6914FDA598C5}" presName="node" presStyleLbl="node1" presStyleIdx="5" presStyleCnt="6" custLinFactX="-9819" custLinFactNeighborX="-100000" custLinFactNeighborY="-14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48652851-20BD-44BF-ABDC-60A88FB4B2CC}" srcId="{99FB72E0-5857-4148-9EC9-F6EC52A32D26}" destId="{FD68DAA6-A824-44F6-98CF-CE3173D49DDC}" srcOrd="2" destOrd="0" parTransId="{AEE6D511-0282-4128-A150-9F01CA4A52C4}" sibTransId="{63BB8D3D-243D-41C8-B31C-707E92EEAD0F}"/>
    <dgm:cxn modelId="{4BD8AC2A-4F95-4872-A4C3-7716FDB26329}" type="presOf" srcId="{4EB0B125-2343-472D-8F67-399C0BF36011}" destId="{1F629781-E87D-4960-8749-2C7A310AF2E0}" srcOrd="0" destOrd="0" presId="urn:microsoft.com/office/officeart/2005/8/layout/default"/>
    <dgm:cxn modelId="{CF29F6E6-6234-4BA8-9567-EBD49A463964}" srcId="{99FB72E0-5857-4148-9EC9-F6EC52A32D26}" destId="{09D0DE51-AE18-427C-96C6-D9CC31E7A637}" srcOrd="0" destOrd="0" parTransId="{5B5BC917-1A55-4D46-AC1F-25103B08759E}" sibTransId="{7D3E5E4F-96AA-4BF4-A56B-BBD32AF3C1F3}"/>
    <dgm:cxn modelId="{77FADB12-ACCB-451A-8C02-7DEDB6803BEB}" type="presOf" srcId="{09D0DE51-AE18-427C-96C6-D9CC31E7A637}" destId="{4D01328C-6219-4750-B3E6-B61EF4A48235}" srcOrd="0" destOrd="0" presId="urn:microsoft.com/office/officeart/2005/8/layout/default"/>
    <dgm:cxn modelId="{07E0F5E3-BEC1-4605-B787-738F19C32C78}" srcId="{99FB72E0-5857-4148-9EC9-F6EC52A32D26}" destId="{4EB0B125-2343-472D-8F67-399C0BF36011}" srcOrd="3" destOrd="0" parTransId="{3B598A47-4F30-429E-A3E2-9A994C6593BE}" sibTransId="{7A131359-CB52-4995-B753-A623A42E8E1E}"/>
    <dgm:cxn modelId="{8CE813CF-1B75-40B7-AF6A-2DDACBBAAD5C}" type="presOf" srcId="{875324EC-C1F4-41EE-9B8B-E17B4B083C60}" destId="{882F8B01-DF26-4D00-8CFF-819577C36555}" srcOrd="0" destOrd="0" presId="urn:microsoft.com/office/officeart/2005/8/layout/default"/>
    <dgm:cxn modelId="{59720C5B-9C96-4E11-8AC9-5485AEE07653}" type="presOf" srcId="{99FB72E0-5857-4148-9EC9-F6EC52A32D26}" destId="{645A7F6F-3283-4180-BB18-800A062FDAEF}" srcOrd="0" destOrd="0" presId="urn:microsoft.com/office/officeart/2005/8/layout/default"/>
    <dgm:cxn modelId="{0FCB20B4-1680-4085-948A-308CB3A0B5BF}" srcId="{99FB72E0-5857-4148-9EC9-F6EC52A32D26}" destId="{875324EC-C1F4-41EE-9B8B-E17B4B083C60}" srcOrd="1" destOrd="0" parTransId="{A0072869-2A13-4CAB-B005-AF1CA47BDB6F}" sibTransId="{1CE3BDC6-F795-419E-8690-CC2FB886C3C8}"/>
    <dgm:cxn modelId="{B4F0641A-448C-4A1A-B40C-63CE33B03A2E}" type="presOf" srcId="{05ED490D-DB92-4FA1-8B22-065A928A3C74}" destId="{A770BFB8-FAF0-4EA7-B374-0C147F42F8E4}" srcOrd="0" destOrd="0" presId="urn:microsoft.com/office/officeart/2005/8/layout/default"/>
    <dgm:cxn modelId="{03EA56F0-6A01-45A2-9ACA-0EC4B976C146}" srcId="{99FB72E0-5857-4148-9EC9-F6EC52A32D26}" destId="{05ED490D-DB92-4FA1-8B22-065A928A3C74}" srcOrd="4" destOrd="0" parTransId="{B38F5CAD-636A-4215-A0B1-AA1F61248DB6}" sibTransId="{01B0A711-D4D3-42FE-AB43-2552CE904C87}"/>
    <dgm:cxn modelId="{2C8C766C-2B08-4C0E-9679-74BB9EDB5981}" type="presOf" srcId="{19175907-1517-4A23-A0EA-6914FDA598C5}" destId="{0DA86A78-6382-4E1B-87CF-37FCC77F2C24}" srcOrd="0" destOrd="0" presId="urn:microsoft.com/office/officeart/2005/8/layout/default"/>
    <dgm:cxn modelId="{0C483072-B55C-4D5A-B08A-2BCA6F440D0E}" type="presOf" srcId="{FD68DAA6-A824-44F6-98CF-CE3173D49DDC}" destId="{64430BE4-9B5E-4C57-BFD7-E691860E2EF4}" srcOrd="0" destOrd="0" presId="urn:microsoft.com/office/officeart/2005/8/layout/default"/>
    <dgm:cxn modelId="{26CF7735-BD9B-4C25-9F6C-8C6F814068C1}" srcId="{99FB72E0-5857-4148-9EC9-F6EC52A32D26}" destId="{19175907-1517-4A23-A0EA-6914FDA598C5}" srcOrd="5" destOrd="0" parTransId="{3893FC68-274D-45A8-B9D3-06500DD8828D}" sibTransId="{F1EDA801-04BB-415F-BB5D-5EBF0625E1E4}"/>
    <dgm:cxn modelId="{39C50360-F56E-4573-8216-2AC3DFCFAC64}" type="presParOf" srcId="{645A7F6F-3283-4180-BB18-800A062FDAEF}" destId="{4D01328C-6219-4750-B3E6-B61EF4A48235}" srcOrd="0" destOrd="0" presId="urn:microsoft.com/office/officeart/2005/8/layout/default"/>
    <dgm:cxn modelId="{3980D913-C9DA-4937-87AA-5163117C11D7}" type="presParOf" srcId="{645A7F6F-3283-4180-BB18-800A062FDAEF}" destId="{DD742F2D-CB76-4986-AF65-800283CF80B3}" srcOrd="1" destOrd="0" presId="urn:microsoft.com/office/officeart/2005/8/layout/default"/>
    <dgm:cxn modelId="{3098D04F-E69C-4417-9EF6-FB274ACE25B9}" type="presParOf" srcId="{645A7F6F-3283-4180-BB18-800A062FDAEF}" destId="{882F8B01-DF26-4D00-8CFF-819577C36555}" srcOrd="2" destOrd="0" presId="urn:microsoft.com/office/officeart/2005/8/layout/default"/>
    <dgm:cxn modelId="{3F2DC4F3-D25C-44C0-A9DC-43D857E55106}" type="presParOf" srcId="{645A7F6F-3283-4180-BB18-800A062FDAEF}" destId="{6EF63AA8-719E-40B3-AC70-B29790B6CC99}" srcOrd="3" destOrd="0" presId="urn:microsoft.com/office/officeart/2005/8/layout/default"/>
    <dgm:cxn modelId="{648B5904-8FED-4B45-BC2D-467D871894AE}" type="presParOf" srcId="{645A7F6F-3283-4180-BB18-800A062FDAEF}" destId="{64430BE4-9B5E-4C57-BFD7-E691860E2EF4}" srcOrd="4" destOrd="0" presId="urn:microsoft.com/office/officeart/2005/8/layout/default"/>
    <dgm:cxn modelId="{CAA4B7CF-94AA-4A61-A090-0E4784E1DC67}" type="presParOf" srcId="{645A7F6F-3283-4180-BB18-800A062FDAEF}" destId="{A478E85D-AC65-4D7F-9A65-6B8270D81A02}" srcOrd="5" destOrd="0" presId="urn:microsoft.com/office/officeart/2005/8/layout/default"/>
    <dgm:cxn modelId="{6E2CB146-B4E2-4191-A4A6-D1A5AC2028DC}" type="presParOf" srcId="{645A7F6F-3283-4180-BB18-800A062FDAEF}" destId="{1F629781-E87D-4960-8749-2C7A310AF2E0}" srcOrd="6" destOrd="0" presId="urn:microsoft.com/office/officeart/2005/8/layout/default"/>
    <dgm:cxn modelId="{F7F2151B-8FBC-42B5-918E-196497D2B0F2}" type="presParOf" srcId="{645A7F6F-3283-4180-BB18-800A062FDAEF}" destId="{4B8A0A6B-5070-4ED5-8474-0AB460AB8960}" srcOrd="7" destOrd="0" presId="urn:microsoft.com/office/officeart/2005/8/layout/default"/>
    <dgm:cxn modelId="{A1E72A9A-A284-4452-ABB6-2BBF197612DF}" type="presParOf" srcId="{645A7F6F-3283-4180-BB18-800A062FDAEF}" destId="{A770BFB8-FAF0-4EA7-B374-0C147F42F8E4}" srcOrd="8" destOrd="0" presId="urn:microsoft.com/office/officeart/2005/8/layout/default"/>
    <dgm:cxn modelId="{D043459E-F48F-4FA2-9D81-1B17F1BEAE32}" type="presParOf" srcId="{645A7F6F-3283-4180-BB18-800A062FDAEF}" destId="{A895A62A-581D-42ED-9E3A-ABCA8BFE0ABC}" srcOrd="9" destOrd="0" presId="urn:microsoft.com/office/officeart/2005/8/layout/default"/>
    <dgm:cxn modelId="{C600E588-7C53-4509-9FA1-81F50C574EBD}" type="presParOf" srcId="{645A7F6F-3283-4180-BB18-800A062FDAEF}" destId="{0DA86A78-6382-4E1B-87CF-37FCC77F2C2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FB72E0-5857-4148-9EC9-F6EC52A32D2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v-SE"/>
        </a:p>
      </dgm:t>
    </dgm:pt>
    <dgm:pt modelId="{09D0DE51-AE18-427C-96C6-D9CC31E7A637}">
      <dgm:prSet phldrT="[Text]"/>
      <dgm:spPr/>
      <dgm:t>
        <a:bodyPr/>
        <a:lstStyle/>
        <a:p>
          <a:r>
            <a:rPr lang="sv-SE" dirty="0"/>
            <a:t>Presentation av kvällens deltagare</a:t>
          </a:r>
        </a:p>
      </dgm:t>
    </dgm:pt>
    <dgm:pt modelId="{5B5BC917-1A55-4D46-AC1F-25103B08759E}" type="parTrans" cxnId="{CF29F6E6-6234-4BA8-9567-EBD49A463964}">
      <dgm:prSet/>
      <dgm:spPr/>
      <dgm:t>
        <a:bodyPr/>
        <a:lstStyle/>
        <a:p>
          <a:endParaRPr lang="sv-SE"/>
        </a:p>
      </dgm:t>
    </dgm:pt>
    <dgm:pt modelId="{7D3E5E4F-96AA-4BF4-A56B-BBD32AF3C1F3}" type="sibTrans" cxnId="{CF29F6E6-6234-4BA8-9567-EBD49A463964}">
      <dgm:prSet/>
      <dgm:spPr/>
      <dgm:t>
        <a:bodyPr/>
        <a:lstStyle/>
        <a:p>
          <a:endParaRPr lang="sv-SE"/>
        </a:p>
      </dgm:t>
    </dgm:pt>
    <dgm:pt modelId="{645A7F6F-3283-4180-BB18-800A062FDAEF}" type="pres">
      <dgm:prSet presAssocID="{99FB72E0-5857-4148-9EC9-F6EC52A32D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4D01328C-6219-4750-B3E6-B61EF4A48235}" type="pres">
      <dgm:prSet presAssocID="{09D0DE51-AE18-427C-96C6-D9CC31E7A637}" presName="node" presStyleLbl="node1" presStyleIdx="0" presStyleCnt="1" custScaleX="62249" custScaleY="5270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77FADB12-ACCB-451A-8C02-7DEDB6803BEB}" type="presOf" srcId="{09D0DE51-AE18-427C-96C6-D9CC31E7A637}" destId="{4D01328C-6219-4750-B3E6-B61EF4A48235}" srcOrd="0" destOrd="0" presId="urn:microsoft.com/office/officeart/2005/8/layout/default"/>
    <dgm:cxn modelId="{59720C5B-9C96-4E11-8AC9-5485AEE07653}" type="presOf" srcId="{99FB72E0-5857-4148-9EC9-F6EC52A32D26}" destId="{645A7F6F-3283-4180-BB18-800A062FDAEF}" srcOrd="0" destOrd="0" presId="urn:microsoft.com/office/officeart/2005/8/layout/default"/>
    <dgm:cxn modelId="{CF29F6E6-6234-4BA8-9567-EBD49A463964}" srcId="{99FB72E0-5857-4148-9EC9-F6EC52A32D26}" destId="{09D0DE51-AE18-427C-96C6-D9CC31E7A637}" srcOrd="0" destOrd="0" parTransId="{5B5BC917-1A55-4D46-AC1F-25103B08759E}" sibTransId="{7D3E5E4F-96AA-4BF4-A56B-BBD32AF3C1F3}"/>
    <dgm:cxn modelId="{39C50360-F56E-4573-8216-2AC3DFCFAC64}" type="presParOf" srcId="{645A7F6F-3283-4180-BB18-800A062FDAEF}" destId="{4D01328C-6219-4750-B3E6-B61EF4A4823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1328C-6219-4750-B3E6-B61EF4A48235}">
      <dsp:nvSpPr>
        <dsp:cNvPr id="0" name=""/>
        <dsp:cNvSpPr/>
      </dsp:nvSpPr>
      <dsp:spPr>
        <a:xfrm>
          <a:off x="327570" y="1734"/>
          <a:ext cx="3070975" cy="18425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/>
            <a:t>Presentation av kvällens deltagare</a:t>
          </a:r>
        </a:p>
      </dsp:txBody>
      <dsp:txXfrm>
        <a:off x="327570" y="1734"/>
        <a:ext cx="3070975" cy="1842585"/>
      </dsp:txXfrm>
    </dsp:sp>
    <dsp:sp modelId="{882F8B01-DF26-4D00-8CFF-819577C36555}">
      <dsp:nvSpPr>
        <dsp:cNvPr id="0" name=""/>
        <dsp:cNvSpPr/>
      </dsp:nvSpPr>
      <dsp:spPr>
        <a:xfrm>
          <a:off x="3705643" y="1734"/>
          <a:ext cx="3070975" cy="1842585"/>
        </a:xfrm>
        <a:prstGeom prst="rect">
          <a:avLst/>
        </a:prstGeom>
        <a:solidFill>
          <a:schemeClr val="accent3">
            <a:hueOff val="-2120014"/>
            <a:satOff val="-4615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/>
            <a:t>Presentation av</a:t>
          </a:r>
          <a:br>
            <a:rPr lang="sv-SE" sz="2100" kern="1200" dirty="0"/>
          </a:br>
          <a:r>
            <a:rPr lang="sv-SE" sz="2100" kern="1200" dirty="0"/>
            <a:t>bostadsrättsföreningen Segelflygaren i Skarpnäck</a:t>
          </a:r>
        </a:p>
      </dsp:txBody>
      <dsp:txXfrm>
        <a:off x="3705643" y="1734"/>
        <a:ext cx="3070975" cy="1842585"/>
      </dsp:txXfrm>
    </dsp:sp>
    <dsp:sp modelId="{64430BE4-9B5E-4C57-BFD7-E691860E2EF4}">
      <dsp:nvSpPr>
        <dsp:cNvPr id="0" name=""/>
        <dsp:cNvSpPr/>
      </dsp:nvSpPr>
      <dsp:spPr>
        <a:xfrm>
          <a:off x="7083716" y="1734"/>
          <a:ext cx="3070975" cy="1842585"/>
        </a:xfrm>
        <a:prstGeom prst="rect">
          <a:avLst/>
        </a:prstGeom>
        <a:solidFill>
          <a:schemeClr val="accent3">
            <a:hueOff val="-4240029"/>
            <a:satOff val="-9231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/>
            <a:t>Vad är viktigast i en bostadsrättsförening?</a:t>
          </a:r>
        </a:p>
      </dsp:txBody>
      <dsp:txXfrm>
        <a:off x="7083716" y="1734"/>
        <a:ext cx="3070975" cy="1842585"/>
      </dsp:txXfrm>
    </dsp:sp>
    <dsp:sp modelId="{1F629781-E87D-4960-8749-2C7A310AF2E0}">
      <dsp:nvSpPr>
        <dsp:cNvPr id="0" name=""/>
        <dsp:cNvSpPr/>
      </dsp:nvSpPr>
      <dsp:spPr>
        <a:xfrm>
          <a:off x="339639" y="2108779"/>
          <a:ext cx="3070975" cy="1842585"/>
        </a:xfrm>
        <a:prstGeom prst="rect">
          <a:avLst/>
        </a:prstGeom>
        <a:solidFill>
          <a:schemeClr val="accent3">
            <a:hueOff val="-6360043"/>
            <a:satOff val="-13846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/>
            <a:t>Så här fungerar en bostadsrättsförening</a:t>
          </a:r>
        </a:p>
      </dsp:txBody>
      <dsp:txXfrm>
        <a:off x="339639" y="2108779"/>
        <a:ext cx="3070975" cy="1842585"/>
      </dsp:txXfrm>
    </dsp:sp>
    <dsp:sp modelId="{A770BFB8-FAF0-4EA7-B374-0C147F42F8E4}">
      <dsp:nvSpPr>
        <dsp:cNvPr id="0" name=""/>
        <dsp:cNvSpPr/>
      </dsp:nvSpPr>
      <dsp:spPr>
        <a:xfrm>
          <a:off x="7111078" y="2151417"/>
          <a:ext cx="3070975" cy="1842585"/>
        </a:xfrm>
        <a:prstGeom prst="rect">
          <a:avLst/>
        </a:prstGeom>
        <a:solidFill>
          <a:schemeClr val="accent3">
            <a:hueOff val="-8480057"/>
            <a:satOff val="-18462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/>
            <a:t>Framåtblick</a:t>
          </a:r>
        </a:p>
      </dsp:txBody>
      <dsp:txXfrm>
        <a:off x="7111078" y="2151417"/>
        <a:ext cx="3070975" cy="1842585"/>
      </dsp:txXfrm>
    </dsp:sp>
    <dsp:sp modelId="{0DA86A78-6382-4E1B-87CF-37FCC77F2C24}">
      <dsp:nvSpPr>
        <dsp:cNvPr id="0" name=""/>
        <dsp:cNvSpPr/>
      </dsp:nvSpPr>
      <dsp:spPr>
        <a:xfrm>
          <a:off x="3711201" y="2125399"/>
          <a:ext cx="3070975" cy="1842585"/>
        </a:xfrm>
        <a:prstGeom prst="rect">
          <a:avLst/>
        </a:prstGeom>
        <a:solidFill>
          <a:schemeClr val="accent3">
            <a:hueOff val="-10600072"/>
            <a:satOff val="-23077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/>
            <a:t>Vad gör man som förtroendevald i en bostadsrättsförening?</a:t>
          </a:r>
        </a:p>
      </dsp:txBody>
      <dsp:txXfrm>
        <a:off x="3711201" y="2125399"/>
        <a:ext cx="3070975" cy="1842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1328C-6219-4750-B3E6-B61EF4A48235}">
      <dsp:nvSpPr>
        <dsp:cNvPr id="0" name=""/>
        <dsp:cNvSpPr/>
      </dsp:nvSpPr>
      <dsp:spPr>
        <a:xfrm>
          <a:off x="1978579" y="1022265"/>
          <a:ext cx="6525103" cy="33148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500" kern="1200" dirty="0"/>
            <a:t>Presentation av kvällens deltagare</a:t>
          </a:r>
        </a:p>
      </dsp:txBody>
      <dsp:txXfrm>
        <a:off x="1978579" y="1022265"/>
        <a:ext cx="6525103" cy="3314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="" xmlns:a16="http://schemas.microsoft.com/office/drawing/2014/main" id="{4AFB7006-738B-44CB-A549-A52E7CF0D6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6E179C4A-3348-45E2-9BA7-51810EC137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3BED2-B6DA-48A5-A53A-46594547712E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EBE86E5C-20B7-4ADF-B0B5-9EE84D43C1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="" xmlns:a16="http://schemas.microsoft.com/office/drawing/2014/main" id="{CECD3343-6D24-4CE8-A9D5-DB3C68A139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812BE-1209-4228-BF93-F838934BB4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8038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3459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2C58F-7573-4987-8E01-71F6FDC18DA9}" type="datetimeFigureOut">
              <a:rPr lang="sv-SE" smtClean="0"/>
              <a:t>2023-02-23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82575" y="498475"/>
            <a:ext cx="5704092" cy="320855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36E78-32B9-4E5F-B199-51D72EEB312B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anteckningar 1"/>
          <p:cNvSpPr>
            <a:spLocks noGrp="1"/>
          </p:cNvSpPr>
          <p:nvPr>
            <p:ph type="body" sz="quarter" idx="3"/>
          </p:nvPr>
        </p:nvSpPr>
        <p:spPr>
          <a:xfrm>
            <a:off x="282575" y="3985955"/>
            <a:ext cx="5704092" cy="54426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27222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900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1190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+mj-lt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6399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pPr marL="0" indent="0">
              <a:buFont typeface="+mj-lt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502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0343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pPr defTabSz="872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211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pPr defTabSz="872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78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pPr defTabSz="872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6133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+mj-lt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597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pPr defTabSz="8725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sz="12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762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27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593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755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987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7505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+mj-lt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033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0518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0898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pPr defTabSz="871538" eaLnBrk="1" hangingPunct="1">
              <a:spcBef>
                <a:spcPct val="0"/>
              </a:spcBef>
            </a:pPr>
            <a:endParaRPr lang="sv-SE" altLang="sv-SE" sz="12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3156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pPr defTabSz="870144">
              <a:spcBef>
                <a:spcPct val="0"/>
              </a:spcBef>
            </a:pP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4792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39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+mj-lt"/>
              <a:buNone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19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+mj-lt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310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+mj-lt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4203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pPr defTabSz="871538" eaLnBrk="1" hangingPunct="1">
              <a:spcBef>
                <a:spcPct val="0"/>
              </a:spcBef>
            </a:pP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396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1451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3867665" y="1194540"/>
            <a:ext cx="3039763" cy="390861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51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82575" y="498475"/>
            <a:ext cx="3302000" cy="18573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+mj-lt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36E78-32B9-4E5F-B199-51D72EEB312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65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7639B1DB-3890-4B7B-A0DF-4C284EC76F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96762"/>
            <a:ext cx="10296000" cy="828000"/>
          </a:xfrm>
        </p:spPr>
        <p:txBody>
          <a:bodyPr anchor="b">
            <a:noAutofit/>
          </a:bodyPr>
          <a:lstStyle>
            <a:lvl1pPr algn="l">
              <a:defRPr sz="5400" spc="0" baseline="0">
                <a:solidFill>
                  <a:srgbClr val="003366"/>
                </a:solidFill>
                <a:latin typeface="+mj-lt"/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6FF01B34-B2DA-47D6-AD12-9C47F09483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248086"/>
            <a:ext cx="10296000" cy="504000"/>
          </a:xfrm>
        </p:spPr>
        <p:txBody>
          <a:bodyPr>
            <a:noAutofit/>
          </a:bodyPr>
          <a:lstStyle>
            <a:lvl1pPr marL="0" indent="0" algn="l">
              <a:buNone/>
              <a:defRPr sz="3400" b="1" cap="all" spc="0" baseline="0">
                <a:solidFill>
                  <a:srgbClr val="00336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underrubrik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="" xmlns:a16="http://schemas.microsoft.com/office/drawing/2014/main" id="{30A7125E-D4AD-424B-B0B9-DDCA780A89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776214"/>
            <a:ext cx="10296000" cy="252000"/>
          </a:xfrm>
        </p:spPr>
        <p:txBody>
          <a:bodyPr>
            <a:noAutofit/>
          </a:bodyPr>
          <a:lstStyle>
            <a:lvl1pPr marL="0" indent="0">
              <a:buNone/>
              <a:defRPr sz="1600" b="1" cap="all" spc="0" baseline="0">
                <a:solidFill>
                  <a:srgbClr val="003366"/>
                </a:solidFill>
                <a:latin typeface="+mj-lt"/>
              </a:defRPr>
            </a:lvl1pPr>
            <a:lvl2pPr marL="265112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2pPr>
            <a:lvl3pPr marL="530225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3pPr>
            <a:lvl4pPr marL="811212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4pPr>
            <a:lvl5pPr marL="1076325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Årtal</a:t>
            </a:r>
          </a:p>
        </p:txBody>
      </p:sp>
      <p:pic>
        <p:nvPicPr>
          <p:cNvPr id="6" name="Bildobjekt 5" descr="HSB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3578" y="5037722"/>
            <a:ext cx="2124724" cy="14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0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- 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245079FF-165C-453C-8DF5-4F912911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996B92FF-1C03-453D-97E6-ACDE110DD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2893"/>
            <a:ext cx="5076000" cy="39960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36CDEE9F-AF52-4E08-8E8F-1C1936BFE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0185" y="2172893"/>
            <a:ext cx="5027103" cy="39960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="" xmlns:a16="http://schemas.microsoft.com/office/drawing/2014/main" id="{25A55AA4-B9A2-4767-A852-14A44402A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="" xmlns:a16="http://schemas.microsoft.com/office/drawing/2014/main" id="{6D96B9A7-9297-450E-98B1-540739ED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10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- ljusblå">
    <p:bg>
      <p:bgPr>
        <a:solidFill>
          <a:srgbClr val="CB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245079FF-165C-453C-8DF5-4F912911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996B92FF-1C03-453D-97E6-ACDE110DD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2893"/>
            <a:ext cx="5076000" cy="39960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36CDEE9F-AF52-4E08-8E8F-1C1936BFE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0185" y="2172893"/>
            <a:ext cx="5027103" cy="39960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B695C8C2-6223-4FD0-8098-ADD48FE38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183DA860-4FB9-48E1-B420-EE1256F8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4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245079FF-165C-453C-8DF5-4F912911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="" xmlns:a16="http://schemas.microsoft.com/office/drawing/2014/main" id="{0E97F5E7-AB80-4DBE-BDD1-3FEFF2147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2893"/>
            <a:ext cx="5076000" cy="399600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innehåll 3">
            <a:extLst>
              <a:ext uri="{FF2B5EF4-FFF2-40B4-BE49-F238E27FC236}">
                <a16:creationId xmlns="" xmlns:a16="http://schemas.microsoft.com/office/drawing/2014/main" id="{0E79DC25-8E11-4A4A-9773-6B0B4CA45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0185" y="2172893"/>
            <a:ext cx="5027103" cy="399600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="" xmlns:a16="http://schemas.microsoft.com/office/drawing/2014/main" id="{14B3C300-5A0A-4989-854F-74E7CB3D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="" xmlns:a16="http://schemas.microsoft.com/office/drawing/2014/main" id="{EFC72D77-1B1D-4485-AA6F-621E5CA9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endParaRPr lang="sv-SE" dirty="0">
              <a:solidFill>
                <a:srgbClr val="D9D9D9"/>
              </a:solidFill>
            </a:endParaRPr>
          </a:p>
        </p:txBody>
      </p:sp>
      <p:pic>
        <p:nvPicPr>
          <p:cNvPr id="3" name="Bildobjekt 9" descr="HSB logotyp">
            <a:extLst>
              <a:ext uri="{FF2B5EF4-FFF2-40B4-BE49-F238E27FC236}">
                <a16:creationId xmlns="" xmlns:a16="http://schemas.microsoft.com/office/drawing/2014/main" id="{219685D3-868C-4C43-9503-218F92748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4974" y="5797168"/>
            <a:ext cx="1080001" cy="7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21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stående bild -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245079FF-165C-453C-8DF5-4F91291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14934"/>
            <a:ext cx="6908074" cy="100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996B92FF-1C03-453D-97E6-ACDE110DD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2893"/>
            <a:ext cx="7548154" cy="39960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="" xmlns:a16="http://schemas.microsoft.com/office/drawing/2014/main" id="{D5AD1822-BAF8-465A-90CC-44505D1E11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99863" y="0"/>
            <a:ext cx="3492137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4D4D4D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Logotyp 10">
            <a:extLst>
              <a:ext uri="{FF2B5EF4-FFF2-40B4-BE49-F238E27FC236}">
                <a16:creationId xmlns="" xmlns:a16="http://schemas.microsoft.com/office/drawing/2014/main" id="{0C7A64E7-A341-4955-B872-14892D3C35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64000" y="5797084"/>
            <a:ext cx="1080000" cy="7524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FA4646E4-96FB-47C6-B1FD-292AF4BDEB8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DB2F06E6-440D-44AA-B92F-12AA9ECA333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97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stående bild - ljusblå">
    <p:bg>
      <p:bgPr>
        <a:solidFill>
          <a:srgbClr val="CB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="" xmlns:a16="http://schemas.microsoft.com/office/drawing/2014/main" id="{33AA30E3-748A-4A20-A59B-C1D3EE8DC8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99863" y="0"/>
            <a:ext cx="3492137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rgbClr val="4D4D4D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245079FF-165C-453C-8DF5-4F91291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14934"/>
            <a:ext cx="6908074" cy="100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996B92FF-1C03-453D-97E6-ACDE110DD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2893"/>
            <a:ext cx="7528560" cy="39960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Logotyp 10">
            <a:extLst>
              <a:ext uri="{FF2B5EF4-FFF2-40B4-BE49-F238E27FC236}">
                <a16:creationId xmlns="" xmlns:a16="http://schemas.microsoft.com/office/drawing/2014/main" id="{C9018D63-26D9-4D99-8930-BBEC36C733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64000" y="5797084"/>
            <a:ext cx="1080000" cy="7524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17724C43-1E73-48DD-8D51-FCD16323C5A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DE593DEC-9618-4B26-9E78-7FB0E7E766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96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stående bild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1">
            <a:extLst>
              <a:ext uri="{FF2B5EF4-FFF2-40B4-BE49-F238E27FC236}">
                <a16:creationId xmlns="" xmlns:a16="http://schemas.microsoft.com/office/drawing/2014/main" id="{94298DAA-C465-4EA9-8D76-3C4236ED3B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99863" y="0"/>
            <a:ext cx="3492137" cy="6858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245079FF-165C-453C-8DF5-4F91291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14934"/>
            <a:ext cx="6908074" cy="10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996B92FF-1C03-453D-97E6-ACDE110DD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2893"/>
            <a:ext cx="7514638" cy="399600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="" xmlns:a16="http://schemas.microsoft.com/office/drawing/2014/main" id="{14B3C300-5A0A-4989-854F-74E7CB3D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="" xmlns:a16="http://schemas.microsoft.com/office/drawing/2014/main" id="{EFC72D77-1B1D-4485-AA6F-621E5CA9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endParaRPr lang="sv-SE" dirty="0">
              <a:solidFill>
                <a:srgbClr val="D9D9D9"/>
              </a:solidFill>
            </a:endParaRPr>
          </a:p>
        </p:txBody>
      </p:sp>
      <p:sp>
        <p:nvSpPr>
          <p:cNvPr id="10" name="Logotyp 14">
            <a:extLst>
              <a:ext uri="{FF2B5EF4-FFF2-40B4-BE49-F238E27FC236}">
                <a16:creationId xmlns="" xmlns:a16="http://schemas.microsoft.com/office/drawing/2014/main" id="{19265F18-BA8E-469D-8019-539786713F1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764000" y="5797084"/>
            <a:ext cx="1080000" cy="7524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2828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version 50/50 -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="" xmlns:a16="http://schemas.microsoft.com/office/drawing/2014/main" id="{4C099B1A-1DC3-406D-A68A-56FA412D7B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0"/>
            <a:ext cx="6096001" cy="6858000"/>
          </a:xfrm>
        </p:spPr>
        <p:txBody>
          <a:bodyPr/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="" xmlns:a16="http://schemas.microsoft.com/office/drawing/2014/main" id="{E6BF889B-58FC-4D8B-A940-2EE67D80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614"/>
            <a:ext cx="4961707" cy="100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996B92FF-1C03-453D-97E6-ACDE110DD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2893"/>
            <a:ext cx="4961707" cy="39960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Logotyp 10">
            <a:extLst>
              <a:ext uri="{FF2B5EF4-FFF2-40B4-BE49-F238E27FC236}">
                <a16:creationId xmlns="" xmlns:a16="http://schemas.microsoft.com/office/drawing/2014/main" id="{D6646F7E-23CB-4D0C-A92D-456E2A8E1B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64000" y="5797084"/>
            <a:ext cx="1080000" cy="7524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="" xmlns:a16="http://schemas.microsoft.com/office/drawing/2014/main" id="{CB0FFA9A-F315-4437-AB3F-90BB9806A95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AFF4A6DB-B834-44EA-B4BE-76AEE6FAF5F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3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version 50/50 - ljusblå">
    <p:bg>
      <p:bgPr>
        <a:solidFill>
          <a:srgbClr val="CB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1">
            <a:extLst>
              <a:ext uri="{FF2B5EF4-FFF2-40B4-BE49-F238E27FC236}">
                <a16:creationId xmlns="" xmlns:a16="http://schemas.microsoft.com/office/drawing/2014/main" id="{4545E271-A996-4940-A3C3-D672376352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0"/>
            <a:ext cx="6096001" cy="6858000"/>
          </a:xfrm>
        </p:spPr>
        <p:txBody>
          <a:bodyPr/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1D931AD8-4E96-47AF-9697-14AD568A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614"/>
            <a:ext cx="4961707" cy="100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="" xmlns:a16="http://schemas.microsoft.com/office/drawing/2014/main" id="{37339F68-7A79-4C8A-A84B-6599C2784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2893"/>
            <a:ext cx="4961707" cy="399600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Logotyp 10">
            <a:extLst>
              <a:ext uri="{FF2B5EF4-FFF2-40B4-BE49-F238E27FC236}">
                <a16:creationId xmlns="" xmlns:a16="http://schemas.microsoft.com/office/drawing/2014/main" id="{11DB086D-B02A-4BB9-A885-FF1763E726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64000" y="5797084"/>
            <a:ext cx="1080000" cy="7524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D12E642F-854C-49CE-9FA6-17E5D5BF4C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5CB9E1CE-2E7E-4B60-B9DE-D843F01760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01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version 50/50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="" xmlns:a16="http://schemas.microsoft.com/office/drawing/2014/main" id="{6D0DD588-2F9F-443F-8EA0-E699E7CC6D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0"/>
            <a:ext cx="6096001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="" xmlns:a16="http://schemas.microsoft.com/office/drawing/2014/main" id="{A3C38F94-1C74-48B4-B6BD-5D103B86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614"/>
            <a:ext cx="4987833" cy="10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996B92FF-1C03-453D-97E6-ACDE110DD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2893"/>
            <a:ext cx="4987833" cy="399600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="" xmlns:a16="http://schemas.microsoft.com/office/drawing/2014/main" id="{14B3C300-5A0A-4989-854F-74E7CB3D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="" xmlns:a16="http://schemas.microsoft.com/office/drawing/2014/main" id="{EFC72D77-1B1D-4485-AA6F-621E5CA9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endParaRPr lang="sv-SE" dirty="0">
              <a:solidFill>
                <a:srgbClr val="D9D9D9"/>
              </a:solidFill>
            </a:endParaRPr>
          </a:p>
        </p:txBody>
      </p:sp>
      <p:sp>
        <p:nvSpPr>
          <p:cNvPr id="10" name="Logotyp 14">
            <a:extLst>
              <a:ext uri="{FF2B5EF4-FFF2-40B4-BE49-F238E27FC236}">
                <a16:creationId xmlns="" xmlns:a16="http://schemas.microsoft.com/office/drawing/2014/main" id="{998C5CF7-7F87-42FB-AAC0-80F5325B8D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764000" y="5797084"/>
            <a:ext cx="1080000" cy="7524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475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stor bild -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="" xmlns:a16="http://schemas.microsoft.com/office/drawing/2014/main" id="{8F3D2791-D1EB-4FE3-9BFC-341125DBAA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56462" y="0"/>
            <a:ext cx="7835538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="" xmlns:a16="http://schemas.microsoft.com/office/drawing/2014/main" id="{AF49103B-BC32-4D2D-9F37-CA646A76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614"/>
            <a:ext cx="3061063" cy="100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="" xmlns:a16="http://schemas.microsoft.com/office/drawing/2014/main" id="{D9CE5F7D-4770-46F4-8A36-E968D3A1A6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03926"/>
            <a:ext cx="3061063" cy="3964967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Logotyp 10">
            <a:extLst>
              <a:ext uri="{FF2B5EF4-FFF2-40B4-BE49-F238E27FC236}">
                <a16:creationId xmlns="" xmlns:a16="http://schemas.microsoft.com/office/drawing/2014/main" id="{FE2B61B7-DBD6-46F3-8965-5F5DA51C2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64000" y="5797084"/>
            <a:ext cx="1080000" cy="7524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="" xmlns:a16="http://schemas.microsoft.com/office/drawing/2014/main" id="{5D483606-9947-478E-8E62-0B488441A17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395997D9-D593-4AFA-9B72-28A5C59448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7639B1DB-3890-4B7B-A0DF-4C284EC76F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96762"/>
            <a:ext cx="10296000" cy="828000"/>
          </a:xfrm>
        </p:spPr>
        <p:txBody>
          <a:bodyPr anchor="b">
            <a:noAutofit/>
          </a:bodyPr>
          <a:lstStyle>
            <a:lvl1pPr algn="l">
              <a:defRPr sz="540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6FF01B34-B2DA-47D6-AD12-9C47F09483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248086"/>
            <a:ext cx="10296000" cy="504000"/>
          </a:xfrm>
        </p:spPr>
        <p:txBody>
          <a:bodyPr>
            <a:noAutofit/>
          </a:bodyPr>
          <a:lstStyle>
            <a:lvl1pPr marL="0" indent="0" algn="l">
              <a:buNone/>
              <a:defRPr sz="3400" b="1" cap="all" spc="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underrubrik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="" xmlns:a16="http://schemas.microsoft.com/office/drawing/2014/main" id="{30A7125E-D4AD-424B-B0B9-DDCA780A89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776214"/>
            <a:ext cx="10296000" cy="252000"/>
          </a:xfrm>
        </p:spPr>
        <p:txBody>
          <a:bodyPr>
            <a:noAutofit/>
          </a:bodyPr>
          <a:lstStyle>
            <a:lvl1pPr marL="0" indent="0">
              <a:buNone/>
              <a:defRPr sz="1600" b="1" cap="all" spc="0" baseline="0">
                <a:solidFill>
                  <a:schemeClr val="tx1"/>
                </a:solidFill>
                <a:latin typeface="+mj-lt"/>
              </a:defRPr>
            </a:lvl1pPr>
            <a:lvl2pPr marL="265112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2pPr>
            <a:lvl3pPr marL="530225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3pPr>
            <a:lvl4pPr marL="811212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4pPr>
            <a:lvl5pPr marL="1076325" indent="0">
              <a:buNone/>
              <a:defRPr sz="1600" b="1" cap="all" spc="-80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Årtal</a:t>
            </a:r>
          </a:p>
        </p:txBody>
      </p:sp>
      <p:pic>
        <p:nvPicPr>
          <p:cNvPr id="4" name="Bildobjekt 3" descr="HSB logotyp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671" y="5037723"/>
            <a:ext cx="2120400" cy="14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72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stor bild - ljusblå">
    <p:bg>
      <p:bgPr>
        <a:solidFill>
          <a:srgbClr val="CB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1">
            <a:extLst>
              <a:ext uri="{FF2B5EF4-FFF2-40B4-BE49-F238E27FC236}">
                <a16:creationId xmlns="" xmlns:a16="http://schemas.microsoft.com/office/drawing/2014/main" id="{00935EEE-F356-4202-A047-C6FBDA05C4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56463" y="0"/>
            <a:ext cx="7835538" cy="6858000"/>
          </a:xfrm>
        </p:spPr>
        <p:txBody>
          <a:bodyPr/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="" xmlns:a16="http://schemas.microsoft.com/office/drawing/2014/main" id="{9B61666F-A599-4F53-9014-BAEFAA19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94614"/>
            <a:ext cx="3061062" cy="100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5">
            <a:extLst>
              <a:ext uri="{FF2B5EF4-FFF2-40B4-BE49-F238E27FC236}">
                <a16:creationId xmlns="" xmlns:a16="http://schemas.microsoft.com/office/drawing/2014/main" id="{DD72CE3C-3AE4-4514-8C7F-C4D17133E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03926"/>
            <a:ext cx="3061063" cy="3964967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Logotyp 10">
            <a:extLst>
              <a:ext uri="{FF2B5EF4-FFF2-40B4-BE49-F238E27FC236}">
                <a16:creationId xmlns="" xmlns:a16="http://schemas.microsoft.com/office/drawing/2014/main" id="{46D27278-00B6-4D7A-8914-5370463227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64000" y="5797084"/>
            <a:ext cx="1080000" cy="7524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="" xmlns:a16="http://schemas.microsoft.com/office/drawing/2014/main" id="{6A7E828C-218F-4792-9B07-9FA137CA8F8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="" xmlns:a16="http://schemas.microsoft.com/office/drawing/2014/main" id="{8C9DEF49-C4D6-49C3-B5AF-FCE25708850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97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stor bild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="" xmlns:a16="http://schemas.microsoft.com/office/drawing/2014/main" id="{27E9333E-4DCD-4D82-B5B6-74B9808127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56463" y="0"/>
            <a:ext cx="7835538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4EF0E4D0-3EB8-4857-A00D-62878C88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614"/>
            <a:ext cx="3061063" cy="10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5">
            <a:extLst>
              <a:ext uri="{FF2B5EF4-FFF2-40B4-BE49-F238E27FC236}">
                <a16:creationId xmlns="" xmlns:a16="http://schemas.microsoft.com/office/drawing/2014/main" id="{7E9C6C54-97C3-42B1-B3EA-0773CA8A3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03926"/>
            <a:ext cx="3061063" cy="396496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="" xmlns:a16="http://schemas.microsoft.com/office/drawing/2014/main" id="{14B3C300-5A0A-4989-854F-74E7CB3D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="" xmlns:a16="http://schemas.microsoft.com/office/drawing/2014/main" id="{EFC72D77-1B1D-4485-AA6F-621E5CA9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3" name="Logotyp 14">
            <a:extLst>
              <a:ext uri="{FF2B5EF4-FFF2-40B4-BE49-F238E27FC236}">
                <a16:creationId xmlns="" xmlns:a16="http://schemas.microsoft.com/office/drawing/2014/main" id="{68EE4FA2-3EA8-4C7E-BDA0-A3663187C2B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764000" y="5797084"/>
            <a:ext cx="1080000" cy="7524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2493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liggande bild -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5">
            <a:extLst>
              <a:ext uri="{FF2B5EF4-FFF2-40B4-BE49-F238E27FC236}">
                <a16:creationId xmlns="" xmlns:a16="http://schemas.microsoft.com/office/drawing/2014/main" id="{5A057DEA-5357-4165-A1A1-AAD7C2D7F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38781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245079FF-165C-453C-8DF5-4F91291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0475"/>
            <a:ext cx="9076509" cy="43529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="" xmlns:a16="http://schemas.microsoft.com/office/drawing/2014/main" id="{599CB074-40D2-4C3D-8331-BF9C7C73F6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596335"/>
            <a:ext cx="9076509" cy="177208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68CCD589-7A15-48AA-AE96-E18B67A75CF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F143EF3D-BEE3-459F-ADCC-B3167D2BB9C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26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liggande bild - ljusblå">
    <p:bg>
      <p:bgPr>
        <a:solidFill>
          <a:srgbClr val="CB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5">
            <a:extLst>
              <a:ext uri="{FF2B5EF4-FFF2-40B4-BE49-F238E27FC236}">
                <a16:creationId xmlns="" xmlns:a16="http://schemas.microsoft.com/office/drawing/2014/main" id="{5A057DEA-5357-4165-A1A1-AAD7C2D7F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38781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F5F5F"/>
                </a:solidFill>
                <a:latin typeface="+mn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245079FF-165C-453C-8DF5-4F91291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0475"/>
            <a:ext cx="9076509" cy="43529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5">
            <a:extLst>
              <a:ext uri="{FF2B5EF4-FFF2-40B4-BE49-F238E27FC236}">
                <a16:creationId xmlns="" xmlns:a16="http://schemas.microsoft.com/office/drawing/2014/main" id="{22993CB4-99E8-4176-95BB-66EA87291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596335"/>
            <a:ext cx="9076509" cy="1772080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03324492-D403-43BC-AF02-1DEC7EBBF18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F33AD33A-7758-49FD-A191-AC492E2EEEF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03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liggande bild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5">
            <a:extLst>
              <a:ext uri="{FF2B5EF4-FFF2-40B4-BE49-F238E27FC236}">
                <a16:creationId xmlns="" xmlns:a16="http://schemas.microsoft.com/office/drawing/2014/main" id="{5A057DEA-5357-4165-A1A1-AAD7C2D7FB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38781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245079FF-165C-453C-8DF5-4F91291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0475"/>
            <a:ext cx="9076509" cy="4352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5" name="Platshållare för text 5">
            <a:extLst>
              <a:ext uri="{FF2B5EF4-FFF2-40B4-BE49-F238E27FC236}">
                <a16:creationId xmlns="" xmlns:a16="http://schemas.microsoft.com/office/drawing/2014/main" id="{521DDE76-AADB-442E-BBE9-5F36F6F69A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596335"/>
            <a:ext cx="9076509" cy="177208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>
            <a:extLst>
              <a:ext uri="{FF2B5EF4-FFF2-40B4-BE49-F238E27FC236}">
                <a16:creationId xmlns="" xmlns:a16="http://schemas.microsoft.com/office/drawing/2014/main" id="{14B3C300-5A0A-4989-854F-74E7CB3D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="" xmlns:a16="http://schemas.microsoft.com/office/drawing/2014/main" id="{EFC72D77-1B1D-4485-AA6F-621E5CA9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2" name="Bildobjekt 11" descr="HSB logotyp">
            <a:extLst>
              <a:ext uri="{FF2B5EF4-FFF2-40B4-BE49-F238E27FC236}">
                <a16:creationId xmlns="" xmlns:a16="http://schemas.microsoft.com/office/drawing/2014/main" id="{7B0BE192-AAC7-4F0B-BFE8-9136C4BFC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4974" y="5797168"/>
            <a:ext cx="1080001" cy="7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20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2 liggande bild -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4">
            <a:extLst>
              <a:ext uri="{FF2B5EF4-FFF2-40B4-BE49-F238E27FC236}">
                <a16:creationId xmlns="" xmlns:a16="http://schemas.microsoft.com/office/drawing/2014/main" id="{557EFD36-B0E7-4B41-B2B8-5BE20552AA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54800" cy="327810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F5F5F"/>
                </a:solidFill>
                <a:latin typeface="+mn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6">
            <a:extLst>
              <a:ext uri="{FF2B5EF4-FFF2-40B4-BE49-F238E27FC236}">
                <a16:creationId xmlns="" xmlns:a16="http://schemas.microsoft.com/office/drawing/2014/main" id="{D71B723F-E772-47BE-BF5B-F0C411A59D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22000" y="0"/>
            <a:ext cx="6570000" cy="3279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F5F5F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245079FF-165C-453C-8DF5-4F9129115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42063"/>
            <a:ext cx="7915964" cy="5740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="" xmlns:a16="http://schemas.microsoft.com/office/drawing/2014/main" id="{03BC4AC0-96C2-42DC-9BC1-B2C981396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4153988"/>
            <a:ext cx="9938657" cy="2014903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DA06B98E-9385-4F9A-B470-D2B519FA0C0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E1650778-CDA2-4360-98A1-838C8C24850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15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, 2 liggande bild - ljusblå">
    <p:bg>
      <p:bgPr>
        <a:solidFill>
          <a:srgbClr val="CB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4">
            <a:extLst>
              <a:ext uri="{FF2B5EF4-FFF2-40B4-BE49-F238E27FC236}">
                <a16:creationId xmlns="" xmlns:a16="http://schemas.microsoft.com/office/drawing/2014/main" id="{557EFD36-B0E7-4B41-B2B8-5BE20552AA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54800" cy="327810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F5F5F"/>
                </a:solidFill>
                <a:latin typeface="+mn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6">
            <a:extLst>
              <a:ext uri="{FF2B5EF4-FFF2-40B4-BE49-F238E27FC236}">
                <a16:creationId xmlns="" xmlns:a16="http://schemas.microsoft.com/office/drawing/2014/main" id="{D71B723F-E772-47BE-BF5B-F0C411A59D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22000" y="0"/>
            <a:ext cx="6570000" cy="3279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F5F5F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245079FF-165C-453C-8DF5-4F9129115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42063"/>
            <a:ext cx="7915964" cy="5740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="" xmlns:a16="http://schemas.microsoft.com/office/drawing/2014/main" id="{03BC4AC0-96C2-42DC-9BC1-B2C981396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4153988"/>
            <a:ext cx="9938657" cy="2014903"/>
          </a:xfr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27FCE503-B21F-44DC-9FA4-3118A851945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3C3EECD3-B2AE-4146-9505-66187214E98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6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2 liggande bild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4">
            <a:extLst>
              <a:ext uri="{FF2B5EF4-FFF2-40B4-BE49-F238E27FC236}">
                <a16:creationId xmlns="" xmlns:a16="http://schemas.microsoft.com/office/drawing/2014/main" id="{B2CEB30A-4464-41E4-8A1C-82FE5F8303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54800" cy="327810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6">
            <a:extLst>
              <a:ext uri="{FF2B5EF4-FFF2-40B4-BE49-F238E27FC236}">
                <a16:creationId xmlns="" xmlns:a16="http://schemas.microsoft.com/office/drawing/2014/main" id="{806238BB-8FC2-44AB-9871-BA01A266AE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22000" y="-1497"/>
            <a:ext cx="6570000" cy="3279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245079FF-165C-453C-8DF5-4F9129115B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442063"/>
            <a:ext cx="7915964" cy="5740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="" xmlns:a16="http://schemas.microsoft.com/office/drawing/2014/main" id="{03BC4AC0-96C2-42DC-9BC1-B2C9813969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199" y="4153988"/>
            <a:ext cx="9938657" cy="201490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3" name="Bildobjekt 2" descr="HSB logotyp">
            <a:extLst>
              <a:ext uri="{FF2B5EF4-FFF2-40B4-BE49-F238E27FC236}">
                <a16:creationId xmlns="" xmlns:a16="http://schemas.microsoft.com/office/drawing/2014/main" id="{7B75AE2C-B481-4018-992E-EC762156B4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4974" y="5797168"/>
            <a:ext cx="1080001" cy="752953"/>
          </a:xfrm>
          <a:prstGeom prst="rect">
            <a:avLst/>
          </a:prstGeom>
        </p:spPr>
      </p:pic>
      <p:sp>
        <p:nvSpPr>
          <p:cNvPr id="8" name="Platshållare för datum 7">
            <a:extLst>
              <a:ext uri="{FF2B5EF4-FFF2-40B4-BE49-F238E27FC236}">
                <a16:creationId xmlns="" xmlns:a16="http://schemas.microsoft.com/office/drawing/2014/main" id="{14B3C300-5A0A-4989-854F-74E7CB3D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="" xmlns:a16="http://schemas.microsoft.com/office/drawing/2014/main" id="{EFC72D77-1B1D-4485-AA6F-621E5CA9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1253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29B0773-1CA4-479B-B8B1-0677D260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FFDF2CCB-2340-42D6-8394-0D14A42A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F889DB84-FB42-4690-9EEC-4B1FE057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78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ljusblå">
    <p:bg>
      <p:bgPr>
        <a:solidFill>
          <a:srgbClr val="CB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29B0773-1CA4-479B-B8B1-0677D260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19B79C79-3432-4093-B71B-FB0F5330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2BBAACAC-3DE1-4E38-BB4C-0662119B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3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era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SB_Logo_Animation_16_9" descr="Animerad HSB logotyp">
            <a:hlinkClick r:id="" action="ppaction://media"/>
            <a:extLst>
              <a:ext uri="{FF2B5EF4-FFF2-40B4-BE49-F238E27FC236}">
                <a16:creationId xmlns="" xmlns:a16="http://schemas.microsoft.com/office/drawing/2014/main" id="{D8EA15CB-2638-45A1-A90A-A5C2A446157F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="" xmlns:a16="http://schemas.microsoft.com/office/drawing/2014/main" id="{6B261C87-C625-439A-98E1-4BD77A4D9A6A}"/>
              </a:ext>
            </a:extLst>
          </p:cNvPr>
          <p:cNvSpPr/>
          <p:nvPr userDrawn="1"/>
        </p:nvSpPr>
        <p:spPr>
          <a:xfrm>
            <a:off x="4367802" y="-212366"/>
            <a:ext cx="3456395" cy="212366"/>
          </a:xfrm>
          <a:prstGeom prst="rect">
            <a:avLst/>
          </a:prstGeom>
        </p:spPr>
        <p:txBody>
          <a:bodyPr wrap="none" bIns="0" anchor="b" anchorCtr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10000"/>
            </a:pPr>
            <a:r>
              <a:rPr lang="sv-SE" sz="1200" dirty="0">
                <a:solidFill>
                  <a:srgbClr val="4D4D4D"/>
                </a:solidFill>
              </a:rPr>
              <a:t>(Animerad HSB-logotyp, visas i helskärmsläge)</a:t>
            </a:r>
          </a:p>
        </p:txBody>
      </p:sp>
    </p:spTree>
    <p:extLst>
      <p:ext uri="{BB962C8B-B14F-4D97-AF65-F5344CB8AC3E}">
        <p14:creationId xmlns:p14="http://schemas.microsoft.com/office/powerpoint/2010/main" val="34831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A29B0773-1CA4-479B-B8B1-0677D260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023F20BE-1AE0-45E7-BECA-E510F7321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63E66EF6-8520-425C-B181-D28016F9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endParaRPr lang="sv-SE" dirty="0">
              <a:solidFill>
                <a:srgbClr val="D9D9D9"/>
              </a:solidFill>
            </a:endParaRPr>
          </a:p>
        </p:txBody>
      </p:sp>
      <p:pic>
        <p:nvPicPr>
          <p:cNvPr id="6" name="Bildobjekt 5" descr="HSB logotyp">
            <a:extLst>
              <a:ext uri="{FF2B5EF4-FFF2-40B4-BE49-F238E27FC236}">
                <a16:creationId xmlns="" xmlns:a16="http://schemas.microsoft.com/office/drawing/2014/main" id="{4C3C540E-826E-4984-A0B4-B09546BF5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4974" y="5797168"/>
            <a:ext cx="1080001" cy="7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01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ruta på bild - ljus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="" xmlns:a16="http://schemas.microsoft.com/office/drawing/2014/main" id="{ED483926-ACF1-4FC3-82F2-574D0089565B}"/>
              </a:ext>
            </a:extLst>
          </p:cNvPr>
          <p:cNvSpPr/>
          <p:nvPr userDrawn="1"/>
        </p:nvSpPr>
        <p:spPr>
          <a:xfrm>
            <a:off x="3464094" y="1950508"/>
            <a:ext cx="5386797" cy="2924502"/>
          </a:xfrm>
          <a:prstGeom prst="rect">
            <a:avLst/>
          </a:prstGeom>
          <a:solidFill>
            <a:srgbClr val="CBE8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="" xmlns:a16="http://schemas.microsoft.com/office/drawing/2014/main" id="{52FB217A-CCB6-488B-9E92-38AB061B70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0940" y="2135035"/>
            <a:ext cx="4911724" cy="1008000"/>
          </a:xfrm>
        </p:spPr>
        <p:txBody>
          <a:bodyPr anchor="b" anchorCtr="1">
            <a:no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/>
            </a:r>
            <a:br>
              <a:rPr lang="sv-SE" dirty="0"/>
            </a:br>
            <a:r>
              <a:rPr lang="sv-SE" dirty="0"/>
              <a:t>Rubrik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="" xmlns:a16="http://schemas.microsoft.com/office/drawing/2014/main" id="{2E82688D-EDED-4B4F-913F-5CE67A76A6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939" y="3196800"/>
            <a:ext cx="4911724" cy="1487034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cap="none" spc="0" baseline="0">
                <a:solidFill>
                  <a:srgbClr val="4D4D4D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89604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ruta på bild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="" xmlns:a16="http://schemas.microsoft.com/office/drawing/2014/main" id="{39128CFC-37E3-4CE0-A16A-BA48A6B6A7C3}"/>
              </a:ext>
            </a:extLst>
          </p:cNvPr>
          <p:cNvSpPr/>
          <p:nvPr userDrawn="1"/>
        </p:nvSpPr>
        <p:spPr>
          <a:xfrm>
            <a:off x="3464094" y="1950508"/>
            <a:ext cx="5386797" cy="2924502"/>
          </a:xfrm>
          <a:prstGeom prst="rect">
            <a:avLst/>
          </a:prstGeom>
          <a:solidFill>
            <a:srgbClr val="0033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="" xmlns:a16="http://schemas.microsoft.com/office/drawing/2014/main" id="{FB7BA83A-6898-4958-947D-24A4006A6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0940" y="2135035"/>
            <a:ext cx="4911724" cy="1008000"/>
          </a:xfrm>
        </p:spPr>
        <p:txBody>
          <a:bodyPr anchor="b" anchorCtr="1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/>
            </a:r>
            <a:br>
              <a:rPr lang="sv-SE" dirty="0"/>
            </a:br>
            <a:r>
              <a:rPr lang="sv-SE" dirty="0"/>
              <a:t>Rubrik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="" xmlns:a16="http://schemas.microsoft.com/office/drawing/2014/main" id="{B27094AC-2586-4E28-8B14-D1CDF9381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939" y="3196800"/>
            <a:ext cx="4911724" cy="148703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87731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block på bild - 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="" xmlns:a16="http://schemas.microsoft.com/office/drawing/2014/main" id="{C1A7D206-7E39-4164-99C3-1AD7EF7F754F}"/>
              </a:ext>
            </a:extLst>
          </p:cNvPr>
          <p:cNvSpPr/>
          <p:nvPr userDrawn="1"/>
        </p:nvSpPr>
        <p:spPr>
          <a:xfrm>
            <a:off x="1979085" y="1760297"/>
            <a:ext cx="2159464" cy="3608539"/>
          </a:xfrm>
          <a:prstGeom prst="rect">
            <a:avLst/>
          </a:prstGeom>
          <a:solidFill>
            <a:srgbClr val="C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="" xmlns:a16="http://schemas.microsoft.com/office/drawing/2014/main" id="{D8CC5FCC-309E-4CE1-96E2-6E1867EA8937}"/>
              </a:ext>
            </a:extLst>
          </p:cNvPr>
          <p:cNvSpPr/>
          <p:nvPr userDrawn="1"/>
        </p:nvSpPr>
        <p:spPr>
          <a:xfrm>
            <a:off x="4995790" y="1760296"/>
            <a:ext cx="2159464" cy="3608539"/>
          </a:xfrm>
          <a:prstGeom prst="rect">
            <a:avLst/>
          </a:prstGeom>
          <a:solidFill>
            <a:srgbClr val="C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="" xmlns:a16="http://schemas.microsoft.com/office/drawing/2014/main" id="{1D993939-F69B-494F-9940-F425A9B83F91}"/>
              </a:ext>
            </a:extLst>
          </p:cNvPr>
          <p:cNvSpPr/>
          <p:nvPr userDrawn="1"/>
        </p:nvSpPr>
        <p:spPr>
          <a:xfrm>
            <a:off x="8000684" y="1760295"/>
            <a:ext cx="2159464" cy="3608539"/>
          </a:xfrm>
          <a:prstGeom prst="rect">
            <a:avLst/>
          </a:prstGeom>
          <a:solidFill>
            <a:srgbClr val="C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13" name="Rubrik 4">
            <a:extLst>
              <a:ext uri="{FF2B5EF4-FFF2-40B4-BE49-F238E27FC236}">
                <a16:creationId xmlns="" xmlns:a16="http://schemas.microsoft.com/office/drawing/2014/main" id="{73F40DB5-F800-4963-8310-A6DA0AB16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9617" y="2109600"/>
            <a:ext cx="1778400" cy="662466"/>
          </a:xfrm>
        </p:spPr>
        <p:txBody>
          <a:bodyPr vert="horz" lIns="0" tIns="0" rIns="0" bIns="0" rtlCol="0" anchor="b" anchorCtr="1">
            <a:noAutofit/>
          </a:bodyPr>
          <a:lstStyle>
            <a:lvl1pPr marL="0" indent="0" algn="ctr">
              <a:lnSpc>
                <a:spcPct val="95000"/>
              </a:lnSpc>
              <a:buFont typeface="Arial" panose="020B0604020202020204" pitchFamily="34" charset="0"/>
              <a:buNone/>
              <a:defRPr lang="sv-SE" sz="3200" dirty="0">
                <a:solidFill>
                  <a:schemeClr val="accent1"/>
                </a:solidFill>
              </a:defRPr>
            </a:lvl1pPr>
          </a:lstStyle>
          <a:p>
            <a:pPr lvl="0" algn="ctr">
              <a:spcBef>
                <a:spcPts val="0"/>
              </a:spcBef>
              <a:buClr>
                <a:schemeClr val="accent5"/>
              </a:buClr>
              <a:buSzPct val="110000"/>
              <a:buFont typeface="Times New Roman" panose="02020603050405020304" pitchFamily="18" charset="0"/>
            </a:pPr>
            <a:r>
              <a:rPr lang="sv-SE" dirty="0"/>
              <a:t>Rubrik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="" xmlns:a16="http://schemas.microsoft.com/office/drawing/2014/main" id="{FCF76C39-2F45-40B6-ADAF-2586B67C66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9617" y="2836800"/>
            <a:ext cx="1778400" cy="2340000"/>
          </a:xfrm>
        </p:spPr>
        <p:txBody>
          <a:bodyPr anchor="t" anchorCtr="1"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="" xmlns:a16="http://schemas.microsoft.com/office/drawing/2014/main" id="{236A61A8-29DF-4C28-BAD2-D041BF41C8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6323" y="2109600"/>
            <a:ext cx="1778400" cy="662466"/>
          </a:xfrm>
        </p:spPr>
        <p:txBody>
          <a:bodyPr vert="horz" lIns="0" tIns="0" rIns="0" bIns="0" rtlCol="0" anchor="b" anchorCtr="1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buNone/>
              <a:defRPr lang="sv-SE" sz="3200" b="1" cap="all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sv-SE" dirty="0"/>
              <a:t>Rubrik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="" xmlns:a16="http://schemas.microsoft.com/office/drawing/2014/main" id="{40D65209-F4D5-498C-A576-2F44503079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6323" y="2836800"/>
            <a:ext cx="1778400" cy="23400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sv-SE" sz="1800" dirty="0">
                <a:solidFill>
                  <a:srgbClr val="4D4D4D"/>
                </a:solidFill>
              </a:defRPr>
            </a:lvl1pPr>
          </a:lstStyle>
          <a:p>
            <a:pPr lvl="0" algn="ctr">
              <a:buNone/>
            </a:pPr>
            <a:r>
              <a:rPr lang="sv-SE" dirty="0"/>
              <a:t>Text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="" xmlns:a16="http://schemas.microsoft.com/office/drawing/2014/main" id="{515CC1C5-790E-4698-9CBB-A188F86D1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3028" y="2109600"/>
            <a:ext cx="1778400" cy="666247"/>
          </a:xfrm>
        </p:spPr>
        <p:txBody>
          <a:bodyPr vert="horz" lIns="0" tIns="0" rIns="0" bIns="0" rtlCol="0" anchor="b" anchorCtr="1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buNone/>
              <a:defRPr lang="sv-SE" sz="3200" b="1" cap="all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sv-SE" dirty="0"/>
              <a:t>Rubrik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="" xmlns:a16="http://schemas.microsoft.com/office/drawing/2014/main" id="{8159D53C-439D-4AB2-8D21-3362957670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028" y="2836800"/>
            <a:ext cx="1778400" cy="23400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tabLst/>
              <a:defRPr lang="sv-SE" sz="1800" dirty="0">
                <a:solidFill>
                  <a:srgbClr val="4D4D4D"/>
                </a:solidFill>
              </a:defRPr>
            </a:lvl1pPr>
          </a:lstStyle>
          <a:p>
            <a:pPr lvl="0" algn="ctr">
              <a:buNone/>
            </a:pP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10521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block på ljusblå bakgrund">
    <p:bg>
      <p:bgPr>
        <a:solidFill>
          <a:srgbClr val="CB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="" xmlns:a16="http://schemas.microsoft.com/office/drawing/2014/main" id="{E6DBFF7B-3F3C-4799-BCD8-65734D10F975}"/>
              </a:ext>
            </a:extLst>
          </p:cNvPr>
          <p:cNvSpPr/>
          <p:nvPr userDrawn="1"/>
        </p:nvSpPr>
        <p:spPr>
          <a:xfrm>
            <a:off x="1979085" y="1760297"/>
            <a:ext cx="2159464" cy="360853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="" xmlns:a16="http://schemas.microsoft.com/office/drawing/2014/main" id="{ABCBA170-1CCB-4058-B8BF-426FB60E9636}"/>
              </a:ext>
            </a:extLst>
          </p:cNvPr>
          <p:cNvSpPr/>
          <p:nvPr userDrawn="1"/>
        </p:nvSpPr>
        <p:spPr>
          <a:xfrm>
            <a:off x="4995790" y="1760296"/>
            <a:ext cx="2159464" cy="360853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="" xmlns:a16="http://schemas.microsoft.com/office/drawing/2014/main" id="{0B9CEC5F-EAA9-4539-9E82-72C380945F18}"/>
              </a:ext>
            </a:extLst>
          </p:cNvPr>
          <p:cNvSpPr/>
          <p:nvPr userDrawn="1"/>
        </p:nvSpPr>
        <p:spPr>
          <a:xfrm>
            <a:off x="8000684" y="1760295"/>
            <a:ext cx="2159464" cy="360853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13" name="Rubrik 4">
            <a:extLst>
              <a:ext uri="{FF2B5EF4-FFF2-40B4-BE49-F238E27FC236}">
                <a16:creationId xmlns="" xmlns:a16="http://schemas.microsoft.com/office/drawing/2014/main" id="{9932D08A-17CB-4787-995F-3B0FF7F70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9617" y="2109600"/>
            <a:ext cx="1778400" cy="662466"/>
          </a:xfrm>
        </p:spPr>
        <p:txBody>
          <a:bodyPr vert="horz" lIns="0" tIns="0" rIns="0" bIns="0" rtlCol="0" anchor="b" anchorCtr="1">
            <a:noAutofit/>
          </a:bodyPr>
          <a:lstStyle>
            <a:lvl1pPr marL="0" indent="0" algn="ctr">
              <a:lnSpc>
                <a:spcPct val="95000"/>
              </a:lnSpc>
              <a:buFont typeface="Arial" panose="020B0604020202020204" pitchFamily="34" charset="0"/>
              <a:buNone/>
              <a:defRPr lang="sv-SE" sz="3200" dirty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Clr>
                <a:schemeClr val="accent5"/>
              </a:buClr>
              <a:buSzPct val="110000"/>
              <a:buFont typeface="Times New Roman" panose="02020603050405020304" pitchFamily="18" charset="0"/>
            </a:pPr>
            <a:r>
              <a:rPr lang="sv-SE" dirty="0"/>
              <a:t>Rubrik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="" xmlns:a16="http://schemas.microsoft.com/office/drawing/2014/main" id="{FCF76C39-2F45-40B6-ADAF-2586B67C66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9617" y="2836800"/>
            <a:ext cx="1778400" cy="2340000"/>
          </a:xfrm>
        </p:spPr>
        <p:txBody>
          <a:bodyPr anchor="t" anchorCtr="1"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="" xmlns:a16="http://schemas.microsoft.com/office/drawing/2014/main" id="{236A61A8-29DF-4C28-BAD2-D041BF41C8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6323" y="2109600"/>
            <a:ext cx="1778400" cy="662466"/>
          </a:xfrm>
        </p:spPr>
        <p:txBody>
          <a:bodyPr vert="horz" lIns="0" tIns="0" rIns="0" bIns="0" rtlCol="0" anchor="b" anchorCtr="1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buNone/>
              <a:defRPr lang="sv-SE" sz="3200" b="1" cap="all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sv-SE" dirty="0"/>
              <a:t>Rubrik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="" xmlns:a16="http://schemas.microsoft.com/office/drawing/2014/main" id="{40D65209-F4D5-498C-A576-2F44503079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6323" y="2836800"/>
            <a:ext cx="1778400" cy="23400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sv-SE" sz="1800" dirty="0">
                <a:solidFill>
                  <a:schemeClr val="bg2"/>
                </a:solidFill>
              </a:defRPr>
            </a:lvl1pPr>
          </a:lstStyle>
          <a:p>
            <a:pPr lvl="0" algn="ctr">
              <a:buNone/>
            </a:pPr>
            <a:r>
              <a:rPr lang="sv-SE" dirty="0"/>
              <a:t>Text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="" xmlns:a16="http://schemas.microsoft.com/office/drawing/2014/main" id="{515CC1C5-790E-4698-9CBB-A188F86D1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3028" y="2109600"/>
            <a:ext cx="1778400" cy="666247"/>
          </a:xfrm>
        </p:spPr>
        <p:txBody>
          <a:bodyPr vert="horz" lIns="0" tIns="0" rIns="0" bIns="0" rtlCol="0" anchor="b" anchorCtr="1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buNone/>
              <a:defRPr lang="sv-SE" sz="3200" b="1" cap="all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sv-SE" dirty="0"/>
              <a:t>Rubrik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="" xmlns:a16="http://schemas.microsoft.com/office/drawing/2014/main" id="{8159D53C-439D-4AB2-8D21-3362957670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028" y="2836800"/>
            <a:ext cx="1778400" cy="23400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sv-SE" sz="1800" dirty="0">
                <a:solidFill>
                  <a:schemeClr val="bg2"/>
                </a:solidFill>
              </a:defRPr>
            </a:lvl1pPr>
          </a:lstStyle>
          <a:p>
            <a:pPr lvl="0" algn="ctr">
              <a:buNone/>
            </a:pP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6682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xtblock på blå bakgr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="" xmlns:a16="http://schemas.microsoft.com/office/drawing/2014/main" id="{16EF7F47-592A-42ED-9DA2-6FE72479A938}"/>
              </a:ext>
            </a:extLst>
          </p:cNvPr>
          <p:cNvSpPr/>
          <p:nvPr userDrawn="1"/>
        </p:nvSpPr>
        <p:spPr>
          <a:xfrm>
            <a:off x="1979085" y="1760297"/>
            <a:ext cx="2159464" cy="3608539"/>
          </a:xfrm>
          <a:prstGeom prst="rect">
            <a:avLst/>
          </a:prstGeom>
          <a:solidFill>
            <a:srgbClr val="C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="" xmlns:a16="http://schemas.microsoft.com/office/drawing/2014/main" id="{46D93B98-144B-4AC2-B4E5-38CA433C9FE4}"/>
              </a:ext>
            </a:extLst>
          </p:cNvPr>
          <p:cNvSpPr/>
          <p:nvPr userDrawn="1"/>
        </p:nvSpPr>
        <p:spPr>
          <a:xfrm>
            <a:off x="4995790" y="1760296"/>
            <a:ext cx="2159464" cy="3608539"/>
          </a:xfrm>
          <a:prstGeom prst="rect">
            <a:avLst/>
          </a:prstGeom>
          <a:solidFill>
            <a:srgbClr val="C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="" xmlns:a16="http://schemas.microsoft.com/office/drawing/2014/main" id="{77015743-1FE0-4326-B57B-6AAFA925B977}"/>
              </a:ext>
            </a:extLst>
          </p:cNvPr>
          <p:cNvSpPr/>
          <p:nvPr userDrawn="1"/>
        </p:nvSpPr>
        <p:spPr>
          <a:xfrm>
            <a:off x="8000684" y="1760295"/>
            <a:ext cx="2159464" cy="3608539"/>
          </a:xfrm>
          <a:prstGeom prst="rect">
            <a:avLst/>
          </a:prstGeom>
          <a:solidFill>
            <a:srgbClr val="C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13" name="Rubrik 4">
            <a:extLst>
              <a:ext uri="{FF2B5EF4-FFF2-40B4-BE49-F238E27FC236}">
                <a16:creationId xmlns="" xmlns:a16="http://schemas.microsoft.com/office/drawing/2014/main" id="{DACF23A6-71E6-4EA5-8C50-0507EA0D0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9617" y="2109600"/>
            <a:ext cx="1778400" cy="662466"/>
          </a:xfrm>
        </p:spPr>
        <p:txBody>
          <a:bodyPr vert="horz" lIns="0" tIns="0" rIns="0" bIns="0" rtlCol="0" anchor="b" anchorCtr="1">
            <a:noAutofit/>
          </a:bodyPr>
          <a:lstStyle>
            <a:lvl1pPr marL="0" indent="0" algn="ctr">
              <a:lnSpc>
                <a:spcPct val="95000"/>
              </a:lnSpc>
              <a:buFont typeface="Arial" panose="020B0604020202020204" pitchFamily="34" charset="0"/>
              <a:buNone/>
              <a:defRPr lang="sv-SE" sz="3200" dirty="0">
                <a:solidFill>
                  <a:schemeClr val="accent1"/>
                </a:solidFill>
              </a:defRPr>
            </a:lvl1pPr>
          </a:lstStyle>
          <a:p>
            <a:pPr lvl="0" algn="ctr">
              <a:spcBef>
                <a:spcPts val="0"/>
              </a:spcBef>
              <a:buClr>
                <a:schemeClr val="accent5"/>
              </a:buClr>
              <a:buSzPct val="110000"/>
              <a:buFont typeface="Times New Roman" panose="02020603050405020304" pitchFamily="18" charset="0"/>
            </a:pPr>
            <a:r>
              <a:rPr lang="sv-SE" dirty="0"/>
              <a:t>Rubrik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="" xmlns:a16="http://schemas.microsoft.com/office/drawing/2014/main" id="{FCF76C39-2F45-40B6-ADAF-2586B67C66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9617" y="2836800"/>
            <a:ext cx="1778400" cy="2340000"/>
          </a:xfrm>
        </p:spPr>
        <p:txBody>
          <a:bodyPr anchor="t" anchorCtr="1"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="" xmlns:a16="http://schemas.microsoft.com/office/drawing/2014/main" id="{236A61A8-29DF-4C28-BAD2-D041BF41C8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6323" y="2109600"/>
            <a:ext cx="1778400" cy="662466"/>
          </a:xfrm>
        </p:spPr>
        <p:txBody>
          <a:bodyPr vert="horz" lIns="0" tIns="0" rIns="0" bIns="0" rtlCol="0" anchor="b" anchorCtr="1">
            <a:noAutofit/>
          </a:bodyPr>
          <a:lstStyle>
            <a:lvl1pPr>
              <a:lnSpc>
                <a:spcPts val="95"/>
              </a:lnSpc>
              <a:spcBef>
                <a:spcPts val="0"/>
              </a:spcBef>
              <a:buNone/>
              <a:defRPr lang="sv-SE" sz="3200" b="1" cap="all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sv-SE" dirty="0"/>
              <a:t>Rubrik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="" xmlns:a16="http://schemas.microsoft.com/office/drawing/2014/main" id="{40D65209-F4D5-498C-A576-2F44503079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6323" y="2836800"/>
            <a:ext cx="1778400" cy="23400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sv-SE" sz="1800" dirty="0">
                <a:solidFill>
                  <a:srgbClr val="4D4D4D"/>
                </a:solidFill>
              </a:defRPr>
            </a:lvl1pPr>
          </a:lstStyle>
          <a:p>
            <a:pPr lvl="0" algn="ctr">
              <a:buNone/>
            </a:pPr>
            <a:r>
              <a:rPr lang="sv-SE" dirty="0"/>
              <a:t>Text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="" xmlns:a16="http://schemas.microsoft.com/office/drawing/2014/main" id="{515CC1C5-790E-4698-9CBB-A188F86D1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3028" y="2109600"/>
            <a:ext cx="1778400" cy="666247"/>
          </a:xfrm>
        </p:spPr>
        <p:txBody>
          <a:bodyPr vert="horz" lIns="0" tIns="0" rIns="0" bIns="0" rtlCol="0" anchor="b" anchorCtr="1">
            <a:noAutofit/>
          </a:bodyPr>
          <a:lstStyle>
            <a:lvl1pPr>
              <a:lnSpc>
                <a:spcPts val="95"/>
              </a:lnSpc>
              <a:spcBef>
                <a:spcPts val="0"/>
              </a:spcBef>
              <a:buNone/>
              <a:defRPr lang="sv-SE" sz="3200" b="1" cap="all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sv-SE" dirty="0"/>
              <a:t>Rubrik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="" xmlns:a16="http://schemas.microsoft.com/office/drawing/2014/main" id="{8159D53C-439D-4AB2-8D21-3362957670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028" y="2836800"/>
            <a:ext cx="1778400" cy="23400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sv-SE" sz="1800" dirty="0">
                <a:solidFill>
                  <a:srgbClr val="4D4D4D"/>
                </a:solidFill>
              </a:defRPr>
            </a:lvl1pPr>
          </a:lstStyle>
          <a:p>
            <a:pPr lvl="0" algn="ctr">
              <a:buNone/>
            </a:pPr>
            <a:r>
              <a:rPr lang="sv-SE" dirty="0"/>
              <a:t>Text</a:t>
            </a:r>
          </a:p>
        </p:txBody>
      </p:sp>
      <p:pic>
        <p:nvPicPr>
          <p:cNvPr id="24" name="Bildobjekt 23" descr="HSB logotyp">
            <a:extLst>
              <a:ext uri="{FF2B5EF4-FFF2-40B4-BE49-F238E27FC236}">
                <a16:creationId xmlns="" xmlns:a16="http://schemas.microsoft.com/office/drawing/2014/main" id="{28A2F615-435C-4062-B9A8-E783250D65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4974" y="5797168"/>
            <a:ext cx="1080001" cy="7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3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xtblock på blå bakgr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="" xmlns:a16="http://schemas.microsoft.com/office/drawing/2014/main" id="{1B7C4247-418C-4CF4-BC99-2960ABAD16CA}"/>
              </a:ext>
            </a:extLst>
          </p:cNvPr>
          <p:cNvSpPr/>
          <p:nvPr userDrawn="1"/>
        </p:nvSpPr>
        <p:spPr>
          <a:xfrm>
            <a:off x="1425965" y="1760295"/>
            <a:ext cx="2159464" cy="3608539"/>
          </a:xfrm>
          <a:prstGeom prst="rect">
            <a:avLst/>
          </a:prstGeom>
          <a:solidFill>
            <a:srgbClr val="C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="" xmlns:a16="http://schemas.microsoft.com/office/drawing/2014/main" id="{C16508EC-3C35-4758-9124-ECA1FD2FB736}"/>
              </a:ext>
            </a:extLst>
          </p:cNvPr>
          <p:cNvSpPr/>
          <p:nvPr userDrawn="1"/>
        </p:nvSpPr>
        <p:spPr>
          <a:xfrm>
            <a:off x="3863081" y="1760295"/>
            <a:ext cx="2159464" cy="3608539"/>
          </a:xfrm>
          <a:prstGeom prst="rect">
            <a:avLst/>
          </a:prstGeom>
          <a:solidFill>
            <a:srgbClr val="C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="" xmlns:a16="http://schemas.microsoft.com/office/drawing/2014/main" id="{490D0126-5974-4277-A451-5EB545DFAB5C}"/>
              </a:ext>
            </a:extLst>
          </p:cNvPr>
          <p:cNvSpPr/>
          <p:nvPr userDrawn="1"/>
        </p:nvSpPr>
        <p:spPr>
          <a:xfrm>
            <a:off x="6300197" y="1760295"/>
            <a:ext cx="2159464" cy="3608539"/>
          </a:xfrm>
          <a:prstGeom prst="rect">
            <a:avLst/>
          </a:prstGeom>
          <a:solidFill>
            <a:srgbClr val="C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="" xmlns:a16="http://schemas.microsoft.com/office/drawing/2014/main" id="{2AB154C6-F911-4FCF-969F-5FA6C7479C7A}"/>
              </a:ext>
            </a:extLst>
          </p:cNvPr>
          <p:cNvSpPr/>
          <p:nvPr userDrawn="1"/>
        </p:nvSpPr>
        <p:spPr>
          <a:xfrm>
            <a:off x="8737314" y="1760295"/>
            <a:ext cx="2159464" cy="3608539"/>
          </a:xfrm>
          <a:prstGeom prst="rect">
            <a:avLst/>
          </a:prstGeom>
          <a:solidFill>
            <a:srgbClr val="C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pic>
        <p:nvPicPr>
          <p:cNvPr id="24" name="Bildobjekt 23" descr="HSB logotyp">
            <a:extLst>
              <a:ext uri="{FF2B5EF4-FFF2-40B4-BE49-F238E27FC236}">
                <a16:creationId xmlns="" xmlns:a16="http://schemas.microsoft.com/office/drawing/2014/main" id="{28A2F615-435C-4062-B9A8-E783250D65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4974" y="5797168"/>
            <a:ext cx="1080001" cy="752953"/>
          </a:xfrm>
          <a:prstGeom prst="rect">
            <a:avLst/>
          </a:prstGeom>
        </p:spPr>
      </p:pic>
      <p:sp>
        <p:nvSpPr>
          <p:cNvPr id="15" name="Rubrik 4">
            <a:extLst>
              <a:ext uri="{FF2B5EF4-FFF2-40B4-BE49-F238E27FC236}">
                <a16:creationId xmlns="" xmlns:a16="http://schemas.microsoft.com/office/drawing/2014/main" id="{D26AEA08-35E6-48F0-A8DC-D92796579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744" y="2109600"/>
            <a:ext cx="1778401" cy="662466"/>
          </a:xfrm>
        </p:spPr>
        <p:txBody>
          <a:bodyPr vert="horz" lIns="0" tIns="0" rIns="0" bIns="0" rtlCol="0" anchor="b" anchorCtr="1">
            <a:noAutofit/>
          </a:bodyPr>
          <a:lstStyle>
            <a:lvl1pPr marL="0" indent="0" algn="ctr">
              <a:lnSpc>
                <a:spcPct val="95000"/>
              </a:lnSpc>
              <a:buFont typeface="Arial" panose="020B0604020202020204" pitchFamily="34" charset="0"/>
              <a:buNone/>
              <a:defRPr lang="sv-SE" sz="3200" dirty="0">
                <a:solidFill>
                  <a:schemeClr val="accent1"/>
                </a:solidFill>
              </a:defRPr>
            </a:lvl1pPr>
          </a:lstStyle>
          <a:p>
            <a:pPr lvl="0" algn="ctr">
              <a:spcBef>
                <a:spcPts val="0"/>
              </a:spcBef>
              <a:buClr>
                <a:schemeClr val="accent5"/>
              </a:buClr>
              <a:buSzPct val="110000"/>
              <a:buFont typeface="Times New Roman" panose="02020603050405020304" pitchFamily="18" charset="0"/>
            </a:pPr>
            <a:r>
              <a:rPr lang="sv-SE" dirty="0"/>
              <a:t>Rubrik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="" xmlns:a16="http://schemas.microsoft.com/office/drawing/2014/main" id="{B5D6AACA-AE3F-4D09-9E4A-8D67194866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6745" y="2836800"/>
            <a:ext cx="1778400" cy="2340000"/>
          </a:xfrm>
        </p:spPr>
        <p:txBody>
          <a:bodyPr anchor="t" anchorCtr="1"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2" name="Platshållare för text 6">
            <a:extLst>
              <a:ext uri="{FF2B5EF4-FFF2-40B4-BE49-F238E27FC236}">
                <a16:creationId xmlns="" xmlns:a16="http://schemas.microsoft.com/office/drawing/2014/main" id="{EDF3B172-D246-4596-A7E0-0830E418B7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3969" y="2109600"/>
            <a:ext cx="1778400" cy="662466"/>
          </a:xfrm>
        </p:spPr>
        <p:txBody>
          <a:bodyPr vert="horz" lIns="0" tIns="0" rIns="0" bIns="0" rtlCol="0" anchor="b" anchorCtr="1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buNone/>
              <a:defRPr lang="sv-SE" sz="3200" b="1" cap="all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sv-SE" dirty="0"/>
              <a:t>Rubrik</a:t>
            </a:r>
          </a:p>
        </p:txBody>
      </p:sp>
      <p:sp>
        <p:nvSpPr>
          <p:cNvPr id="23" name="Platshållare för text 7">
            <a:extLst>
              <a:ext uri="{FF2B5EF4-FFF2-40B4-BE49-F238E27FC236}">
                <a16:creationId xmlns="" xmlns:a16="http://schemas.microsoft.com/office/drawing/2014/main" id="{0471FE97-4EF1-4528-B014-5BC16729FB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53969" y="2836800"/>
            <a:ext cx="1778400" cy="23400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sv-SE" sz="1800" dirty="0">
                <a:solidFill>
                  <a:srgbClr val="4D4D4D"/>
                </a:solidFill>
              </a:defRPr>
            </a:lvl1pPr>
          </a:lstStyle>
          <a:p>
            <a:pPr lvl="0" algn="ctr">
              <a:buNone/>
            </a:pPr>
            <a:r>
              <a:rPr lang="sv-SE" dirty="0"/>
              <a:t>Text</a:t>
            </a:r>
          </a:p>
        </p:txBody>
      </p:sp>
      <p:sp>
        <p:nvSpPr>
          <p:cNvPr id="25" name="Platshållare för text 8">
            <a:extLst>
              <a:ext uri="{FF2B5EF4-FFF2-40B4-BE49-F238E27FC236}">
                <a16:creationId xmlns="" xmlns:a16="http://schemas.microsoft.com/office/drawing/2014/main" id="{FC7B73F0-4F86-433F-A5A5-FE8C719FC3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1193" y="2109600"/>
            <a:ext cx="1778400" cy="666247"/>
          </a:xfrm>
        </p:spPr>
        <p:txBody>
          <a:bodyPr vert="horz" lIns="0" tIns="0" rIns="0" bIns="0" rtlCol="0" anchor="b" anchorCtr="1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buNone/>
              <a:defRPr lang="sv-SE" sz="3200" b="1" cap="all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sv-SE" dirty="0"/>
              <a:t>Rubrik</a:t>
            </a:r>
          </a:p>
        </p:txBody>
      </p:sp>
      <p:sp>
        <p:nvSpPr>
          <p:cNvPr id="26" name="Platshållare för text 9">
            <a:extLst>
              <a:ext uri="{FF2B5EF4-FFF2-40B4-BE49-F238E27FC236}">
                <a16:creationId xmlns="" xmlns:a16="http://schemas.microsoft.com/office/drawing/2014/main" id="{FD238AE1-4AA5-41D0-B6D8-BD946B67C5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1193" y="2836800"/>
            <a:ext cx="1778400" cy="23400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sv-SE" sz="1800" dirty="0">
                <a:solidFill>
                  <a:srgbClr val="4D4D4D"/>
                </a:solidFill>
              </a:defRPr>
            </a:lvl1pPr>
          </a:lstStyle>
          <a:p>
            <a:pPr lvl="0" algn="ctr">
              <a:buNone/>
            </a:pPr>
            <a:r>
              <a:rPr lang="sv-SE" dirty="0"/>
              <a:t>Text</a:t>
            </a:r>
          </a:p>
        </p:txBody>
      </p:sp>
      <p:sp>
        <p:nvSpPr>
          <p:cNvPr id="27" name="Platshållare för text 10">
            <a:extLst>
              <a:ext uri="{FF2B5EF4-FFF2-40B4-BE49-F238E27FC236}">
                <a16:creationId xmlns="" xmlns:a16="http://schemas.microsoft.com/office/drawing/2014/main" id="{719AB119-C56A-4EBD-9B20-528C6216A0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28418" y="2109600"/>
            <a:ext cx="1778400" cy="662467"/>
          </a:xfrm>
        </p:spPr>
        <p:txBody>
          <a:bodyPr vert="horz" lIns="0" tIns="0" rIns="0" bIns="0" rtlCol="0" anchor="b" anchorCtr="1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buNone/>
              <a:defRPr lang="sv-SE" sz="3200" b="1" cap="all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sv-SE" dirty="0"/>
              <a:t>Rubrik</a:t>
            </a:r>
          </a:p>
        </p:txBody>
      </p:sp>
      <p:sp>
        <p:nvSpPr>
          <p:cNvPr id="28" name="Platshållare för text 11">
            <a:extLst>
              <a:ext uri="{FF2B5EF4-FFF2-40B4-BE49-F238E27FC236}">
                <a16:creationId xmlns="" xmlns:a16="http://schemas.microsoft.com/office/drawing/2014/main" id="{4BB2F520-0D2B-4BB9-AA54-D3EF8BAF38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28418" y="2836800"/>
            <a:ext cx="1778400" cy="23400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sv-SE" sz="1800" dirty="0">
                <a:solidFill>
                  <a:srgbClr val="4D4D4D"/>
                </a:solidFill>
              </a:defRPr>
            </a:lvl1pPr>
          </a:lstStyle>
          <a:p>
            <a:pPr lvl="0" algn="ctr">
              <a:buNone/>
            </a:pP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49522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lock på bild - 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="" xmlns:a16="http://schemas.microsoft.com/office/drawing/2014/main" id="{63712C39-C89B-4A62-965F-E3FE3CF3AC2F}"/>
              </a:ext>
            </a:extLst>
          </p:cNvPr>
          <p:cNvSpPr/>
          <p:nvPr userDrawn="1"/>
        </p:nvSpPr>
        <p:spPr>
          <a:xfrm>
            <a:off x="1425965" y="1760295"/>
            <a:ext cx="2159464" cy="360853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="" xmlns:a16="http://schemas.microsoft.com/office/drawing/2014/main" id="{C7DAF6B6-67C2-4007-9585-E1048DCCD3D6}"/>
              </a:ext>
            </a:extLst>
          </p:cNvPr>
          <p:cNvSpPr/>
          <p:nvPr userDrawn="1"/>
        </p:nvSpPr>
        <p:spPr>
          <a:xfrm>
            <a:off x="3863081" y="1760295"/>
            <a:ext cx="2159464" cy="360853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="" xmlns:a16="http://schemas.microsoft.com/office/drawing/2014/main" id="{E7BB6AAC-FE45-43CB-B3ED-CFCC28000F17}"/>
              </a:ext>
            </a:extLst>
          </p:cNvPr>
          <p:cNvSpPr/>
          <p:nvPr userDrawn="1"/>
        </p:nvSpPr>
        <p:spPr>
          <a:xfrm>
            <a:off x="6300197" y="1760295"/>
            <a:ext cx="2159464" cy="360853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="" xmlns:a16="http://schemas.microsoft.com/office/drawing/2014/main" id="{6DCCD030-C004-47EF-845E-79B84EF89AB2}"/>
              </a:ext>
            </a:extLst>
          </p:cNvPr>
          <p:cNvSpPr/>
          <p:nvPr userDrawn="1"/>
        </p:nvSpPr>
        <p:spPr>
          <a:xfrm>
            <a:off x="8737314" y="1760295"/>
            <a:ext cx="2159464" cy="360853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22" name="Rubrik 4">
            <a:extLst>
              <a:ext uri="{FF2B5EF4-FFF2-40B4-BE49-F238E27FC236}">
                <a16:creationId xmlns="" xmlns:a16="http://schemas.microsoft.com/office/drawing/2014/main" id="{8F704374-A1E4-44CF-8D02-DD2F4C8B9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744" y="2109600"/>
            <a:ext cx="1778401" cy="662466"/>
          </a:xfrm>
        </p:spPr>
        <p:txBody>
          <a:bodyPr vert="horz" lIns="0" tIns="0" rIns="0" bIns="0" rtlCol="0" anchor="b" anchorCtr="1">
            <a:noAutofit/>
          </a:bodyPr>
          <a:lstStyle>
            <a:lvl1pPr marL="0" indent="0" algn="ctr">
              <a:lnSpc>
                <a:spcPct val="95000"/>
              </a:lnSpc>
              <a:buFont typeface="Arial" panose="020B0604020202020204" pitchFamily="34" charset="0"/>
              <a:buNone/>
              <a:defRPr lang="sv-SE" sz="3200" dirty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Clr>
                <a:schemeClr val="accent5"/>
              </a:buClr>
              <a:buSzPct val="110000"/>
              <a:buFont typeface="Times New Roman" panose="02020603050405020304" pitchFamily="18" charset="0"/>
            </a:pPr>
            <a:r>
              <a:rPr lang="sv-SE" dirty="0"/>
              <a:t>Rubrik</a:t>
            </a:r>
          </a:p>
        </p:txBody>
      </p:sp>
      <p:sp>
        <p:nvSpPr>
          <p:cNvPr id="25" name="Platshållare för text 5">
            <a:extLst>
              <a:ext uri="{FF2B5EF4-FFF2-40B4-BE49-F238E27FC236}">
                <a16:creationId xmlns="" xmlns:a16="http://schemas.microsoft.com/office/drawing/2014/main" id="{DE29CCF4-8401-4E3C-A0A5-6785FCBD0C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6745" y="2836800"/>
            <a:ext cx="1778400" cy="2340000"/>
          </a:xfrm>
        </p:spPr>
        <p:txBody>
          <a:bodyPr anchor="t" anchorCtr="1"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6" name="Platshållare för text 6">
            <a:extLst>
              <a:ext uri="{FF2B5EF4-FFF2-40B4-BE49-F238E27FC236}">
                <a16:creationId xmlns="" xmlns:a16="http://schemas.microsoft.com/office/drawing/2014/main" id="{70882780-55B6-431A-9151-118ECEAC53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3969" y="2109600"/>
            <a:ext cx="1778400" cy="662466"/>
          </a:xfrm>
        </p:spPr>
        <p:txBody>
          <a:bodyPr vert="horz" lIns="0" tIns="0" rIns="0" bIns="0" rtlCol="0" anchor="b" anchorCtr="1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sv-SE" sz="3200" b="1" cap="all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sv-SE" dirty="0"/>
              <a:t>Rubrik</a:t>
            </a:r>
          </a:p>
        </p:txBody>
      </p:sp>
      <p:sp>
        <p:nvSpPr>
          <p:cNvPr id="27" name="Platshållare för text 7">
            <a:extLst>
              <a:ext uri="{FF2B5EF4-FFF2-40B4-BE49-F238E27FC236}">
                <a16:creationId xmlns="" xmlns:a16="http://schemas.microsoft.com/office/drawing/2014/main" id="{BFD06840-9AA9-466A-B71F-1624374D28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53969" y="2836800"/>
            <a:ext cx="1778400" cy="23400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sv-SE" sz="1800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sv-SE" dirty="0"/>
              <a:t>Text</a:t>
            </a:r>
          </a:p>
        </p:txBody>
      </p:sp>
      <p:sp>
        <p:nvSpPr>
          <p:cNvPr id="28" name="Platshållare för text 8">
            <a:extLst>
              <a:ext uri="{FF2B5EF4-FFF2-40B4-BE49-F238E27FC236}">
                <a16:creationId xmlns="" xmlns:a16="http://schemas.microsoft.com/office/drawing/2014/main" id="{B918650D-B662-4BB1-B304-356E9A18B5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1193" y="2109600"/>
            <a:ext cx="1778400" cy="666247"/>
          </a:xfrm>
        </p:spPr>
        <p:txBody>
          <a:bodyPr vert="horz" lIns="0" tIns="0" rIns="0" bIns="0" rtlCol="0" anchor="b" anchorCtr="1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sv-SE" sz="3200" b="1" cap="all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sv-SE" dirty="0"/>
              <a:t>Rubrik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="" xmlns:a16="http://schemas.microsoft.com/office/drawing/2014/main" id="{03695EEC-7286-4468-A8BF-8024289A66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1193" y="2836800"/>
            <a:ext cx="1778400" cy="23400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sv-SE" sz="1800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sv-SE" dirty="0"/>
              <a:t>Text</a:t>
            </a:r>
          </a:p>
        </p:txBody>
      </p:sp>
      <p:sp>
        <p:nvSpPr>
          <p:cNvPr id="30" name="Platshållare för text 10">
            <a:extLst>
              <a:ext uri="{FF2B5EF4-FFF2-40B4-BE49-F238E27FC236}">
                <a16:creationId xmlns="" xmlns:a16="http://schemas.microsoft.com/office/drawing/2014/main" id="{A7C9C5AA-F97A-4B93-93A9-8A0C52E4B4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28418" y="2109600"/>
            <a:ext cx="1778400" cy="662467"/>
          </a:xfrm>
        </p:spPr>
        <p:txBody>
          <a:bodyPr vert="horz" lIns="0" tIns="0" rIns="0" bIns="0" rtlCol="0" anchor="b" anchorCtr="1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lang="sv-SE" sz="3200" b="1" cap="all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sv-SE" dirty="0"/>
              <a:t>Rubrik</a:t>
            </a:r>
          </a:p>
        </p:txBody>
      </p:sp>
      <p:sp>
        <p:nvSpPr>
          <p:cNvPr id="31" name="Platshållare för text 11">
            <a:extLst>
              <a:ext uri="{FF2B5EF4-FFF2-40B4-BE49-F238E27FC236}">
                <a16:creationId xmlns="" xmlns:a16="http://schemas.microsoft.com/office/drawing/2014/main" id="{36582808-14A8-4C0C-A3CE-27E26A8630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28418" y="2836800"/>
            <a:ext cx="1778400" cy="23400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sv-SE" sz="1800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7107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lock på bild - ljusblå">
    <p:bg>
      <p:bgPr>
        <a:solidFill>
          <a:srgbClr val="CB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="" xmlns:a16="http://schemas.microsoft.com/office/drawing/2014/main" id="{AEB23358-3E2C-4837-8B6D-72B465D8DDEA}"/>
              </a:ext>
            </a:extLst>
          </p:cNvPr>
          <p:cNvSpPr/>
          <p:nvPr userDrawn="1"/>
        </p:nvSpPr>
        <p:spPr>
          <a:xfrm>
            <a:off x="1425965" y="1760295"/>
            <a:ext cx="2159464" cy="360853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="" xmlns:a16="http://schemas.microsoft.com/office/drawing/2014/main" id="{AD3A06AA-BCE4-4D56-82A5-59E16FF45A86}"/>
              </a:ext>
            </a:extLst>
          </p:cNvPr>
          <p:cNvSpPr/>
          <p:nvPr userDrawn="1"/>
        </p:nvSpPr>
        <p:spPr>
          <a:xfrm>
            <a:off x="3863081" y="1760295"/>
            <a:ext cx="2159464" cy="360853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="" xmlns:a16="http://schemas.microsoft.com/office/drawing/2014/main" id="{46ECDF17-705C-4E99-AC41-88A14B4ECDCF}"/>
              </a:ext>
            </a:extLst>
          </p:cNvPr>
          <p:cNvSpPr/>
          <p:nvPr userDrawn="1"/>
        </p:nvSpPr>
        <p:spPr>
          <a:xfrm>
            <a:off x="6300197" y="1760295"/>
            <a:ext cx="2159464" cy="360853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="" xmlns:a16="http://schemas.microsoft.com/office/drawing/2014/main" id="{7A04CF5C-48C4-4853-8C12-F1047095B8A5}"/>
              </a:ext>
            </a:extLst>
          </p:cNvPr>
          <p:cNvSpPr/>
          <p:nvPr userDrawn="1"/>
        </p:nvSpPr>
        <p:spPr>
          <a:xfrm>
            <a:off x="8737314" y="1760295"/>
            <a:ext cx="2159464" cy="360853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2" name="Rubrik 4">
            <a:extLst>
              <a:ext uri="{FF2B5EF4-FFF2-40B4-BE49-F238E27FC236}">
                <a16:creationId xmlns="" xmlns:a16="http://schemas.microsoft.com/office/drawing/2014/main" id="{25783312-CED2-4EC1-B3FA-D5860499F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744" y="2109600"/>
            <a:ext cx="1778401" cy="662466"/>
          </a:xfrm>
        </p:spPr>
        <p:txBody>
          <a:bodyPr vert="horz" lIns="0" tIns="0" rIns="0" bIns="0" rtlCol="0" anchor="b" anchorCtr="1">
            <a:noAutofit/>
          </a:bodyPr>
          <a:lstStyle>
            <a:lvl1pPr marL="0" indent="0">
              <a:lnSpc>
                <a:spcPct val="95000"/>
              </a:lnSpc>
              <a:defRPr lang="sv-SE" sz="3200" dirty="0">
                <a:solidFill>
                  <a:schemeClr val="bg1"/>
                </a:solidFill>
              </a:defRPr>
            </a:lvl1pPr>
          </a:lstStyle>
          <a:p>
            <a:pPr lvl="0" algn="ctr">
              <a:spcBef>
                <a:spcPts val="0"/>
              </a:spcBef>
              <a:buClr>
                <a:schemeClr val="accent5"/>
              </a:buClr>
              <a:buSzPct val="110000"/>
              <a:buFont typeface="Times New Roman" panose="02020603050405020304" pitchFamily="18" charset="0"/>
            </a:pPr>
            <a:r>
              <a:rPr lang="sv-SE" dirty="0"/>
              <a:t>Rubrik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="" xmlns:a16="http://schemas.microsoft.com/office/drawing/2014/main" id="{E8DB7CD7-158D-4884-BFF3-61125212AE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6745" y="2836800"/>
            <a:ext cx="1778400" cy="2340000"/>
          </a:xfrm>
        </p:spPr>
        <p:txBody>
          <a:bodyPr anchor="t" anchorCtr="1"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2" name="Platshållare för text 6">
            <a:extLst>
              <a:ext uri="{FF2B5EF4-FFF2-40B4-BE49-F238E27FC236}">
                <a16:creationId xmlns="" xmlns:a16="http://schemas.microsoft.com/office/drawing/2014/main" id="{4328068B-C1AF-4996-B96A-62A4BBCAA4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3969" y="2109600"/>
            <a:ext cx="1778400" cy="662466"/>
          </a:xfrm>
        </p:spPr>
        <p:txBody>
          <a:bodyPr vert="horz" lIns="0" tIns="0" rIns="0" bIns="0" rtlCol="0" anchor="b" anchorCtr="1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buNone/>
              <a:defRPr lang="sv-SE" sz="3200" b="1" cap="all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sv-SE" dirty="0"/>
              <a:t>Rubrik</a:t>
            </a:r>
          </a:p>
        </p:txBody>
      </p:sp>
      <p:sp>
        <p:nvSpPr>
          <p:cNvPr id="23" name="Platshållare för text 7">
            <a:extLst>
              <a:ext uri="{FF2B5EF4-FFF2-40B4-BE49-F238E27FC236}">
                <a16:creationId xmlns="" xmlns:a16="http://schemas.microsoft.com/office/drawing/2014/main" id="{AF37033E-534B-4E6B-BA70-19D91A4A7E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53969" y="2836800"/>
            <a:ext cx="1778400" cy="23400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sv-SE" sz="1800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sv-SE" dirty="0"/>
              <a:t>Text</a:t>
            </a:r>
          </a:p>
        </p:txBody>
      </p:sp>
      <p:sp>
        <p:nvSpPr>
          <p:cNvPr id="24" name="Platshållare för text 8">
            <a:extLst>
              <a:ext uri="{FF2B5EF4-FFF2-40B4-BE49-F238E27FC236}">
                <a16:creationId xmlns="" xmlns:a16="http://schemas.microsoft.com/office/drawing/2014/main" id="{75B6103B-77F6-438B-972D-06358A875B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1193" y="2109600"/>
            <a:ext cx="1778400" cy="666247"/>
          </a:xfrm>
        </p:spPr>
        <p:txBody>
          <a:bodyPr vert="horz" lIns="0" tIns="0" rIns="0" bIns="0" rtlCol="0" anchor="b" anchorCtr="1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buNone/>
              <a:defRPr lang="sv-SE" sz="3200" b="1" cap="all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sv-SE" dirty="0"/>
              <a:t>Rubrik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="" xmlns:a16="http://schemas.microsoft.com/office/drawing/2014/main" id="{D38538B0-A857-48C3-9F07-56A62D208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1193" y="2836800"/>
            <a:ext cx="1778400" cy="23400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sv-SE" sz="1800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sv-SE" dirty="0"/>
              <a:t>Text</a:t>
            </a:r>
          </a:p>
        </p:txBody>
      </p:sp>
      <p:sp>
        <p:nvSpPr>
          <p:cNvPr id="26" name="Platshållare för text 10">
            <a:extLst>
              <a:ext uri="{FF2B5EF4-FFF2-40B4-BE49-F238E27FC236}">
                <a16:creationId xmlns="" xmlns:a16="http://schemas.microsoft.com/office/drawing/2014/main" id="{10D0884B-44EE-4D97-AFB9-119C05A873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28418" y="2109600"/>
            <a:ext cx="1778400" cy="662467"/>
          </a:xfrm>
        </p:spPr>
        <p:txBody>
          <a:bodyPr vert="horz" lIns="0" tIns="0" rIns="0" bIns="0" rtlCol="0" anchor="b" anchorCtr="1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buNone/>
              <a:defRPr lang="sv-SE" sz="3200" b="1" cap="all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sv-SE" dirty="0"/>
              <a:t>Rubrik</a:t>
            </a:r>
          </a:p>
        </p:txBody>
      </p:sp>
      <p:sp>
        <p:nvSpPr>
          <p:cNvPr id="27" name="Platshållare för text 11">
            <a:extLst>
              <a:ext uri="{FF2B5EF4-FFF2-40B4-BE49-F238E27FC236}">
                <a16:creationId xmlns="" xmlns:a16="http://schemas.microsoft.com/office/drawing/2014/main" id="{7AC94F93-A5BD-4BDB-AB45-27491A893F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28418" y="2836800"/>
            <a:ext cx="1778400" cy="23400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sv-SE" sz="1800" dirty="0">
                <a:solidFill>
                  <a:schemeClr val="bg1"/>
                </a:solidFill>
              </a:defRPr>
            </a:lvl1pPr>
          </a:lstStyle>
          <a:p>
            <a:pPr lvl="0" algn="ctr">
              <a:buNone/>
            </a:pP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85793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lock på bild - varann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="" xmlns:a16="http://schemas.microsoft.com/office/drawing/2014/main" id="{31EC940D-19CB-4AD4-AC72-20FCCF581306}"/>
              </a:ext>
            </a:extLst>
          </p:cNvPr>
          <p:cNvSpPr/>
          <p:nvPr userDrawn="1"/>
        </p:nvSpPr>
        <p:spPr>
          <a:xfrm>
            <a:off x="1426213" y="1760295"/>
            <a:ext cx="2159464" cy="3608539"/>
          </a:xfrm>
          <a:prstGeom prst="rect">
            <a:avLst/>
          </a:prstGeom>
          <a:solidFill>
            <a:srgbClr val="C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="" xmlns:a16="http://schemas.microsoft.com/office/drawing/2014/main" id="{A49F7A50-617E-49E0-BD99-A1D508BE4504}"/>
              </a:ext>
            </a:extLst>
          </p:cNvPr>
          <p:cNvSpPr/>
          <p:nvPr userDrawn="1"/>
        </p:nvSpPr>
        <p:spPr>
          <a:xfrm>
            <a:off x="3863329" y="1760295"/>
            <a:ext cx="2159464" cy="3608539"/>
          </a:xfrm>
          <a:prstGeom prst="rect">
            <a:avLst/>
          </a:prstGeom>
          <a:solidFill>
            <a:srgbClr val="95C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="" xmlns:a16="http://schemas.microsoft.com/office/drawing/2014/main" id="{3ACE0C80-C44C-416D-ADAD-0F2C9A0450AA}"/>
              </a:ext>
            </a:extLst>
          </p:cNvPr>
          <p:cNvSpPr/>
          <p:nvPr userDrawn="1"/>
        </p:nvSpPr>
        <p:spPr>
          <a:xfrm>
            <a:off x="6300445" y="1760295"/>
            <a:ext cx="2159464" cy="3608539"/>
          </a:xfrm>
          <a:prstGeom prst="rect">
            <a:avLst/>
          </a:prstGeom>
          <a:solidFill>
            <a:srgbClr val="C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="" xmlns:a16="http://schemas.microsoft.com/office/drawing/2014/main" id="{059FA90F-88C5-4FB2-9C7D-1DDEBBB4AFCC}"/>
              </a:ext>
            </a:extLst>
          </p:cNvPr>
          <p:cNvSpPr/>
          <p:nvPr userDrawn="1"/>
        </p:nvSpPr>
        <p:spPr>
          <a:xfrm>
            <a:off x="8737562" y="1760295"/>
            <a:ext cx="2159464" cy="3608539"/>
          </a:xfrm>
          <a:prstGeom prst="rect">
            <a:avLst/>
          </a:prstGeom>
          <a:solidFill>
            <a:srgbClr val="95C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sv-SE" sz="2000" dirty="0">
              <a:latin typeface="+mj-lt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="" xmlns:a16="http://schemas.microsoft.com/office/drawing/2014/main" id="{750A4483-96D8-4BAF-AA2F-941157B75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614"/>
            <a:ext cx="9028471" cy="55993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4">
            <a:extLst>
              <a:ext uri="{FF2B5EF4-FFF2-40B4-BE49-F238E27FC236}">
                <a16:creationId xmlns="" xmlns:a16="http://schemas.microsoft.com/office/drawing/2014/main" id="{B761E0EF-33CD-4B6E-85F7-3FC96B6343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6745" y="2109600"/>
            <a:ext cx="1778400" cy="662466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sv-SE" sz="3200" b="1" kern="1200" cap="all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="" xmlns:a16="http://schemas.microsoft.com/office/drawing/2014/main" id="{FCF76C39-2F45-40B6-ADAF-2586B67C66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6745" y="2836800"/>
            <a:ext cx="1778400" cy="2340000"/>
          </a:xfrm>
        </p:spPr>
        <p:txBody>
          <a:bodyPr anchor="t" anchorCtr="1"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4D4D4D"/>
                </a:solidFill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="" xmlns:a16="http://schemas.microsoft.com/office/drawing/2014/main" id="{236A61A8-29DF-4C28-BAD2-D041BF41C8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3969" y="2109600"/>
            <a:ext cx="1778400" cy="662466"/>
          </a:xfrm>
        </p:spPr>
        <p:txBody>
          <a:bodyPr vert="horz" lIns="0" tIns="0" rIns="0" bIns="0" rtlCol="0" anchor="b" anchorCtr="1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buNone/>
              <a:defRPr lang="sv-SE" sz="3200" b="1" cap="all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sv-SE" dirty="0"/>
              <a:t>Rubrik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="" xmlns:a16="http://schemas.microsoft.com/office/drawing/2014/main" id="{40D65209-F4D5-498C-A576-2F44503079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53969" y="2836800"/>
            <a:ext cx="1778400" cy="23400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sv-SE" sz="1800" dirty="0">
                <a:solidFill>
                  <a:srgbClr val="4D4D4D"/>
                </a:solidFill>
              </a:defRPr>
            </a:lvl1pPr>
          </a:lstStyle>
          <a:p>
            <a:pPr lvl="0" algn="ctr">
              <a:buNone/>
            </a:pPr>
            <a:r>
              <a:rPr lang="sv-SE" dirty="0"/>
              <a:t>Text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="" xmlns:a16="http://schemas.microsoft.com/office/drawing/2014/main" id="{515CC1C5-790E-4698-9CBB-A188F86D1D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91193" y="2109600"/>
            <a:ext cx="1778400" cy="666247"/>
          </a:xfrm>
        </p:spPr>
        <p:txBody>
          <a:bodyPr vert="horz" lIns="0" tIns="0" rIns="0" bIns="0" rtlCol="0" anchor="b" anchorCtr="1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buNone/>
              <a:defRPr lang="sv-SE" sz="3200" b="1" cap="all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sv-SE" dirty="0"/>
              <a:t>Rubrik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="" xmlns:a16="http://schemas.microsoft.com/office/drawing/2014/main" id="{8159D53C-439D-4AB2-8D21-3362957670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1193" y="2836800"/>
            <a:ext cx="1778400" cy="2340000"/>
          </a:xfrm>
        </p:spPr>
        <p:txBody>
          <a:bodyPr vert="horz" lIns="0" tIns="0" rIns="0" bIns="0" rtlCol="0" anchor="t" anchorCtr="1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buNone/>
              <a:defRPr lang="sv-SE" sz="1800" dirty="0">
                <a:solidFill>
                  <a:srgbClr val="4D4D4D"/>
                </a:solidFill>
              </a:defRPr>
            </a:lvl1pPr>
          </a:lstStyle>
          <a:p>
            <a:pPr lvl="0" algn="ctr">
              <a:buNone/>
            </a:pPr>
            <a:r>
              <a:rPr lang="sv-SE" dirty="0"/>
              <a:t>Text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="" xmlns:a16="http://schemas.microsoft.com/office/drawing/2014/main" id="{519F676A-8B61-4D57-B29E-79673DA380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28418" y="2109600"/>
            <a:ext cx="1778400" cy="662467"/>
          </a:xfrm>
        </p:spPr>
        <p:txBody>
          <a:bodyPr vert="horz" lIns="0" tIns="0" rIns="0" bIns="0" rtlCol="0" anchor="b" anchorCtr="1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buNone/>
              <a:defRPr lang="sv-SE" sz="3200" b="1" cap="all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0"/>
              </a:spcBef>
              <a:buNone/>
            </a:pPr>
            <a:r>
              <a:rPr lang="sv-SE" dirty="0"/>
              <a:t>Rubrik</a:t>
            </a:r>
          </a:p>
        </p:txBody>
      </p:sp>
      <p:sp>
        <p:nvSpPr>
          <p:cNvPr id="14" name="Platshållare för text 11">
            <a:extLst>
              <a:ext uri="{FF2B5EF4-FFF2-40B4-BE49-F238E27FC236}">
                <a16:creationId xmlns="" xmlns:a16="http://schemas.microsoft.com/office/drawing/2014/main" id="{5D93A852-0CB2-4970-85A8-EC1DC288C1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28418" y="2836800"/>
            <a:ext cx="1778400" cy="2340000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sv-SE" sz="1800" dirty="0">
                <a:solidFill>
                  <a:srgbClr val="4D4D4D"/>
                </a:solidFill>
              </a:defRPr>
            </a:lvl1pPr>
          </a:lstStyle>
          <a:p>
            <a:pPr lvl="0" algn="ctr">
              <a:buNone/>
            </a:pP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289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avsnitt -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="" xmlns:a16="http://schemas.microsoft.com/office/drawing/2014/main" id="{EFD3573D-7296-4B05-8BE4-FB2A6F0FA8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7097" y="1702837"/>
            <a:ext cx="9657806" cy="3452326"/>
          </a:xfrm>
        </p:spPr>
        <p:txBody>
          <a:bodyPr anchor="ctr" anchorCtr="0">
            <a:noAutofit/>
          </a:bodyPr>
          <a:lstStyle>
            <a:lvl1pPr algn="ctr">
              <a:defRPr sz="12000" spc="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TEXT FÖR NYTT AVSNITT</a:t>
            </a:r>
          </a:p>
        </p:txBody>
      </p:sp>
    </p:spTree>
    <p:extLst>
      <p:ext uri="{BB962C8B-B14F-4D97-AF65-F5344CB8AC3E}">
        <p14:creationId xmlns:p14="http://schemas.microsoft.com/office/powerpoint/2010/main" val="306538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avsnitt - ljusblå">
    <p:bg>
      <p:bgPr>
        <a:solidFill>
          <a:srgbClr val="CB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="" xmlns:a16="http://schemas.microsoft.com/office/drawing/2014/main" id="{DE49E291-C112-46A3-94E9-8A9C1E3377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7097" y="1702837"/>
            <a:ext cx="9657806" cy="3452326"/>
          </a:xfrm>
        </p:spPr>
        <p:txBody>
          <a:bodyPr anchor="ctr" anchorCtr="0">
            <a:noAutofit/>
          </a:bodyPr>
          <a:lstStyle>
            <a:lvl1pPr algn="ctr">
              <a:defRPr sz="12000" spc="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TEXT FÖR NYTT AVSNITT</a:t>
            </a:r>
          </a:p>
        </p:txBody>
      </p:sp>
    </p:spTree>
    <p:extLst>
      <p:ext uri="{BB962C8B-B14F-4D97-AF65-F5344CB8AC3E}">
        <p14:creationId xmlns:p14="http://schemas.microsoft.com/office/powerpoint/2010/main" val="2026506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ytt avsnit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="" xmlns:a16="http://schemas.microsoft.com/office/drawing/2014/main" id="{B4CA95AD-8B04-4F05-BA31-B758468AD3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7097" y="1702837"/>
            <a:ext cx="9657806" cy="3452326"/>
          </a:xfrm>
        </p:spPr>
        <p:txBody>
          <a:bodyPr anchor="ctr" anchorCtr="0">
            <a:noAutofit/>
          </a:bodyPr>
          <a:lstStyle>
            <a:lvl1pPr algn="ctr">
              <a:defRPr sz="12000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TEXT FÖR NYTT AVSNITT</a:t>
            </a:r>
          </a:p>
        </p:txBody>
      </p:sp>
      <p:pic>
        <p:nvPicPr>
          <p:cNvPr id="4" name="Bildobjekt 3" descr="HSB logotyp">
            <a:extLst>
              <a:ext uri="{FF2B5EF4-FFF2-40B4-BE49-F238E27FC236}">
                <a16:creationId xmlns="" xmlns:a16="http://schemas.microsoft.com/office/drawing/2014/main" id="{981D4342-C68C-4565-8840-F353E6DC6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4974" y="5797168"/>
            <a:ext cx="1080001" cy="7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79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9399A0B2-65DD-463A-99C2-A4A0198C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D8BA2677-1A6B-445C-89D6-C455595B9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="" xmlns:a16="http://schemas.microsoft.com/office/drawing/2014/main" id="{21876E03-D610-4211-A2F2-18F2C51A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="" xmlns:a16="http://schemas.microsoft.com/office/drawing/2014/main" id="{CA0A9115-AEB3-4557-B08B-2195B422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5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ljusblå">
    <p:bg>
      <p:bgPr>
        <a:solidFill>
          <a:srgbClr val="CB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9399A0B2-65DD-463A-99C2-A4A0198C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D8BA2677-1A6B-445C-89D6-C455595B9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  <a:lvl2pPr>
              <a:defRPr>
                <a:solidFill>
                  <a:srgbClr val="4D4D4D"/>
                </a:solidFill>
              </a:defRPr>
            </a:lvl2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="" xmlns:a16="http://schemas.microsoft.com/office/drawing/2014/main" id="{E8D5D8E5-5848-46F0-B446-937A0152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="" xmlns:a16="http://schemas.microsoft.com/office/drawing/2014/main" id="{63CE01EE-36AD-47F9-944D-63CC3B80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7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9399A0B2-65DD-463A-99C2-A4A0198C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3">
            <a:extLst>
              <a:ext uri="{FF2B5EF4-FFF2-40B4-BE49-F238E27FC236}">
                <a16:creationId xmlns="" xmlns:a16="http://schemas.microsoft.com/office/drawing/2014/main" id="{B49DD778-575F-44D1-BD8C-8BC56139B8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9505" y="2172893"/>
            <a:ext cx="10482524" cy="399600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="" xmlns:a16="http://schemas.microsoft.com/office/drawing/2014/main" id="{327D4BE9-54EB-486E-9191-D015B4E9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="" xmlns:a16="http://schemas.microsoft.com/office/drawing/2014/main" id="{004E0F80-9954-4599-B8F1-036061F1C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3" name="Bildobjekt 2" descr="HSB logotyp">
            <a:extLst>
              <a:ext uri="{FF2B5EF4-FFF2-40B4-BE49-F238E27FC236}">
                <a16:creationId xmlns="" xmlns:a16="http://schemas.microsoft.com/office/drawing/2014/main" id="{BB368E82-CD15-4DD7-B7DA-AC29D571B7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4974" y="5797168"/>
            <a:ext cx="1080001" cy="7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97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="" xmlns:a16="http://schemas.microsoft.com/office/drawing/2014/main" id="{888B8741-09CA-4EF6-9ADA-2C66477A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614"/>
            <a:ext cx="9028471" cy="100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mall </a:t>
            </a:r>
            <a:br>
              <a:rPr lang="sv-SE" dirty="0"/>
            </a:br>
            <a:r>
              <a:rPr lang="sv-SE" dirty="0"/>
              <a:t>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EB5CB737-ACBE-49AE-BDAF-B09B6833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2893"/>
            <a:ext cx="10479088" cy="399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0E320763-A227-4053-8DD1-BBA58CEE0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70205"/>
            <a:ext cx="108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4D4D4D"/>
                </a:solidFill>
                <a:latin typeface="+mn-lt"/>
              </a:defRPr>
            </a:lvl1pPr>
          </a:lstStyle>
          <a:p>
            <a:fld id="{0D0A12A7-878A-48A5-96C9-DABE61B410A9}" type="datetimeFigureOut">
              <a:rPr lang="sv-SE" smtClean="0"/>
              <a:pPr/>
              <a:t>2023-02-23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E0632FF7-7946-4231-B933-E5013C6D4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9745" y="6370205"/>
            <a:ext cx="7050381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4D4D4D"/>
                </a:solidFill>
                <a:latin typeface="+mn-lt"/>
              </a:defRPr>
            </a:lvl1pPr>
          </a:lstStyle>
          <a:p>
            <a:endParaRPr lang="sv-SE" dirty="0">
              <a:solidFill>
                <a:srgbClr val="4D4D4D"/>
              </a:solidFill>
            </a:endParaRPr>
          </a:p>
        </p:txBody>
      </p:sp>
      <p:pic>
        <p:nvPicPr>
          <p:cNvPr id="9" name="Bildobjekt 8" descr="HSB logotyp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4974" y="5797084"/>
            <a:ext cx="1080001" cy="7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2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724" r:id="rId3"/>
    <p:sldLayoutId id="2147483712" r:id="rId4"/>
    <p:sldLayoutId id="2147483711" r:id="rId5"/>
    <p:sldLayoutId id="2147483802" r:id="rId6"/>
    <p:sldLayoutId id="2147483650" r:id="rId7"/>
    <p:sldLayoutId id="2147483687" r:id="rId8"/>
    <p:sldLayoutId id="2147483689" r:id="rId9"/>
    <p:sldLayoutId id="2147483652" r:id="rId10"/>
    <p:sldLayoutId id="2147483685" r:id="rId11"/>
    <p:sldLayoutId id="2147483661" r:id="rId12"/>
    <p:sldLayoutId id="2147483691" r:id="rId13"/>
    <p:sldLayoutId id="2147483692" r:id="rId14"/>
    <p:sldLayoutId id="2147483693" r:id="rId15"/>
    <p:sldLayoutId id="2147483714" r:id="rId16"/>
    <p:sldLayoutId id="2147483715" r:id="rId17"/>
    <p:sldLayoutId id="2147483717" r:id="rId18"/>
    <p:sldLayoutId id="2147483696" r:id="rId19"/>
    <p:sldLayoutId id="2147483695" r:id="rId20"/>
    <p:sldLayoutId id="2147483667" r:id="rId21"/>
    <p:sldLayoutId id="2147483700" r:id="rId22"/>
    <p:sldLayoutId id="2147483699" r:id="rId23"/>
    <p:sldLayoutId id="2147483666" r:id="rId24"/>
    <p:sldLayoutId id="2147483709" r:id="rId25"/>
    <p:sldLayoutId id="2147483803" r:id="rId26"/>
    <p:sldLayoutId id="2147483787" r:id="rId27"/>
    <p:sldLayoutId id="2147483701" r:id="rId28"/>
    <p:sldLayoutId id="2147483702" r:id="rId29"/>
    <p:sldLayoutId id="2147483654" r:id="rId30"/>
    <p:sldLayoutId id="2147483719" r:id="rId31"/>
    <p:sldLayoutId id="2147483801" r:id="rId32"/>
    <p:sldLayoutId id="2147483799" r:id="rId33"/>
    <p:sldLayoutId id="2147483798" r:id="rId34"/>
    <p:sldLayoutId id="2147483797" r:id="rId35"/>
    <p:sldLayoutId id="2147483794" r:id="rId36"/>
    <p:sldLayoutId id="2147483796" r:id="rId37"/>
    <p:sldLayoutId id="2147483795" r:id="rId38"/>
    <p:sldLayoutId id="2147483792" r:id="rId39"/>
  </p:sldLayoutIdLst>
  <p:txStyles>
    <p:titleStyle>
      <a:lvl1pPr marL="0" indent="0" algn="l" defTabSz="914400" rtl="0" eaLnBrk="1" latinLnBrk="0" hangingPunct="1">
        <a:lnSpc>
          <a:spcPct val="95000"/>
        </a:lnSpc>
        <a:spcBef>
          <a:spcPct val="0"/>
        </a:spcBef>
        <a:buNone/>
        <a:defRPr sz="3400" b="1" kern="1200" cap="all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SzPct val="110000"/>
        <a:buFont typeface="Times New Roman" panose="02020603050405020304" pitchFamily="18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1pPr>
      <a:lvl2pPr marL="530225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5"/>
        </a:buClr>
        <a:buFont typeface="Times New Roman" panose="02020603050405020304" pitchFamily="18" charset="0"/>
        <a:buChar char="‒"/>
        <a:defRPr sz="2000" kern="1200">
          <a:solidFill>
            <a:srgbClr val="4D4D4D"/>
          </a:solidFill>
          <a:latin typeface="+mn-lt"/>
          <a:ea typeface="+mn-ea"/>
          <a:cs typeface="+mn-cs"/>
        </a:defRPr>
      </a:lvl2pPr>
      <a:lvl3pPr marL="811213" indent="-280988" algn="l" defTabSz="914400" rtl="0" eaLnBrk="1" latinLnBrk="0" hangingPunct="1">
        <a:lnSpc>
          <a:spcPct val="100000"/>
        </a:lnSpc>
        <a:spcBef>
          <a:spcPts val="600"/>
        </a:spcBef>
        <a:buClr>
          <a:schemeClr val="accent5"/>
        </a:buClr>
        <a:buFont typeface="Times New Roman" panose="02020603050405020304" pitchFamily="18" charset="0"/>
        <a:buChar char="‒"/>
        <a:defRPr sz="1600" kern="1200">
          <a:solidFill>
            <a:srgbClr val="4D4D4D"/>
          </a:solidFill>
          <a:latin typeface="+mn-lt"/>
          <a:ea typeface="+mn-ea"/>
          <a:cs typeface="+mn-cs"/>
        </a:defRPr>
      </a:lvl3pPr>
      <a:lvl4pPr marL="1076325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5"/>
        </a:buClr>
        <a:buFont typeface="Times New Roman" panose="02020603050405020304" pitchFamily="18" charset="0"/>
        <a:buChar char="‒"/>
        <a:defRPr sz="1200" kern="1200">
          <a:solidFill>
            <a:srgbClr val="4D4D4D"/>
          </a:solidFill>
          <a:latin typeface="+mn-lt"/>
          <a:ea typeface="+mn-ea"/>
          <a:cs typeface="+mn-cs"/>
        </a:defRPr>
      </a:lvl4pPr>
      <a:lvl5pPr marL="1254125" indent="-177800" algn="l" defTabSz="914400" rtl="0" eaLnBrk="1" latinLnBrk="0" hangingPunct="1">
        <a:lnSpc>
          <a:spcPct val="100000"/>
        </a:lnSpc>
        <a:spcBef>
          <a:spcPts val="600"/>
        </a:spcBef>
        <a:buClr>
          <a:schemeClr val="accent5"/>
        </a:buClr>
        <a:buFont typeface="Times New Roman" panose="02020603050405020304" pitchFamily="18" charset="0"/>
        <a:buChar char="‒"/>
        <a:defRPr sz="105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orient="horz" pos="731" userDrawn="1">
          <p15:clr>
            <a:srgbClr val="F26B43"/>
          </p15:clr>
        </p15:guide>
        <p15:guide id="4" pos="3953" userDrawn="1">
          <p15:clr>
            <a:srgbClr val="F26B43"/>
          </p15:clr>
        </p15:guide>
        <p15:guide id="6" pos="7355" userDrawn="1">
          <p15:clr>
            <a:srgbClr val="F26B43"/>
          </p15:clr>
        </p15:guide>
        <p15:guide id="7" pos="7129" userDrawn="1">
          <p15:clr>
            <a:srgbClr val="F26B43"/>
          </p15:clr>
        </p15:guide>
        <p15:guide id="8" pos="3727" userDrawn="1">
          <p15:clr>
            <a:srgbClr val="F26B43"/>
          </p15:clr>
        </p15:guide>
        <p15:guide id="9" orient="horz" pos="1253" userDrawn="1">
          <p15:clr>
            <a:srgbClr val="F26B43"/>
          </p15:clr>
        </p15:guide>
        <p15:guide id="10" orient="horz" pos="1389" userDrawn="1">
          <p15:clr>
            <a:srgbClr val="F26B43"/>
          </p15:clr>
        </p15:guide>
        <p15:guide id="11" orient="horz" pos="3861" userDrawn="1">
          <p15:clr>
            <a:srgbClr val="F26B43"/>
          </p15:clr>
        </p15:guide>
        <p15:guide id="12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Bostadsrättsföreningen segelflygaren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="" xmlns:a16="http://schemas.microsoft.com/office/drawing/2014/main" id="{F0AD9232-A93D-2E6E-2086-7C436AED33C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838200" y="2383887"/>
            <a:ext cx="10482262" cy="2795269"/>
          </a:xfrm>
        </p:spPr>
      </p:pic>
      <p:pic>
        <p:nvPicPr>
          <p:cNvPr id="3" name="Bildobjekt 2">
            <a:extLst>
              <a:ext uri="{FF2B5EF4-FFF2-40B4-BE49-F238E27FC236}">
                <a16:creationId xmlns="" xmlns:a16="http://schemas.microsoft.com/office/drawing/2014/main" id="{FDE65F4C-4A45-7853-4222-66E1BAD8A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195E7D38-B691-46CE-B8FE-E61A8E55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1" y="845313"/>
            <a:ext cx="5076000" cy="1173822"/>
          </a:xfrm>
        </p:spPr>
        <p:txBody>
          <a:bodyPr/>
          <a:lstStyle/>
          <a:p>
            <a:r>
              <a:rPr lang="sv-SE" dirty="0"/>
              <a:t>Vad är det viktigaste i en brf?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="" xmlns:a16="http://schemas.microsoft.com/office/drawing/2014/main" id="{E02BC327-0AF1-49B6-8A5E-874CBF09EFAF}"/>
              </a:ext>
            </a:extLst>
          </p:cNvPr>
          <p:cNvSpPr txBox="1">
            <a:spLocks/>
          </p:cNvSpPr>
          <p:nvPr/>
        </p:nvSpPr>
        <p:spPr>
          <a:xfrm>
            <a:off x="681446" y="4284616"/>
            <a:ext cx="5076000" cy="14238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110000"/>
              <a:buFont typeface="Times New Roman" panose="02020603050405020304" pitchFamily="18" charset="0"/>
              <a:buChar char="•"/>
              <a:defRPr sz="2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30225" indent="-2651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Font typeface="Times New Roman" panose="02020603050405020304" pitchFamily="18" charset="0"/>
              <a:buChar char="‒"/>
              <a:defRPr sz="20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811213" indent="-2809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Font typeface="Times New Roman" panose="02020603050405020304" pitchFamily="18" charset="0"/>
              <a:buChar char="‒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076325" indent="-2651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Font typeface="Times New Roman" panose="02020603050405020304" pitchFamily="18" charset="0"/>
              <a:buChar char="‒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Font typeface="Times New Roman" panose="02020603050405020304" pitchFamily="18" charset="0"/>
              <a:buChar char="‒"/>
              <a:defRPr sz="105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1"/>
                </a:solidFill>
              </a:rPr>
              <a:t>Engagemang och intresse är grundpelare i bostadsrättsföreningens arbete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DE0F5F4B-BEE6-4744-9DB5-8AAD2D53A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903174"/>
            <a:ext cx="5974545" cy="447872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1">
            <a:extLst>
              <a:ext uri="{FF2B5EF4-FFF2-40B4-BE49-F238E27FC236}">
                <a16:creationId xmlns="" xmlns:a16="http://schemas.microsoft.com/office/drawing/2014/main" id="{18FE0CB0-05F0-C4CB-2738-11AC4CA787AF}"/>
              </a:ext>
            </a:extLst>
          </p:cNvPr>
          <p:cNvSpPr txBox="1">
            <a:spLocks/>
          </p:cNvSpPr>
          <p:nvPr/>
        </p:nvSpPr>
        <p:spPr>
          <a:xfrm>
            <a:off x="472440" y="2358767"/>
            <a:ext cx="5076001" cy="12465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400" b="1" kern="1200" cap="all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engagemang och intresse!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3614621D-7B31-D6CD-850C-B729BD2A9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8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="" xmlns:a16="http://schemas.microsoft.com/office/drawing/2014/main" id="{A0C2F680-8AA6-B5D8-7119-A16D3D626F5A}"/>
              </a:ext>
            </a:extLst>
          </p:cNvPr>
          <p:cNvGrpSpPr/>
          <p:nvPr/>
        </p:nvGrpSpPr>
        <p:grpSpPr>
          <a:xfrm>
            <a:off x="1606731" y="1266735"/>
            <a:ext cx="8464732" cy="3997596"/>
            <a:chOff x="2016607" y="2151417"/>
            <a:chExt cx="3070975" cy="1842585"/>
          </a:xfrm>
        </p:grpSpPr>
        <p:sp>
          <p:nvSpPr>
            <p:cNvPr id="3" name="Rektangel 2">
              <a:extLst>
                <a:ext uri="{FF2B5EF4-FFF2-40B4-BE49-F238E27FC236}">
                  <a16:creationId xmlns="" xmlns:a16="http://schemas.microsoft.com/office/drawing/2014/main" id="{A2395BAF-E5E8-3561-D372-CB5AC05E3F79}"/>
                </a:ext>
              </a:extLst>
            </p:cNvPr>
            <p:cNvSpPr/>
            <p:nvPr/>
          </p:nvSpPr>
          <p:spPr>
            <a:xfrm>
              <a:off x="2016607" y="2151417"/>
              <a:ext cx="3070975" cy="184258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7950054"/>
                <a:satOff val="-17308"/>
                <a:lumOff val="-1471"/>
                <a:alphaOff val="0"/>
              </a:schemeClr>
            </a:fillRef>
            <a:effectRef idx="0">
              <a:schemeClr val="accent3">
                <a:hueOff val="-7950054"/>
                <a:satOff val="-17308"/>
                <a:lumOff val="-1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textruta 3">
              <a:extLst>
                <a:ext uri="{FF2B5EF4-FFF2-40B4-BE49-F238E27FC236}">
                  <a16:creationId xmlns="" xmlns:a16="http://schemas.microsoft.com/office/drawing/2014/main" id="{25512FEB-F756-2B0D-B6FF-6DA3F26BB1A7}"/>
                </a:ext>
              </a:extLst>
            </p:cNvPr>
            <p:cNvSpPr txBox="1"/>
            <p:nvPr/>
          </p:nvSpPr>
          <p:spPr>
            <a:xfrm>
              <a:off x="2016607" y="2151417"/>
              <a:ext cx="3070975" cy="1842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6000" kern="1200" dirty="0"/>
                <a:t>Så här fungerar en bostadsrättsförening</a:t>
              </a:r>
            </a:p>
          </p:txBody>
        </p:sp>
      </p:grpSp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452FAEF2-69BD-5E2A-9121-3A2C514D0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86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="" xmlns:a16="http://schemas.microsoft.com/office/drawing/2014/main" id="{E82B8984-C751-40DE-ADF0-F31A42B1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9107"/>
            <a:ext cx="7727576" cy="747807"/>
          </a:xfrm>
        </p:spPr>
        <p:txBody>
          <a:bodyPr/>
          <a:lstStyle/>
          <a:p>
            <a:r>
              <a:rPr lang="sv-SE" b="1" dirty="0"/>
              <a:t>Vad är en bostadsrättsförening?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6D50E23E-5FC7-4F1C-B80F-D7A81C0159F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F1F2E259-2317-4596-97E3-D294F9EF4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645920"/>
            <a:ext cx="9742714" cy="456699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sv-SE" sz="2800" dirty="0"/>
              <a:t>En bostadsrättsförening är en ekonomisk förening som äger de fastigheter som medlemmarnas bostäder finns i.</a:t>
            </a:r>
          </a:p>
          <a:p>
            <a:pPr marL="342900" lvl="1" indent="-342900">
              <a:spcBef>
                <a:spcPts val="12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sv-SE" sz="2800" dirty="0"/>
              <a:t>En ekonomisk föreningen är icke vinstdrivande.</a:t>
            </a:r>
          </a:p>
          <a:p>
            <a:pPr marL="342900" lvl="1" indent="-342900">
              <a:spcBef>
                <a:spcPts val="12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sv-SE" sz="2800" dirty="0"/>
              <a:t>En bostadsrätt innebär att man har köpt rätten att bo i en specifik bostad som finns i föreningens fastigheter.</a:t>
            </a:r>
          </a:p>
          <a:p>
            <a:pPr marL="342900" lvl="1" indent="-342900">
              <a:spcBef>
                <a:spcPts val="1200"/>
              </a:spcBef>
              <a:buSzPct val="130000"/>
              <a:buFont typeface="Arial" panose="020B0604020202020204" pitchFamily="34" charset="0"/>
              <a:buChar char="•"/>
              <a:defRPr/>
            </a:pPr>
            <a:r>
              <a:rPr lang="sv-SE" sz="2800" dirty="0"/>
              <a:t>För bostadsrätten betalar man ingen hyra, istället betalar man en avgift för att täcka föreningens netto kostnad (intäkter – kostnader) som baseras på den del som bostaden utgör av föreningens totala bostadsyta.</a:t>
            </a:r>
          </a:p>
          <a:p>
            <a:pPr marL="0" lvl="1" indent="0">
              <a:spcBef>
                <a:spcPts val="1200"/>
              </a:spcBef>
              <a:buSzPct val="130000"/>
              <a:buNone/>
              <a:defRPr/>
            </a:pPr>
            <a:endParaRPr lang="sv-SE" sz="2400" dirty="0">
              <a:latin typeface="+mn-lt"/>
              <a:cs typeface="+mn-cs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76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D40CC59C-5C96-4E70-A5B1-201F2C46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6000" dirty="0"/>
              <a:t>Ansvarsfördelning i brf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="" xmlns:a16="http://schemas.microsoft.com/office/drawing/2014/main" id="{4E7A7C50-8439-67AC-E9BB-5A6C4765D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3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="" xmlns:a16="http://schemas.microsoft.com/office/drawing/2014/main" id="{DD7C7FD2-9854-43B2-BD9A-48CE8617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614"/>
            <a:ext cx="9028471" cy="1008000"/>
          </a:xfrm>
        </p:spPr>
        <p:txBody>
          <a:bodyPr anchor="t">
            <a:normAutofit/>
          </a:bodyPr>
          <a:lstStyle/>
          <a:p>
            <a:r>
              <a:rPr lang="sv-SE" dirty="0"/>
              <a:t>bostadsrättsföreningens organisation (HSB)</a:t>
            </a:r>
          </a:p>
        </p:txBody>
      </p:sp>
      <p:pic>
        <p:nvPicPr>
          <p:cNvPr id="11" name="Bildobjekt 10" descr="Org_schema_sept12.jpg">
            <a:extLst>
              <a:ext uri="{FF2B5EF4-FFF2-40B4-BE49-F238E27FC236}">
                <a16:creationId xmlns="" xmlns:a16="http://schemas.microsoft.com/office/drawing/2014/main" id="{C78F61AA-CD38-45FD-8D05-528A2A0FC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211" y="2172893"/>
            <a:ext cx="7797066" cy="3996000"/>
          </a:xfrm>
          <a:prstGeom prst="rect">
            <a:avLst/>
          </a:prstGeom>
          <a:noFill/>
        </p:spPr>
      </p:pic>
      <p:pic>
        <p:nvPicPr>
          <p:cNvPr id="2" name="Bildobjekt 1">
            <a:extLst>
              <a:ext uri="{FF2B5EF4-FFF2-40B4-BE49-F238E27FC236}">
                <a16:creationId xmlns="" xmlns:a16="http://schemas.microsoft.com/office/drawing/2014/main" id="{B05AAE4A-1B33-A8E9-D5ED-CB89C2326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="" xmlns:a16="http://schemas.microsoft.com/office/drawing/2014/main" id="{E73EDB8C-3AEA-49DF-9FD2-E7690B37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Ordinarie Föreningsstämma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="" xmlns:a16="http://schemas.microsoft.com/office/drawing/2014/main" id="{741D9993-2D00-46E2-9043-255B5542A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114"/>
            <a:ext cx="10479088" cy="427477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buClr>
                <a:schemeClr val="accent6">
                  <a:lumMod val="60000"/>
                  <a:lumOff val="40000"/>
                </a:schemeClr>
              </a:buClr>
              <a:buSzPct val="130000"/>
              <a:buNone/>
              <a:defRPr/>
            </a:pPr>
            <a:r>
              <a:rPr lang="sv-SE" sz="3400" b="1" dirty="0">
                <a:solidFill>
                  <a:srgbClr val="4B4B4B"/>
                </a:solidFill>
              </a:rPr>
              <a:t>På föreningsstämman (en gång om året):</a:t>
            </a:r>
            <a:endParaRPr lang="sv-SE" sz="3400" dirty="0">
              <a:solidFill>
                <a:srgbClr val="4B4B4B"/>
              </a:solidFill>
            </a:endParaRP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buClr>
                <a:schemeClr val="accent2"/>
              </a:buClr>
              <a:buSzPct val="130000"/>
              <a:buFont typeface="Arial"/>
              <a:buChar char="•"/>
              <a:defRPr/>
            </a:pPr>
            <a:r>
              <a:rPr lang="sv-SE" sz="3400" dirty="0">
                <a:solidFill>
                  <a:srgbClr val="4B4B4B"/>
                </a:solidFill>
              </a:rPr>
              <a:t>väljs styrelse, valberedning och revisorer</a:t>
            </a: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buClr>
                <a:schemeClr val="accent2"/>
              </a:buClr>
              <a:buSzPct val="130000"/>
              <a:buFont typeface="Arial"/>
              <a:buChar char="•"/>
              <a:defRPr/>
            </a:pPr>
            <a:r>
              <a:rPr lang="sv-SE" sz="3400" dirty="0">
                <a:solidFill>
                  <a:srgbClr val="4B4B4B"/>
                </a:solidFill>
              </a:rPr>
              <a:t>beslutas om ansvarsfrihet för styrelsen</a:t>
            </a: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buClr>
                <a:schemeClr val="accent2"/>
              </a:buClr>
              <a:buSzPct val="130000"/>
              <a:buFont typeface="Arial"/>
              <a:buChar char="•"/>
              <a:defRPr/>
            </a:pPr>
            <a:r>
              <a:rPr lang="sv-SE" sz="3400" dirty="0">
                <a:solidFill>
                  <a:srgbClr val="4B4B4B"/>
                </a:solidFill>
              </a:rPr>
              <a:t>beslutas om arvoden till förtroendevalda</a:t>
            </a: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buClr>
                <a:schemeClr val="accent2"/>
              </a:buClr>
              <a:buSzPct val="130000"/>
              <a:buFont typeface="Arial"/>
              <a:buChar char="•"/>
              <a:defRPr/>
            </a:pPr>
            <a:r>
              <a:rPr lang="sv-SE" sz="3400" dirty="0">
                <a:solidFill>
                  <a:srgbClr val="4B4B4B"/>
                </a:solidFill>
              </a:rPr>
              <a:t>beslutas om väsentliga om-, ny och tillbyggnader</a:t>
            </a:r>
          </a:p>
          <a:p>
            <a:pPr marL="216000" indent="-216000">
              <a:lnSpc>
                <a:spcPct val="110000"/>
              </a:lnSpc>
              <a:spcBef>
                <a:spcPts val="300"/>
              </a:spcBef>
              <a:buClr>
                <a:schemeClr val="accent2"/>
              </a:buClr>
              <a:buSzPct val="130000"/>
              <a:buFont typeface="Arial"/>
              <a:buChar char="•"/>
              <a:defRPr/>
            </a:pPr>
            <a:endParaRPr lang="sv-SE" sz="3400" dirty="0">
              <a:solidFill>
                <a:srgbClr val="4B4B4B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Clr>
                <a:schemeClr val="accent2"/>
              </a:buClr>
              <a:buSzPct val="130000"/>
              <a:buNone/>
              <a:defRPr/>
            </a:pPr>
            <a:r>
              <a:rPr lang="sv-SE" dirty="0">
                <a:solidFill>
                  <a:srgbClr val="4B4B4B"/>
                </a:solidFill>
              </a:rPr>
              <a:t>Extrastämma kan förekomma på styrelsens eller medlemmars initiativ.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="" xmlns:a16="http://schemas.microsoft.com/office/drawing/2014/main" id="{22190DE0-6474-0C74-685A-80D166606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93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="" xmlns:a16="http://schemas.microsoft.com/office/drawing/2014/main" id="{741D9993-2D00-46E2-9043-255B5542A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383"/>
            <a:ext cx="10479088" cy="359551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  <a:buClr>
                <a:schemeClr val="accent6">
                  <a:lumMod val="60000"/>
                  <a:lumOff val="40000"/>
                </a:schemeClr>
              </a:buClr>
              <a:buSzPct val="130000"/>
              <a:defRPr/>
            </a:pPr>
            <a:r>
              <a:rPr lang="sv-SE" sz="3400" b="1" dirty="0">
                <a:solidFill>
                  <a:srgbClr val="4B4B4B"/>
                </a:solidFill>
              </a:rPr>
              <a:t>Styrelse väljs på 1-2 år (HSB utser 1 ledamot)</a:t>
            </a:r>
          </a:p>
          <a:p>
            <a:pPr>
              <a:lnSpc>
                <a:spcPct val="110000"/>
              </a:lnSpc>
              <a:spcBef>
                <a:spcPts val="300"/>
              </a:spcBef>
              <a:buClr>
                <a:schemeClr val="accent6">
                  <a:lumMod val="60000"/>
                  <a:lumOff val="40000"/>
                </a:schemeClr>
              </a:buClr>
              <a:buSzPct val="130000"/>
              <a:defRPr/>
            </a:pPr>
            <a:endParaRPr lang="sv-SE" sz="3400" b="1" dirty="0">
              <a:solidFill>
                <a:srgbClr val="4B4B4B"/>
              </a:solidFill>
            </a:endParaRPr>
          </a:p>
          <a:p>
            <a:pPr>
              <a:lnSpc>
                <a:spcPct val="110000"/>
              </a:lnSpc>
              <a:spcBef>
                <a:spcPts val="300"/>
              </a:spcBef>
              <a:buClr>
                <a:schemeClr val="accent6">
                  <a:lumMod val="60000"/>
                  <a:lumOff val="40000"/>
                </a:schemeClr>
              </a:buClr>
              <a:buSzPct val="130000"/>
              <a:defRPr/>
            </a:pPr>
            <a:r>
              <a:rPr lang="sv-SE" sz="3400" b="1" dirty="0">
                <a:solidFill>
                  <a:srgbClr val="4B4B4B"/>
                </a:solidFill>
              </a:rPr>
              <a:t>Revisorer väljs på 1 år</a:t>
            </a:r>
          </a:p>
          <a:p>
            <a:pPr>
              <a:lnSpc>
                <a:spcPct val="110000"/>
              </a:lnSpc>
              <a:spcBef>
                <a:spcPts val="300"/>
              </a:spcBef>
              <a:buClr>
                <a:schemeClr val="accent6">
                  <a:lumMod val="60000"/>
                  <a:lumOff val="40000"/>
                </a:schemeClr>
              </a:buClr>
              <a:buSzPct val="130000"/>
              <a:defRPr/>
            </a:pPr>
            <a:endParaRPr lang="sv-SE" sz="3400" b="1" dirty="0">
              <a:solidFill>
                <a:srgbClr val="4B4B4B"/>
              </a:solidFill>
            </a:endParaRPr>
          </a:p>
          <a:p>
            <a:pPr>
              <a:lnSpc>
                <a:spcPct val="110000"/>
              </a:lnSpc>
              <a:spcBef>
                <a:spcPts val="300"/>
              </a:spcBef>
              <a:buClr>
                <a:schemeClr val="accent6">
                  <a:lumMod val="60000"/>
                  <a:lumOff val="40000"/>
                </a:schemeClr>
              </a:buClr>
              <a:buSzPct val="130000"/>
              <a:defRPr/>
            </a:pPr>
            <a:r>
              <a:rPr lang="sv-SE" sz="3400" b="1" dirty="0">
                <a:solidFill>
                  <a:srgbClr val="4B4B4B"/>
                </a:solidFill>
              </a:rPr>
              <a:t>Valberedning väljs på 1 år</a:t>
            </a:r>
            <a:endParaRPr lang="sv-SE" dirty="0">
              <a:solidFill>
                <a:srgbClr val="4B4B4B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E4A592BF-00B0-12EA-D1D3-D6ED3F6CD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="" xmlns:a16="http://schemas.microsoft.com/office/drawing/2014/main" id="{C4C300DF-8E78-F433-E102-D92AE2CC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5212"/>
            <a:ext cx="9028471" cy="1008000"/>
          </a:xfrm>
        </p:spPr>
        <p:txBody>
          <a:bodyPr/>
          <a:lstStyle/>
          <a:p>
            <a:r>
              <a:rPr lang="sv-SE" dirty="0"/>
              <a:t>Vid Ordinarie Föreningsstämma</a:t>
            </a:r>
          </a:p>
        </p:txBody>
      </p:sp>
    </p:spTree>
    <p:extLst>
      <p:ext uri="{BB962C8B-B14F-4D97-AF65-F5344CB8AC3E}">
        <p14:creationId xmlns:p14="http://schemas.microsoft.com/office/powerpoint/2010/main" val="353602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="" xmlns:a16="http://schemas.microsoft.com/office/drawing/2014/main" id="{A0C2F680-8AA6-B5D8-7119-A16D3D626F5A}"/>
              </a:ext>
            </a:extLst>
          </p:cNvPr>
          <p:cNvGrpSpPr/>
          <p:nvPr/>
        </p:nvGrpSpPr>
        <p:grpSpPr>
          <a:xfrm>
            <a:off x="1711235" y="1266735"/>
            <a:ext cx="8530045" cy="4637676"/>
            <a:chOff x="1973690" y="2151417"/>
            <a:chExt cx="3113892" cy="1842585"/>
          </a:xfrm>
        </p:grpSpPr>
        <p:sp>
          <p:nvSpPr>
            <p:cNvPr id="3" name="Rektangel 2">
              <a:extLst>
                <a:ext uri="{FF2B5EF4-FFF2-40B4-BE49-F238E27FC236}">
                  <a16:creationId xmlns="" xmlns:a16="http://schemas.microsoft.com/office/drawing/2014/main" id="{A2395BAF-E5E8-3561-D372-CB5AC05E3F79}"/>
                </a:ext>
              </a:extLst>
            </p:cNvPr>
            <p:cNvSpPr/>
            <p:nvPr/>
          </p:nvSpPr>
          <p:spPr>
            <a:xfrm>
              <a:off x="2016607" y="2151417"/>
              <a:ext cx="3070975" cy="184258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7950054"/>
                <a:satOff val="-17308"/>
                <a:lumOff val="-1471"/>
                <a:alphaOff val="0"/>
              </a:schemeClr>
            </a:fillRef>
            <a:effectRef idx="0">
              <a:schemeClr val="accent3">
                <a:hueOff val="-7950054"/>
                <a:satOff val="-17308"/>
                <a:lumOff val="-1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textruta 3">
              <a:extLst>
                <a:ext uri="{FF2B5EF4-FFF2-40B4-BE49-F238E27FC236}">
                  <a16:creationId xmlns="" xmlns:a16="http://schemas.microsoft.com/office/drawing/2014/main" id="{25512FEB-F756-2B0D-B6FF-6DA3F26BB1A7}"/>
                </a:ext>
              </a:extLst>
            </p:cNvPr>
            <p:cNvSpPr txBox="1"/>
            <p:nvPr/>
          </p:nvSpPr>
          <p:spPr>
            <a:xfrm>
              <a:off x="1973690" y="2151417"/>
              <a:ext cx="3070975" cy="1842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6000" kern="1200" dirty="0"/>
                <a:t>Vad gör man som förtroendevald i en bostadsrättsförening?</a:t>
              </a:r>
            </a:p>
          </p:txBody>
        </p:sp>
      </p:grpSp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452FAEF2-69BD-5E2A-9121-3A2C514D0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5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="" xmlns:a16="http://schemas.microsoft.com/office/drawing/2014/main" id="{E73EDB8C-3AEA-49DF-9FD2-E7690B37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styrelse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="" xmlns:a16="http://schemas.microsoft.com/office/drawing/2014/main" id="{741D9993-2D00-46E2-9043-255B5542A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4114"/>
            <a:ext cx="10479088" cy="4274779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30000"/>
              <a:buNone/>
              <a:defRPr/>
            </a:pPr>
            <a:r>
              <a:rPr lang="sv-SE" sz="3400" b="1" dirty="0">
                <a:solidFill>
                  <a:srgbClr val="4B4B4B"/>
                </a:solidFill>
              </a:rPr>
              <a:t>Styrelsen (styrelsemöten en gång i månaden) </a:t>
            </a:r>
          </a:p>
          <a:p>
            <a:pPr marL="216000" indent="-21600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30000"/>
              <a:buFont typeface="Arial"/>
              <a:buChar char="•"/>
              <a:defRPr/>
            </a:pPr>
            <a:r>
              <a:rPr lang="sv-SE" sz="3400" dirty="0">
                <a:solidFill>
                  <a:srgbClr val="4B4B4B"/>
                </a:solidFill>
              </a:rPr>
              <a:t>Beslutar och ansvarar för förvaltning av föreningens fastigheter och övriga tillgångar</a:t>
            </a:r>
          </a:p>
          <a:p>
            <a:pPr marL="216000" indent="-21600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30000"/>
              <a:buFont typeface="Arial"/>
              <a:buChar char="•"/>
              <a:defRPr/>
            </a:pPr>
            <a:r>
              <a:rPr lang="sv-SE" sz="3400" dirty="0">
                <a:solidFill>
                  <a:srgbClr val="4B4B4B"/>
                </a:solidFill>
              </a:rPr>
              <a:t>Beslutar om avgifter, underhåll och inköp</a:t>
            </a:r>
          </a:p>
          <a:p>
            <a:pPr marL="216000" indent="-21600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30000"/>
              <a:buFont typeface="Arial"/>
              <a:buChar char="•"/>
              <a:defRPr/>
            </a:pPr>
            <a:r>
              <a:rPr lang="sv-SE" sz="3400" dirty="0">
                <a:solidFill>
                  <a:srgbClr val="4B4B4B"/>
                </a:solidFill>
              </a:rPr>
              <a:t>Ska sörja för en tillfredställande organisation</a:t>
            </a:r>
          </a:p>
          <a:p>
            <a:pPr marL="216000" indent="-21600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30000"/>
              <a:buFont typeface="Arial"/>
              <a:buChar char="•"/>
              <a:defRPr/>
            </a:pPr>
            <a:r>
              <a:rPr lang="sv-SE" sz="3400" dirty="0">
                <a:solidFill>
                  <a:srgbClr val="4B4B4B"/>
                </a:solidFill>
              </a:rPr>
              <a:t>Beslutar i medlemsfrågor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30000"/>
              <a:buNone/>
              <a:defRPr/>
            </a:pPr>
            <a:endParaRPr lang="sv-SE" sz="3400" dirty="0">
              <a:solidFill>
                <a:srgbClr val="4B4B4B"/>
              </a:solidFill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30000"/>
              <a:buNone/>
              <a:defRPr/>
            </a:pPr>
            <a:r>
              <a:rPr lang="sv-SE" sz="3400" dirty="0">
                <a:solidFill>
                  <a:srgbClr val="4B4B4B"/>
                </a:solidFill>
              </a:rPr>
              <a:t>… men även arbete mellan styrelsemöten.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="" xmlns:a16="http://schemas.microsoft.com/office/drawing/2014/main" id="{707DE7D2-2670-B678-1BCB-4F76B7B8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92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Revisorer (föreningsvalda respektive av HSB utsedd)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838200" y="2172892"/>
            <a:ext cx="10479088" cy="3587827"/>
          </a:xfrm>
        </p:spPr>
        <p:txBody>
          <a:bodyPr>
            <a:normAutofit/>
          </a:bodyPr>
          <a:lstStyle/>
          <a:p>
            <a:r>
              <a:rPr lang="sv-SE" sz="2800" dirty="0"/>
              <a:t>Kontrollerar att redovisningen fullgörs enligt lag</a:t>
            </a:r>
          </a:p>
          <a:p>
            <a:r>
              <a:rPr lang="sv-SE" sz="2800" dirty="0"/>
              <a:t>Kontrollerar att ekonomisk förvaltning är ordnad på ett betryggande och ändamålsenligt sätt.</a:t>
            </a:r>
          </a:p>
          <a:p>
            <a:r>
              <a:rPr lang="sv-SE" sz="2800" dirty="0"/>
              <a:t>Följer upp styrelsens arbete och dokumentation.</a:t>
            </a:r>
          </a:p>
          <a:p>
            <a:r>
              <a:rPr lang="sv-SE" sz="2800" dirty="0"/>
              <a:t>Föreslår stämman om ansvarsfrihet ska ges för styrelsen.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" name="Bildobjekt 1">
            <a:extLst>
              <a:ext uri="{FF2B5EF4-FFF2-40B4-BE49-F238E27FC236}">
                <a16:creationId xmlns="" xmlns:a16="http://schemas.microsoft.com/office/drawing/2014/main" id="{3C6F2DE5-FFA5-0C1B-C927-02682AACF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1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94613"/>
            <a:ext cx="9028471" cy="1826963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Välkommen till öppet möte med valberedningen</a:t>
            </a:r>
            <a:br>
              <a:rPr lang="sv-SE" dirty="0"/>
            </a:br>
            <a:r>
              <a:rPr lang="sv-SE" dirty="0"/>
              <a:t>23/2 2023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9C1B7C91-EB0E-921E-16BE-C2DCE78DA19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9505" y="3840480"/>
            <a:ext cx="10482524" cy="2328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Jens Werndén</a:t>
            </a:r>
            <a:br>
              <a:rPr lang="sv-S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Torbjörn Rogsgård</a:t>
            </a:r>
            <a:br>
              <a:rPr lang="sv-S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Pernilla Werndén</a:t>
            </a:r>
            <a:endParaRPr lang="sv-SE" sz="4800" dirty="0"/>
          </a:p>
        </p:txBody>
      </p:sp>
      <p:pic>
        <p:nvPicPr>
          <p:cNvPr id="3" name="Bildobjekt 2">
            <a:extLst>
              <a:ext uri="{FF2B5EF4-FFF2-40B4-BE49-F238E27FC236}">
                <a16:creationId xmlns="" xmlns:a16="http://schemas.microsoft.com/office/drawing/2014/main" id="{901B3547-42AC-DF05-5F6E-F2DEF47A5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56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="" xmlns:a16="http://schemas.microsoft.com/office/drawing/2014/main" id="{E73EDB8C-3AEA-49DF-9FD2-E7690B37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614"/>
            <a:ext cx="7243482" cy="1008000"/>
          </a:xfrm>
        </p:spPr>
        <p:txBody>
          <a:bodyPr/>
          <a:lstStyle/>
          <a:p>
            <a:r>
              <a:rPr lang="sv-SE" dirty="0"/>
              <a:t>Valberedning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77E2B398-9DA0-4813-95C6-27822F0DE6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="" xmlns:a16="http://schemas.microsoft.com/office/drawing/2014/main" id="{741D9993-2D00-46E2-9043-255B5542A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50162"/>
            <a:ext cx="9663953" cy="4564083"/>
          </a:xfrm>
        </p:spPr>
        <p:txBody>
          <a:bodyPr>
            <a:normAutofit/>
          </a:bodyPr>
          <a:lstStyle/>
          <a:p>
            <a:pPr marR="107950"/>
            <a:r>
              <a:rPr lang="sv-SE" sz="2800" dirty="0"/>
              <a:t>tar till föreningsstämman fram förslag och föreslår val till styrelse och revisorer</a:t>
            </a:r>
          </a:p>
          <a:p>
            <a:pPr marR="107950">
              <a:spcAft>
                <a:spcPts val="1200"/>
              </a:spcAft>
            </a:pPr>
            <a:r>
              <a:rPr lang="sv-SE" sz="2800" dirty="0"/>
              <a:t>ska till föreningsstämman lämna förslag på arvode och föreslå nivå på kommande års arvoden</a:t>
            </a:r>
          </a:p>
          <a:p>
            <a:r>
              <a:rPr lang="sv-SE" sz="2800" dirty="0"/>
              <a:t>ska informera stämman om vilka i valberedningen som står till förfogande för omval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="" xmlns:a16="http://schemas.microsoft.com/office/drawing/2014/main" id="{B1A494A5-FE58-59E7-45A9-870A6BAFD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00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="" xmlns:a16="http://schemas.microsoft.com/office/drawing/2014/main" id="{E82B8984-C751-40DE-ADF0-F31A42B1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614"/>
            <a:ext cx="9768840" cy="615525"/>
          </a:xfrm>
        </p:spPr>
        <p:txBody>
          <a:bodyPr/>
          <a:lstStyle/>
          <a:p>
            <a:r>
              <a:rPr lang="sv-SE" dirty="0"/>
              <a:t>För att vara valbar krävs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6D50E23E-5FC7-4F1C-B80F-D7A81C0159F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F1F2E259-2317-4596-97E3-D294F9EF4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8678"/>
            <a:ext cx="9768840" cy="4591311"/>
          </a:xfrm>
        </p:spPr>
        <p:txBody>
          <a:bodyPr>
            <a:normAutofit fontScale="92500" lnSpcReduction="20000"/>
          </a:bodyPr>
          <a:lstStyle/>
          <a:p>
            <a:pPr marL="288000" indent="-288000" eaLnBrk="1" fontAlgn="auto" hangingPunct="1">
              <a:spcBef>
                <a:spcPts val="1200"/>
              </a:spcBef>
              <a:spcAft>
                <a:spcPts val="0"/>
              </a:spcAft>
              <a:buSzPct val="130000"/>
              <a:buFont typeface="Arial"/>
              <a:buChar char="•"/>
              <a:defRPr/>
            </a:pPr>
            <a:r>
              <a:rPr lang="sv-SE" sz="2800" dirty="0">
                <a:latin typeface="+mn-lt"/>
                <a:cs typeface="+mn-cs"/>
              </a:rPr>
              <a:t>Att man är myndig medlem* i bostadsrättsföreningen eller medlems </a:t>
            </a:r>
            <a:r>
              <a:rPr lang="sv-SE" sz="2800" dirty="0" smtClean="0">
                <a:latin typeface="+mn-lt"/>
                <a:cs typeface="+mn-cs"/>
              </a:rPr>
              <a:t>närstående</a:t>
            </a:r>
            <a:br>
              <a:rPr lang="sv-SE" sz="2800" dirty="0" smtClean="0">
                <a:latin typeface="+mn-lt"/>
                <a:cs typeface="+mn-cs"/>
              </a:rPr>
            </a:br>
            <a:endParaRPr lang="sv-SE" sz="2800" dirty="0">
              <a:latin typeface="+mn-lt"/>
              <a:cs typeface="+mn-cs"/>
            </a:endParaRPr>
          </a:p>
          <a:p>
            <a:pPr marL="288000" indent="-288000" eaLnBrk="1" fontAlgn="auto" hangingPunct="1">
              <a:spcBef>
                <a:spcPts val="1200"/>
              </a:spcBef>
              <a:spcAft>
                <a:spcPts val="0"/>
              </a:spcAft>
              <a:buSzPct val="130000"/>
              <a:buFont typeface="Arial"/>
              <a:buChar char="•"/>
              <a:defRPr/>
            </a:pPr>
            <a:r>
              <a:rPr lang="sv-SE" sz="2800" dirty="0">
                <a:latin typeface="+mn-lt"/>
                <a:cs typeface="+mn-cs"/>
              </a:rPr>
              <a:t>Att man inte har näringsförbud, eller är satt i </a:t>
            </a:r>
            <a:r>
              <a:rPr lang="sv-SE" sz="2800" dirty="0" smtClean="0">
                <a:latin typeface="+mn-lt"/>
                <a:cs typeface="+mn-cs"/>
              </a:rPr>
              <a:t>konkurs</a:t>
            </a:r>
            <a:br>
              <a:rPr lang="sv-SE" sz="2800" dirty="0" smtClean="0">
                <a:latin typeface="+mn-lt"/>
                <a:cs typeface="+mn-cs"/>
              </a:rPr>
            </a:br>
            <a:endParaRPr lang="sv-SE" sz="2800" dirty="0" smtClean="0">
              <a:latin typeface="+mn-lt"/>
              <a:cs typeface="+mn-cs"/>
            </a:endParaRPr>
          </a:p>
          <a:p>
            <a:pPr marL="288000" indent="-288000" eaLnBrk="1" fontAlgn="auto" hangingPunct="1">
              <a:spcBef>
                <a:spcPts val="1200"/>
              </a:spcBef>
              <a:spcAft>
                <a:spcPts val="0"/>
              </a:spcAft>
              <a:buSzPct val="130000"/>
              <a:buFont typeface="Arial"/>
              <a:buChar char="•"/>
              <a:defRPr/>
            </a:pPr>
            <a:r>
              <a:rPr lang="sv-SE" sz="2800" dirty="0" smtClean="0"/>
              <a:t>Att val inte görs så att jäv uppstår mellan närstående</a:t>
            </a:r>
            <a:br>
              <a:rPr lang="sv-SE" sz="2800" dirty="0" smtClean="0"/>
            </a:br>
            <a:endParaRPr lang="sv-SE" sz="2800" dirty="0" smtClean="0"/>
          </a:p>
          <a:p>
            <a:pPr marL="288000" indent="-288000" eaLnBrk="1" fontAlgn="auto" hangingPunct="1">
              <a:spcBef>
                <a:spcPts val="1200"/>
              </a:spcBef>
              <a:spcAft>
                <a:spcPts val="0"/>
              </a:spcAft>
              <a:buSzPct val="130000"/>
              <a:buFont typeface="Arial"/>
              <a:buChar char="•"/>
              <a:defRPr/>
            </a:pPr>
            <a:r>
              <a:rPr lang="sv-SE" sz="2800" dirty="0" smtClean="0">
                <a:latin typeface="+mn-lt"/>
                <a:cs typeface="+mn-cs"/>
              </a:rPr>
              <a:t>Avgående styrelseledamot kan ej heller direkt väljas som revisor då det innebär att hen då kommer att granska sig själv</a:t>
            </a:r>
            <a:endParaRPr lang="sv-SE" sz="2800" dirty="0">
              <a:latin typeface="+mn-lt"/>
              <a:cs typeface="+mn-cs"/>
            </a:endParaRPr>
          </a:p>
          <a:p>
            <a:pPr marL="288000" indent="-288000" eaLnBrk="1" fontAlgn="auto" hangingPunct="1">
              <a:spcBef>
                <a:spcPts val="1200"/>
              </a:spcBef>
              <a:spcAft>
                <a:spcPts val="0"/>
              </a:spcAft>
              <a:buSzPct val="130000"/>
              <a:buFont typeface="Arial"/>
              <a:buChar char="•"/>
              <a:defRPr/>
            </a:pPr>
            <a:endParaRPr lang="sv-SE" sz="2800" dirty="0">
              <a:latin typeface="+mn-lt"/>
              <a:cs typeface="+mn-cs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SzPct val="130000"/>
              <a:buNone/>
              <a:defRPr/>
            </a:pPr>
            <a:endParaRPr lang="sv-SE" sz="1800" dirty="0"/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SzPct val="130000"/>
              <a:buNone/>
              <a:defRPr/>
            </a:pPr>
            <a:r>
              <a:rPr lang="sv-SE" sz="1800" dirty="0"/>
              <a:t>* Enligt HSB:s normalstadgar</a:t>
            </a:r>
          </a:p>
          <a:p>
            <a:pPr marL="288000" indent="-288000" eaLnBrk="1" fontAlgn="auto" hangingPunct="1">
              <a:spcBef>
                <a:spcPts val="1200"/>
              </a:spcBef>
              <a:spcAft>
                <a:spcPts val="0"/>
              </a:spcAft>
              <a:buSzPct val="130000"/>
              <a:buFont typeface="Arial"/>
              <a:buChar char="•"/>
              <a:defRPr/>
            </a:pPr>
            <a:endParaRPr lang="sv-SE" sz="2800" dirty="0">
              <a:latin typeface="+mn-lt"/>
              <a:cs typeface="+mn-cs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="" xmlns:a16="http://schemas.microsoft.com/office/drawing/2014/main" id="{B60252E1-9036-6972-6F72-2640F7535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17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styrelsearbetet ge dig?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800" dirty="0"/>
              <a:t>Får en överblick av föreningen och verksamheten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800" dirty="0"/>
              <a:t>Lär känna fastigheten, arbetet med den och människorna i föreningen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800" dirty="0"/>
              <a:t>Ger kunskaper, erfarenheter och är personligt utvecklande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800" dirty="0"/>
              <a:t>Kan bidra samt känner att jag är nyttig och värdefull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="" xmlns:a16="http://schemas.microsoft.com/office/drawing/2014/main" id="{F61CFD05-6D9D-A1BC-3066-1B8F0300D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7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>
            <a:extLst>
              <a:ext uri="{FF2B5EF4-FFF2-40B4-BE49-F238E27FC236}">
                <a16:creationId xmlns="" xmlns:a16="http://schemas.microsoft.com/office/drawing/2014/main" id="{A0C2F680-8AA6-B5D8-7119-A16D3D626F5A}"/>
              </a:ext>
            </a:extLst>
          </p:cNvPr>
          <p:cNvGrpSpPr/>
          <p:nvPr/>
        </p:nvGrpSpPr>
        <p:grpSpPr>
          <a:xfrm>
            <a:off x="2627209" y="1266735"/>
            <a:ext cx="6804174" cy="3997596"/>
            <a:chOff x="2016607" y="2151417"/>
            <a:chExt cx="3070975" cy="1842585"/>
          </a:xfrm>
        </p:grpSpPr>
        <p:sp>
          <p:nvSpPr>
            <p:cNvPr id="3" name="Rektangel 2">
              <a:extLst>
                <a:ext uri="{FF2B5EF4-FFF2-40B4-BE49-F238E27FC236}">
                  <a16:creationId xmlns="" xmlns:a16="http://schemas.microsoft.com/office/drawing/2014/main" id="{A2395BAF-E5E8-3561-D372-CB5AC05E3F79}"/>
                </a:ext>
              </a:extLst>
            </p:cNvPr>
            <p:cNvSpPr/>
            <p:nvPr/>
          </p:nvSpPr>
          <p:spPr>
            <a:xfrm>
              <a:off x="2016607" y="2151417"/>
              <a:ext cx="3070975" cy="184258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7950054"/>
                <a:satOff val="-17308"/>
                <a:lumOff val="-1471"/>
                <a:alphaOff val="0"/>
              </a:schemeClr>
            </a:fillRef>
            <a:effectRef idx="0">
              <a:schemeClr val="accent3">
                <a:hueOff val="-7950054"/>
                <a:satOff val="-17308"/>
                <a:lumOff val="-1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textruta 3">
              <a:extLst>
                <a:ext uri="{FF2B5EF4-FFF2-40B4-BE49-F238E27FC236}">
                  <a16:creationId xmlns="" xmlns:a16="http://schemas.microsoft.com/office/drawing/2014/main" id="{25512FEB-F756-2B0D-B6FF-6DA3F26BB1A7}"/>
                </a:ext>
              </a:extLst>
            </p:cNvPr>
            <p:cNvSpPr txBox="1"/>
            <p:nvPr/>
          </p:nvSpPr>
          <p:spPr>
            <a:xfrm>
              <a:off x="2016607" y="2151417"/>
              <a:ext cx="3070975" cy="1842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6000" kern="1200" dirty="0"/>
                <a:t>Framåtblick</a:t>
              </a:r>
            </a:p>
          </p:txBody>
        </p:sp>
      </p:grpSp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452FAEF2-69BD-5E2A-9121-3A2C514D0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92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9728" y="229984"/>
            <a:ext cx="9806675" cy="1211782"/>
          </a:xfrm>
        </p:spPr>
        <p:txBody>
          <a:bodyPr/>
          <a:lstStyle/>
          <a:p>
            <a:pPr algn="ctr"/>
            <a:r>
              <a:rPr lang="sv-SE" b="1" dirty="0"/>
              <a:t>Vad kommer att hända under våren 2023?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092520376"/>
              </p:ext>
            </p:extLst>
          </p:nvPr>
        </p:nvGraphicFramePr>
        <p:xfrm>
          <a:off x="940526" y="1153441"/>
          <a:ext cx="9235440" cy="540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89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6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9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800" b="1" kern="15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Vad ska ske?</a:t>
                      </a:r>
                      <a:endParaRPr lang="sv-SE" sz="1800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800" b="1" kern="15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När ska det ske?</a:t>
                      </a:r>
                      <a:endParaRPr lang="sv-SE" sz="1800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800" kern="15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Valberedningen har öppet möte för medlemmar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800" kern="15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Idag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5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kern="15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Sista dag att lämna motioner</a:t>
                      </a:r>
                      <a:r>
                        <a:rPr lang="sv-SE" sz="1800" kern="15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och anmäla övriga frågor till föreningens ordinarie årsstämma 2023</a:t>
                      </a:r>
                      <a:endParaRPr lang="sv-SE" sz="1800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800" kern="15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28:e februari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70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800" b="0" i="0" u="none" strike="noStrike" kern="15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Sista dag att lämna in nomineringar av kandidater för förtroendeuppdrag till föreningens ordinarie årsstämma 2023</a:t>
                      </a:r>
                      <a:endParaRPr lang="sv-SE" sz="1800" kern="15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800" kern="15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12:e mars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21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Ordinarie styrelsemöte. </a:t>
                      </a:r>
                      <a:b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Medlemmar är välkomna att träffa styrelsen för att ställa frågor eller lämna synpunkter innan mötet 18.30-19.00.</a:t>
                      </a:r>
                      <a:endParaRPr lang="sv-SE" sz="1600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800" kern="15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15:e mars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217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Ordinarie styrelsemöte. </a:t>
                      </a:r>
                      <a:r>
                        <a:rPr lang="sv-SE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sv-SE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Medlemmar är välkomna att träffa styrelsen för att ställa frågor eller lämna synpunkter innan mötet 18.30-19.00.</a:t>
                      </a:r>
                      <a:endParaRPr lang="sv-SE" sz="1800" kern="1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800" kern="15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19:e april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98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800" kern="15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Föreningens ordinarie</a:t>
                      </a:r>
                      <a:r>
                        <a:rPr lang="sv-SE" sz="1800" kern="15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år</a:t>
                      </a:r>
                      <a:r>
                        <a:rPr lang="sv-SE" sz="1800" kern="15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sstämma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v-SE" sz="1800" kern="15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Mitten på Maj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4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="" xmlns:a16="http://schemas.microsoft.com/office/drawing/2014/main" id="{9771AB0B-395C-4C4E-8A66-13098959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614"/>
            <a:ext cx="9028471" cy="1008000"/>
          </a:xfrm>
        </p:spPr>
        <p:txBody>
          <a:bodyPr anchor="t">
            <a:normAutofit/>
          </a:bodyPr>
          <a:lstStyle/>
          <a:p>
            <a:r>
              <a:rPr lang="sv-SE" dirty="0"/>
              <a:t>Valberedningens målsättning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CB415E4A-AD8D-4CEF-BA25-B95A3AA92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172893"/>
            <a:ext cx="8504583" cy="3996000"/>
          </a:xfrm>
        </p:spPr>
        <p:txBody>
          <a:bodyPr>
            <a:normAutofit lnSpcReduction="10000"/>
          </a:bodyPr>
          <a:lstStyle/>
          <a:p>
            <a:pPr marL="288000" lvl="1" indent="-288000" eaLnBrk="1" fontAlgn="auto" hangingPunct="1">
              <a:spcBef>
                <a:spcPts val="500"/>
              </a:spcBef>
              <a:spcAft>
                <a:spcPts val="0"/>
              </a:spcAft>
              <a:buSzPct val="130000"/>
              <a:buFont typeface="Arial"/>
              <a:buChar char="•"/>
              <a:defRPr/>
            </a:pPr>
            <a:r>
              <a:rPr lang="sv-SE" sz="3200" dirty="0"/>
              <a:t>Ta fram rätt antal ledamöter</a:t>
            </a:r>
          </a:p>
          <a:p>
            <a:pPr marL="288000" lvl="1" indent="-288000" eaLnBrk="1" fontAlgn="auto" hangingPunct="1">
              <a:spcBef>
                <a:spcPts val="500"/>
              </a:spcBef>
              <a:spcAft>
                <a:spcPts val="0"/>
              </a:spcAft>
              <a:buSzPct val="130000"/>
              <a:buFont typeface="Arial"/>
              <a:buChar char="•"/>
              <a:defRPr/>
            </a:pPr>
            <a:r>
              <a:rPr lang="sv-SE" sz="3200" dirty="0"/>
              <a:t>Förtroende valda ska spegla medlemmarnas sammansättning</a:t>
            </a:r>
          </a:p>
          <a:p>
            <a:pPr marL="288000" lvl="1" indent="-288000" eaLnBrk="1" fontAlgn="auto" hangingPunct="1">
              <a:spcBef>
                <a:spcPts val="500"/>
              </a:spcBef>
              <a:spcAft>
                <a:spcPts val="0"/>
              </a:spcAft>
              <a:buSzPct val="130000"/>
              <a:buFont typeface="Arial"/>
              <a:buChar char="•"/>
              <a:defRPr/>
            </a:pPr>
            <a:r>
              <a:rPr lang="sv-SE" sz="3200" dirty="0"/>
              <a:t>Jämställdhet</a:t>
            </a:r>
          </a:p>
          <a:p>
            <a:pPr marL="288000" lvl="1" indent="-288000" eaLnBrk="1" fontAlgn="auto" hangingPunct="1">
              <a:spcBef>
                <a:spcPts val="500"/>
              </a:spcBef>
              <a:spcAft>
                <a:spcPts val="0"/>
              </a:spcAft>
              <a:buSzPct val="130000"/>
              <a:buFont typeface="Arial"/>
              <a:buChar char="•"/>
              <a:defRPr/>
            </a:pPr>
            <a:r>
              <a:rPr lang="sv-SE" sz="3200" dirty="0"/>
              <a:t>Mångfald</a:t>
            </a:r>
          </a:p>
          <a:p>
            <a:pPr marL="288000" lvl="1" indent="-288000" eaLnBrk="1" fontAlgn="auto" hangingPunct="1">
              <a:spcBef>
                <a:spcPts val="500"/>
              </a:spcBef>
              <a:spcAft>
                <a:spcPts val="0"/>
              </a:spcAft>
              <a:buSzPct val="130000"/>
              <a:buFont typeface="Arial"/>
              <a:buChar char="•"/>
              <a:defRPr/>
            </a:pPr>
            <a:r>
              <a:rPr lang="sv-SE" sz="3200" dirty="0"/>
              <a:t>Långsiktighet 2-4 år framåt</a:t>
            </a:r>
          </a:p>
          <a:p>
            <a:pPr marL="288000" lvl="1" indent="-288000" eaLnBrk="1" fontAlgn="auto" hangingPunct="1">
              <a:spcBef>
                <a:spcPts val="500"/>
              </a:spcBef>
              <a:spcAft>
                <a:spcPts val="0"/>
              </a:spcAft>
              <a:buSzPct val="130000"/>
              <a:buFont typeface="Arial"/>
              <a:buChar char="•"/>
              <a:defRPr/>
            </a:pPr>
            <a:r>
              <a:rPr lang="sv-SE" sz="3200" dirty="0"/>
              <a:t>Alla föreningens gårdar ska vara representerade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="" xmlns:a16="http://schemas.microsoft.com/office/drawing/2014/main" id="{D3D30D77-6D4D-3E02-1FD3-B7D5255D4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33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="" xmlns:a16="http://schemas.microsoft.com/office/drawing/2014/main" id="{9771AB0B-395C-4C4E-8A66-13098959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614"/>
            <a:ext cx="9028471" cy="1008000"/>
          </a:xfrm>
        </p:spPr>
        <p:txBody>
          <a:bodyPr anchor="t">
            <a:normAutofit/>
          </a:bodyPr>
          <a:lstStyle/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30000"/>
              <a:buNone/>
              <a:defRPr/>
            </a:pPr>
            <a:r>
              <a:rPr lang="sv-SE" dirty="0"/>
              <a:t>Vilka kompetenser kan behövas till styrelsen</a:t>
            </a:r>
          </a:p>
        </p:txBody>
      </p:sp>
      <p:graphicFrame>
        <p:nvGraphicFramePr>
          <p:cNvPr id="2" name="Tabell 4">
            <a:extLst>
              <a:ext uri="{FF2B5EF4-FFF2-40B4-BE49-F238E27FC236}">
                <a16:creationId xmlns="" xmlns:a16="http://schemas.microsoft.com/office/drawing/2014/main" id="{094660FC-19D8-0B0F-832D-E4BBABC87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945895"/>
              </p:ext>
            </p:extLst>
          </p:nvPr>
        </p:nvGraphicFramePr>
        <p:xfrm>
          <a:off x="838200" y="2308176"/>
          <a:ext cx="81280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63440941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7113143"/>
                    </a:ext>
                  </a:extLst>
                </a:gridCol>
              </a:tblGrid>
              <a:tr h="270973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37578322"/>
                  </a:ext>
                </a:extLst>
              </a:tr>
              <a:tr h="467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800" dirty="0"/>
                        <a:t>Ekonomi</a:t>
                      </a:r>
                    </a:p>
                    <a:p>
                      <a:endParaRPr lang="sv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800" dirty="0"/>
                        <a:t>Beställarkompetens</a:t>
                      </a:r>
                    </a:p>
                    <a:p>
                      <a:endParaRPr lang="sv-SE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4341715"/>
                  </a:ext>
                </a:extLst>
              </a:tr>
              <a:tr h="467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800" dirty="0"/>
                        <a:t>Organisation</a:t>
                      </a:r>
                    </a:p>
                    <a:p>
                      <a:endParaRPr lang="sv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Hållbarhet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5384510"/>
                  </a:ext>
                </a:extLst>
              </a:tr>
              <a:tr h="467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800" dirty="0"/>
                        <a:t>Teknik/IT</a:t>
                      </a:r>
                    </a:p>
                    <a:p>
                      <a:endParaRPr lang="sv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Kommunikation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8398581"/>
                  </a:ext>
                </a:extLst>
              </a:tr>
              <a:tr h="467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800" dirty="0"/>
                        <a:t>Ledarskap</a:t>
                      </a:r>
                    </a:p>
                    <a:p>
                      <a:endParaRPr lang="sv-S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800" dirty="0"/>
                        <a:t>Säkerhet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4227718"/>
                  </a:ext>
                </a:extLst>
              </a:tr>
            </a:tbl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667B1A1B-3B37-680B-9699-6BCF6FF8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68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3E62C6D7-4DE9-4C7C-8B3C-8DC251CFF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614"/>
            <a:ext cx="9028471" cy="854064"/>
          </a:xfrm>
        </p:spPr>
        <p:txBody>
          <a:bodyPr/>
          <a:lstStyle/>
          <a:p>
            <a:r>
              <a:rPr lang="sv-SE" dirty="0"/>
              <a:t>Till sist något om arvoden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838199" y="1848678"/>
            <a:ext cx="10074965" cy="472193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30000"/>
              <a:defRPr/>
            </a:pPr>
            <a:r>
              <a:rPr lang="sv-SE" sz="3200" dirty="0"/>
              <a:t>Förtroendeuppdrag i brf är varken ideellt eller en anställning</a:t>
            </a:r>
          </a:p>
          <a:p>
            <a:pPr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30000"/>
              <a:defRPr/>
            </a:pPr>
            <a:r>
              <a:rPr lang="sv-SE" sz="3200" dirty="0"/>
              <a:t>Vår förening arvoderar förtroendevalda; styrelseledamöter, revisorer och valberedning</a:t>
            </a:r>
          </a:p>
          <a:p>
            <a:pPr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30000"/>
              <a:defRPr/>
            </a:pPr>
            <a:r>
              <a:rPr lang="sv-SE" sz="3200" dirty="0"/>
              <a:t>Va</a:t>
            </a:r>
            <a:r>
              <a:rPr lang="sv-SE" sz="3200" dirty="0">
                <a:solidFill>
                  <a:schemeClr val="tx1"/>
                </a:solidFill>
              </a:rPr>
              <a:t>lberedningen bereder arvodesförslag</a:t>
            </a:r>
          </a:p>
          <a:p>
            <a:pPr>
              <a:spcBef>
                <a:spcPts val="1200"/>
              </a:spcBef>
              <a:buClr>
                <a:schemeClr val="accent6">
                  <a:lumMod val="60000"/>
                  <a:lumOff val="40000"/>
                </a:schemeClr>
              </a:buClr>
              <a:buSzPct val="130000"/>
              <a:defRPr/>
            </a:pPr>
            <a:r>
              <a:rPr lang="sv-SE" sz="3200" dirty="0"/>
              <a:t>Vår förenings arvoden är kopplade till prisbasbelopp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="" xmlns:a16="http://schemas.microsoft.com/office/drawing/2014/main" id="{5829D1B2-1D15-5363-41A4-7E70E8D2C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94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D40CC59C-5C96-4E70-A5B1-201F2C46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097" y="695740"/>
            <a:ext cx="9657806" cy="1250626"/>
          </a:xfrm>
        </p:spPr>
        <p:txBody>
          <a:bodyPr/>
          <a:lstStyle/>
          <a:p>
            <a:r>
              <a:rPr lang="sv-SE" sz="6000" dirty="0"/>
              <a:t>Tack för idag!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="" xmlns:a16="http://schemas.microsoft.com/office/drawing/2014/main" id="{1807A4C9-36B2-AF19-056D-22BC78FCB634}"/>
              </a:ext>
            </a:extLst>
          </p:cNvPr>
          <p:cNvSpPr txBox="1"/>
          <p:nvPr/>
        </p:nvSpPr>
        <p:spPr>
          <a:xfrm>
            <a:off x="1267097" y="1798722"/>
            <a:ext cx="96578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solidFill>
                  <a:srgbClr val="000000"/>
                </a:solidFill>
                <a:latin typeface="Calibri" panose="020F0502020204030204" pitchFamily="34" charset="0"/>
              </a:rPr>
              <a:t>Jens, Pernilla, Torbjörn</a:t>
            </a:r>
          </a:p>
          <a:p>
            <a:pPr algn="ctr"/>
            <a:endParaRPr lang="sv-SE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sv-SE" sz="3200" dirty="0">
                <a:solidFill>
                  <a:srgbClr val="FF0000"/>
                </a:solidFill>
                <a:latin typeface="Calibri" panose="020F0502020204030204" pitchFamily="34" charset="0"/>
              </a:rPr>
              <a:t>Välkommen att höra av dig till oss:</a:t>
            </a:r>
          </a:p>
          <a:p>
            <a:pPr algn="ctr"/>
            <a:endParaRPr lang="sv-SE" sz="11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sv-SE" sz="3200" dirty="0">
                <a:solidFill>
                  <a:srgbClr val="FF0000"/>
                </a:solidFill>
                <a:latin typeface="Calibri" panose="020F0502020204030204" pitchFamily="34" charset="0"/>
              </a:rPr>
              <a:t>valberedning@brfsegelflygaren.se</a:t>
            </a:r>
          </a:p>
          <a:p>
            <a:pPr algn="ctr"/>
            <a:endParaRPr lang="sv-SE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sv-SE" sz="3200" dirty="0">
                <a:solidFill>
                  <a:srgbClr val="00B0F0"/>
                </a:solidFill>
                <a:latin typeface="Calibri" panose="020F0502020204030204" pitchFamily="34" charset="0"/>
              </a:rPr>
              <a:t>Och välkommen att söka mer information om vår bostadsrättsförening på:</a:t>
            </a:r>
          </a:p>
          <a:p>
            <a:endParaRPr lang="sv-SE" sz="11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ctr"/>
            <a:r>
              <a:rPr lang="sv-SE" sz="3200" dirty="0">
                <a:solidFill>
                  <a:srgbClr val="00B0F0"/>
                </a:solidFill>
                <a:latin typeface="Calibri" panose="020F0502020204030204" pitchFamily="34" charset="0"/>
              </a:rPr>
              <a:t>http://www.brfsegelflygaren.se/</a:t>
            </a:r>
          </a:p>
          <a:p>
            <a:endParaRPr lang="sv-SE" b="1" dirty="0"/>
          </a:p>
        </p:txBody>
      </p:sp>
      <p:pic>
        <p:nvPicPr>
          <p:cNvPr id="3" name="Bildobjekt 2">
            <a:extLst>
              <a:ext uri="{FF2B5EF4-FFF2-40B4-BE49-F238E27FC236}">
                <a16:creationId xmlns="" xmlns:a16="http://schemas.microsoft.com/office/drawing/2014/main" id="{B11F7472-1320-D788-1183-A188BC2C7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7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Kvällens agenda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476280739"/>
              </p:ext>
            </p:extLst>
          </p:nvPr>
        </p:nvGraphicFramePr>
        <p:xfrm>
          <a:off x="849313" y="2173288"/>
          <a:ext cx="10482262" cy="399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Bildobjekt 1">
            <a:extLst>
              <a:ext uri="{FF2B5EF4-FFF2-40B4-BE49-F238E27FC236}">
                <a16:creationId xmlns="" xmlns:a16="http://schemas.microsoft.com/office/drawing/2014/main" id="{2D6F9618-6004-6FF1-7EF3-1EDF87D0E5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5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tshållare för innehåll 5">
            <a:extLst>
              <a:ext uri="{FF2B5EF4-FFF2-40B4-BE49-F238E27FC236}">
                <a16:creationId xmlns="" xmlns:a16="http://schemas.microsoft.com/office/drawing/2014/main" id="{97237331-935F-03EF-CC36-46D927162627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929441413"/>
              </p:ext>
            </p:extLst>
          </p:nvPr>
        </p:nvGraphicFramePr>
        <p:xfrm>
          <a:off x="849313" y="809625"/>
          <a:ext cx="10482262" cy="53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Bildobjekt 1">
            <a:extLst>
              <a:ext uri="{FF2B5EF4-FFF2-40B4-BE49-F238E27FC236}">
                <a16:creationId xmlns="" xmlns:a16="http://schemas.microsoft.com/office/drawing/2014/main" id="{5452EF7F-F764-B5FF-F8D1-E1BB78E375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7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 12">
            <a:extLst>
              <a:ext uri="{FF2B5EF4-FFF2-40B4-BE49-F238E27FC236}">
                <a16:creationId xmlns="" xmlns:a16="http://schemas.microsoft.com/office/drawing/2014/main" id="{F68C366A-C7C0-4DF7-8805-1327BAFCBA92}"/>
              </a:ext>
            </a:extLst>
          </p:cNvPr>
          <p:cNvGrpSpPr/>
          <p:nvPr/>
        </p:nvGrpSpPr>
        <p:grpSpPr>
          <a:xfrm>
            <a:off x="1658983" y="1109981"/>
            <a:ext cx="8386354" cy="4180479"/>
            <a:chOff x="3705643" y="1734"/>
            <a:chExt cx="3070975" cy="1842585"/>
          </a:xfrm>
        </p:grpSpPr>
        <p:sp>
          <p:nvSpPr>
            <p:cNvPr id="14" name="Rektangel 13">
              <a:extLst>
                <a:ext uri="{FF2B5EF4-FFF2-40B4-BE49-F238E27FC236}">
                  <a16:creationId xmlns="" xmlns:a16="http://schemas.microsoft.com/office/drawing/2014/main" id="{70818A23-ED4D-FB9F-7C23-A2FB46B0492A}"/>
                </a:ext>
              </a:extLst>
            </p:cNvPr>
            <p:cNvSpPr/>
            <p:nvPr/>
          </p:nvSpPr>
          <p:spPr>
            <a:xfrm>
              <a:off x="3705643" y="1734"/>
              <a:ext cx="3070975" cy="184258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650018"/>
                <a:satOff val="-5769"/>
                <a:lumOff val="-490"/>
                <a:alphaOff val="0"/>
              </a:schemeClr>
            </a:fillRef>
            <a:effectRef idx="0">
              <a:schemeClr val="accent3">
                <a:hueOff val="-2650018"/>
                <a:satOff val="-5769"/>
                <a:lumOff val="-4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ruta 14">
              <a:extLst>
                <a:ext uri="{FF2B5EF4-FFF2-40B4-BE49-F238E27FC236}">
                  <a16:creationId xmlns="" xmlns:a16="http://schemas.microsoft.com/office/drawing/2014/main" id="{581887F1-A1A6-970D-9973-AB33EF1148C8}"/>
                </a:ext>
              </a:extLst>
            </p:cNvPr>
            <p:cNvSpPr txBox="1"/>
            <p:nvPr/>
          </p:nvSpPr>
          <p:spPr>
            <a:xfrm>
              <a:off x="3705643" y="1734"/>
              <a:ext cx="3070975" cy="1842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6000" kern="1200" dirty="0"/>
                <a:t>Presentation av</a:t>
              </a:r>
              <a:br>
                <a:rPr lang="sv-SE" sz="6000" kern="1200" dirty="0"/>
              </a:br>
              <a:r>
                <a:rPr lang="sv-SE" sz="6000" kern="1200" dirty="0"/>
                <a:t>bostadsrättsföreningen Segelflygaren i Skarpnäck</a:t>
              </a:r>
            </a:p>
          </p:txBody>
        </p:sp>
      </p:grpSp>
      <p:pic>
        <p:nvPicPr>
          <p:cNvPr id="2" name="Bildobjekt 1">
            <a:extLst>
              <a:ext uri="{FF2B5EF4-FFF2-40B4-BE49-F238E27FC236}">
                <a16:creationId xmlns="" xmlns:a16="http://schemas.microsoft.com/office/drawing/2014/main" id="{ED63C91E-11C9-AAFA-9EF4-362FCB0B5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3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="" xmlns:a16="http://schemas.microsoft.com/office/drawing/2014/main" id="{E82B8984-C751-40DE-ADF0-F31A42B1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9107"/>
            <a:ext cx="7727576" cy="747807"/>
          </a:xfrm>
        </p:spPr>
        <p:txBody>
          <a:bodyPr/>
          <a:lstStyle/>
          <a:p>
            <a:r>
              <a:rPr lang="sv-SE" dirty="0"/>
              <a:t>Brf segelflygaren i skarpnäck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6D50E23E-5FC7-4F1C-B80F-D7A81C0159F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F1F2E259-2317-4596-97E3-D294F9EF4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5920"/>
            <a:ext cx="4748407" cy="4522973"/>
          </a:xfrm>
        </p:spPr>
        <p:txBody>
          <a:bodyPr>
            <a:normAutofit/>
          </a:bodyPr>
          <a:lstStyle/>
          <a:p>
            <a:pPr marL="288000" lvl="1" indent="-288000">
              <a:spcBef>
                <a:spcPts val="1200"/>
              </a:spcBef>
              <a:buSzPct val="130000"/>
              <a:buFont typeface="Arial"/>
              <a:buChar char="•"/>
              <a:defRPr/>
            </a:pPr>
            <a:r>
              <a:rPr lang="sv-SE" sz="2800" dirty="0"/>
              <a:t>Bildades 1980</a:t>
            </a:r>
          </a:p>
          <a:p>
            <a:pPr marL="288000" lvl="1" indent="-288000">
              <a:spcBef>
                <a:spcPts val="1200"/>
              </a:spcBef>
              <a:buSzPct val="130000"/>
              <a:buFont typeface="Arial"/>
              <a:buChar char="•"/>
              <a:defRPr/>
            </a:pPr>
            <a:r>
              <a:rPr lang="sv-SE" sz="2800" dirty="0" smtClean="0"/>
              <a:t>379 bostadsrättslägenheter</a:t>
            </a:r>
          </a:p>
          <a:p>
            <a:pPr marL="288000" lvl="1" indent="-288000">
              <a:spcBef>
                <a:spcPts val="1200"/>
              </a:spcBef>
              <a:buSzPct val="130000"/>
              <a:buFont typeface="Arial"/>
              <a:buChar char="•"/>
              <a:defRPr/>
            </a:pPr>
            <a:r>
              <a:rPr lang="sv-SE" sz="2800" dirty="0" smtClean="0"/>
              <a:t>5 hyresrättslägenheter</a:t>
            </a:r>
          </a:p>
          <a:p>
            <a:pPr marL="288000" lvl="1" indent="-288000">
              <a:spcBef>
                <a:spcPts val="1200"/>
              </a:spcBef>
              <a:buSzPct val="130000"/>
              <a:buFont typeface="Arial"/>
              <a:buChar char="•"/>
              <a:defRPr/>
            </a:pPr>
            <a:r>
              <a:rPr lang="sv-SE" sz="2800" dirty="0"/>
              <a:t>32 trapphus</a:t>
            </a:r>
          </a:p>
          <a:p>
            <a:pPr marL="288000" lvl="1" indent="-288000">
              <a:spcBef>
                <a:spcPts val="1200"/>
              </a:spcBef>
              <a:buSzPct val="130000"/>
              <a:buFont typeface="Arial"/>
              <a:buChar char="•"/>
              <a:defRPr/>
            </a:pPr>
            <a:r>
              <a:rPr lang="sv-SE" sz="2800" dirty="0" smtClean="0"/>
              <a:t>4 lokaler (</a:t>
            </a:r>
            <a:r>
              <a:rPr lang="sv-SE" sz="2400" dirty="0" smtClean="0"/>
              <a:t>Förskola</a:t>
            </a:r>
            <a:r>
              <a:rPr lang="sv-SE" sz="2400" dirty="0"/>
              <a:t>, särskola, gruppboende som hyrs av Stockholms </a:t>
            </a:r>
            <a:r>
              <a:rPr lang="sv-SE" sz="2400" dirty="0" smtClean="0"/>
              <a:t>stad</a:t>
            </a:r>
            <a:r>
              <a:rPr lang="sv-SE" sz="2800" dirty="0" smtClean="0"/>
              <a:t>)</a:t>
            </a:r>
            <a:endParaRPr lang="sv-SE" sz="2800" dirty="0"/>
          </a:p>
        </p:txBody>
      </p:sp>
      <p:pic>
        <p:nvPicPr>
          <p:cNvPr id="2" name="Bildobjekt 1">
            <a:extLst>
              <a:ext uri="{FF2B5EF4-FFF2-40B4-BE49-F238E27FC236}">
                <a16:creationId xmlns="" xmlns:a16="http://schemas.microsoft.com/office/drawing/2014/main" id="{F904EBF2-BFC9-239C-0DE2-4BF47B32C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  <p:sp>
        <p:nvSpPr>
          <p:cNvPr id="6" name="Platshållare för innehåll 3">
            <a:extLst>
              <a:ext uri="{FF2B5EF4-FFF2-40B4-BE49-F238E27FC236}">
                <a16:creationId xmlns="" xmlns:a16="http://schemas.microsoft.com/office/drawing/2014/main" id="{49795D45-4249-095F-D767-BA9ACCF1C1A2}"/>
              </a:ext>
            </a:extLst>
          </p:cNvPr>
          <p:cNvSpPr txBox="1">
            <a:spLocks/>
          </p:cNvSpPr>
          <p:nvPr/>
        </p:nvSpPr>
        <p:spPr>
          <a:xfrm>
            <a:off x="5773783" y="1641566"/>
            <a:ext cx="5146766" cy="45229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10000"/>
              <a:buFont typeface="Times New Roman" panose="02020603050405020304" pitchFamily="18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2651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Times New Roman" panose="02020603050405020304" pitchFamily="18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1213" indent="-2809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Times New Roman" panose="02020603050405020304" pitchFamily="18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51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Times New Roman" panose="02020603050405020304" pitchFamily="18" charset="0"/>
              <a:buChar char="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Times New Roman" panose="02020603050405020304" pitchFamily="18" charset="0"/>
              <a:buChar char="‒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-288000">
              <a:spcBef>
                <a:spcPts val="1200"/>
              </a:spcBef>
              <a:buSzPct val="130000"/>
              <a:buFont typeface="Arial"/>
              <a:buChar char="•"/>
              <a:defRPr/>
            </a:pPr>
            <a:r>
              <a:rPr lang="sv-SE" sz="2800" dirty="0"/>
              <a:t>Gästlägenhet, bastu, föreningslokal, parkeringshus</a:t>
            </a:r>
          </a:p>
          <a:p>
            <a:pPr marL="288000" lvl="1" indent="-288000">
              <a:spcBef>
                <a:spcPts val="1200"/>
              </a:spcBef>
              <a:buSzPct val="130000"/>
              <a:buFont typeface="Arial"/>
              <a:buChar char="•"/>
              <a:defRPr/>
            </a:pPr>
            <a:r>
              <a:rPr lang="sv-SE" sz="2800" dirty="0"/>
              <a:t>4 gårdar:</a:t>
            </a:r>
          </a:p>
          <a:p>
            <a:pPr marL="568988" lvl="2" indent="-288000">
              <a:spcBef>
                <a:spcPts val="1200"/>
              </a:spcBef>
              <a:buSzPct val="130000"/>
              <a:buFont typeface="Arial"/>
              <a:buChar char="•"/>
              <a:defRPr/>
            </a:pPr>
            <a:r>
              <a:rPr lang="sv-SE" sz="2400" dirty="0"/>
              <a:t>Ballongen</a:t>
            </a:r>
          </a:p>
          <a:p>
            <a:pPr marL="568988" lvl="2" indent="-288000">
              <a:spcBef>
                <a:spcPts val="1200"/>
              </a:spcBef>
              <a:buSzPct val="130000"/>
              <a:buFont typeface="Arial"/>
              <a:buChar char="•"/>
              <a:defRPr/>
            </a:pPr>
            <a:r>
              <a:rPr lang="sv-SE" sz="2400" dirty="0"/>
              <a:t>Glidflykten</a:t>
            </a:r>
          </a:p>
          <a:p>
            <a:pPr marL="568988" lvl="2" indent="-288000">
              <a:spcBef>
                <a:spcPts val="1200"/>
              </a:spcBef>
              <a:buSzPct val="130000"/>
              <a:buFont typeface="Arial"/>
              <a:buChar char="•"/>
              <a:defRPr/>
            </a:pPr>
            <a:r>
              <a:rPr lang="sv-SE" sz="2400" dirty="0"/>
              <a:t>Segelflygaren</a:t>
            </a:r>
          </a:p>
          <a:p>
            <a:pPr marL="568988" lvl="2" indent="-288000">
              <a:spcBef>
                <a:spcPts val="1200"/>
              </a:spcBef>
              <a:buSzPct val="130000"/>
              <a:buFont typeface="Arial"/>
              <a:buChar char="•"/>
              <a:defRPr/>
            </a:pPr>
            <a:r>
              <a:rPr lang="sv-SE" sz="2400" dirty="0"/>
              <a:t>Uppvinden</a:t>
            </a:r>
          </a:p>
        </p:txBody>
      </p:sp>
    </p:spTree>
    <p:extLst>
      <p:ext uri="{BB962C8B-B14F-4D97-AF65-F5344CB8AC3E}">
        <p14:creationId xmlns:p14="http://schemas.microsoft.com/office/powerpoint/2010/main" val="101598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12" y="714375"/>
            <a:ext cx="7419975" cy="542925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4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04775"/>
            <a:ext cx="6858000" cy="664845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5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="" xmlns:a16="http://schemas.microsoft.com/office/drawing/2014/main" id="{59E14670-92A8-20C5-6BF8-ACA2CC07705C}"/>
              </a:ext>
            </a:extLst>
          </p:cNvPr>
          <p:cNvGrpSpPr/>
          <p:nvPr/>
        </p:nvGrpSpPr>
        <p:grpSpPr>
          <a:xfrm>
            <a:off x="1642276" y="953227"/>
            <a:ext cx="8572878" cy="4167412"/>
            <a:chOff x="7083716" y="1734"/>
            <a:chExt cx="3078151" cy="1842585"/>
          </a:xfrm>
        </p:grpSpPr>
        <p:sp>
          <p:nvSpPr>
            <p:cNvPr id="9" name="Rektangel 8">
              <a:extLst>
                <a:ext uri="{FF2B5EF4-FFF2-40B4-BE49-F238E27FC236}">
                  <a16:creationId xmlns="" xmlns:a16="http://schemas.microsoft.com/office/drawing/2014/main" id="{316D4C53-1317-697E-739A-E425A1FE9F1A}"/>
                </a:ext>
              </a:extLst>
            </p:cNvPr>
            <p:cNvSpPr/>
            <p:nvPr/>
          </p:nvSpPr>
          <p:spPr>
            <a:xfrm>
              <a:off x="7083716" y="1734"/>
              <a:ext cx="3070975" cy="184258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5300036"/>
                <a:satOff val="-11539"/>
                <a:lumOff val="-980"/>
                <a:alphaOff val="0"/>
              </a:schemeClr>
            </a:fillRef>
            <a:effectRef idx="0">
              <a:schemeClr val="accent3">
                <a:hueOff val="-5300036"/>
                <a:satOff val="-11539"/>
                <a:lumOff val="-9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ruta 9">
              <a:extLst>
                <a:ext uri="{FF2B5EF4-FFF2-40B4-BE49-F238E27FC236}">
                  <a16:creationId xmlns="" xmlns:a16="http://schemas.microsoft.com/office/drawing/2014/main" id="{376AE5DC-D8AC-610E-0695-D9A7D79184DC}"/>
                </a:ext>
              </a:extLst>
            </p:cNvPr>
            <p:cNvSpPr txBox="1"/>
            <p:nvPr/>
          </p:nvSpPr>
          <p:spPr>
            <a:xfrm>
              <a:off x="7090892" y="1734"/>
              <a:ext cx="3070975" cy="1842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6000" kern="1200" dirty="0"/>
                <a:t>Vad är viktigast i en bostadsrättsförening?</a:t>
              </a:r>
            </a:p>
          </p:txBody>
        </p:sp>
      </p:grpSp>
      <p:pic>
        <p:nvPicPr>
          <p:cNvPr id="2" name="Bildobjekt 1">
            <a:extLst>
              <a:ext uri="{FF2B5EF4-FFF2-40B4-BE49-F238E27FC236}">
                <a16:creationId xmlns="" xmlns:a16="http://schemas.microsoft.com/office/drawing/2014/main" id="{98ED3F35-F74F-101E-6CBF-28221F56B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709" y="146191"/>
            <a:ext cx="1193006" cy="40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31491"/>
      </p:ext>
    </p:extLst>
  </p:cSld>
  <p:clrMapOvr>
    <a:masterClrMapping/>
  </p:clrMapOvr>
</p:sld>
</file>

<file path=ppt/theme/theme1.xml><?xml version="1.0" encoding="utf-8"?>
<a:theme xmlns:a="http://schemas.openxmlformats.org/drawingml/2006/main" name="HSB Riksförbund">
  <a:themeElements>
    <a:clrScheme name="Anpassat 1">
      <a:dk1>
        <a:srgbClr val="020609"/>
      </a:dk1>
      <a:lt1>
        <a:srgbClr val="FFFFFF"/>
      </a:lt1>
      <a:dk2>
        <a:srgbClr val="006699"/>
      </a:dk2>
      <a:lt2>
        <a:srgbClr val="FFFFFF"/>
      </a:lt2>
      <a:accent1>
        <a:srgbClr val="003366"/>
      </a:accent1>
      <a:accent2>
        <a:srgbClr val="BE880B"/>
      </a:accent2>
      <a:accent3>
        <a:srgbClr val="6FA5A2"/>
      </a:accent3>
      <a:accent4>
        <a:srgbClr val="858585"/>
      </a:accent4>
      <a:accent5>
        <a:srgbClr val="996600"/>
      </a:accent5>
      <a:accent6>
        <a:srgbClr val="FF0066"/>
      </a:accent6>
      <a:hlink>
        <a:srgbClr val="D8D8D8"/>
      </a:hlink>
      <a:folHlink>
        <a:srgbClr val="FFE7B7"/>
      </a:folHlink>
    </a:clrScheme>
    <a:fontScheme name="HSB PPT 2020">
      <a:majorFont>
        <a:latin typeface="Arial Narrow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bg1"/>
          </a:solidFill>
        </a:ln>
      </a:spPr>
      <a:bodyPr lIns="72000" tIns="72000" rIns="72000" bIns="72000" rtlCol="0" anchor="ctr"/>
      <a:lstStyle>
        <a:defPPr algn="ctr">
          <a:defRPr sz="20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0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-mall HSB 2020.potx" id="{202B71EE-86A9-46FD-B7A6-C3C0F58A3164}" vid="{CB6E4433-F3D1-4559-98AD-07009F70F59F}"/>
    </a:ext>
  </a:extLst>
</a:theme>
</file>

<file path=ppt/theme/theme2.xml><?xml version="1.0" encoding="utf-8"?>
<a:theme xmlns:a="http://schemas.openxmlformats.org/drawingml/2006/main" name="Office-tema">
  <a:themeElements>
    <a:clrScheme name="HSB Temafärger">
      <a:dk1>
        <a:sysClr val="windowText" lastClr="000000"/>
      </a:dk1>
      <a:lt1>
        <a:sysClr val="window" lastClr="FFFFFF"/>
      </a:lt1>
      <a:dk2>
        <a:srgbClr val="00257A"/>
      </a:dk2>
      <a:lt2>
        <a:srgbClr val="FFFFFF"/>
      </a:lt2>
      <a:accent1>
        <a:srgbClr val="00257A"/>
      </a:accent1>
      <a:accent2>
        <a:srgbClr val="FFCF00"/>
      </a:accent2>
      <a:accent3>
        <a:srgbClr val="D7A900"/>
      </a:accent3>
      <a:accent4>
        <a:srgbClr val="E3005D"/>
      </a:accent4>
      <a:accent5>
        <a:srgbClr val="B3D312"/>
      </a:accent5>
      <a:accent6>
        <a:srgbClr val="B5B6B3"/>
      </a:accent6>
      <a:hlink>
        <a:srgbClr val="3F63D5"/>
      </a:hlink>
      <a:folHlink>
        <a:srgbClr val="B67696"/>
      </a:folHlink>
    </a:clrScheme>
    <a:fontScheme name="HSB Temateckensnit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HSB Temafärger">
      <a:dk1>
        <a:sysClr val="windowText" lastClr="000000"/>
      </a:dk1>
      <a:lt1>
        <a:sysClr val="window" lastClr="FFFFFF"/>
      </a:lt1>
      <a:dk2>
        <a:srgbClr val="00257A"/>
      </a:dk2>
      <a:lt2>
        <a:srgbClr val="FFFFFF"/>
      </a:lt2>
      <a:accent1>
        <a:srgbClr val="00257A"/>
      </a:accent1>
      <a:accent2>
        <a:srgbClr val="FFCF00"/>
      </a:accent2>
      <a:accent3>
        <a:srgbClr val="D7A900"/>
      </a:accent3>
      <a:accent4>
        <a:srgbClr val="E3005D"/>
      </a:accent4>
      <a:accent5>
        <a:srgbClr val="B3D312"/>
      </a:accent5>
      <a:accent6>
        <a:srgbClr val="B5B6B3"/>
      </a:accent6>
      <a:hlink>
        <a:srgbClr val="3F63D5"/>
      </a:hlink>
      <a:folHlink>
        <a:srgbClr val="B67696"/>
      </a:folHlink>
    </a:clrScheme>
    <a:fontScheme name="HSB Temateckensnit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7185F2E7BC2240B81746DA712AE085" ma:contentTypeVersion="11" ma:contentTypeDescription="Skapa ett nytt dokument." ma:contentTypeScope="" ma:versionID="8388a8c2bb2f5a3dd16a17cea5b54d45">
  <xsd:schema xmlns:xsd="http://www.w3.org/2001/XMLSchema" xmlns:xs="http://www.w3.org/2001/XMLSchema" xmlns:p="http://schemas.microsoft.com/office/2006/metadata/properties" xmlns:ns3="d9940f40-76b1-4b27-801b-20855fad032c" xmlns:ns4="885fcffa-e10f-4035-a2ee-9842ef57bcfd" targetNamespace="http://schemas.microsoft.com/office/2006/metadata/properties" ma:root="true" ma:fieldsID="e4b12b852bafe49b9541bd073c91444e" ns3:_="" ns4:_="">
    <xsd:import namespace="d9940f40-76b1-4b27-801b-20855fad032c"/>
    <xsd:import namespace="885fcffa-e10f-4035-a2ee-9842ef57bc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40f40-76b1-4b27-801b-20855fad0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fcffa-e10f-4035-a2ee-9842ef57bc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BC5750-C02B-46DD-BB5C-AE25D728219E}">
  <ds:schemaRefs>
    <ds:schemaRef ds:uri="d9940f40-76b1-4b27-801b-20855fad032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5fcffa-e10f-4035-a2ee-9842ef57bcf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92DCFB3-CBB1-45D8-AD75-1F1695D8BE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6FC98B-39F4-40BC-8167-439B9AFA08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940f40-76b1-4b27-801b-20855fad032c"/>
    <ds:schemaRef ds:uri="885fcffa-e10f-4035-a2ee-9842ef57bc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PPT-mall HSB 2020</Template>
  <TotalTime>2037</TotalTime>
  <Words>679</Words>
  <Application>Microsoft Office PowerPoint</Application>
  <PresentationFormat>Bredbild</PresentationFormat>
  <Paragraphs>157</Paragraphs>
  <Slides>28</Slides>
  <Notes>28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Arial Narrow</vt:lpstr>
      <vt:lpstr>Bahnschrift</vt:lpstr>
      <vt:lpstr>Calibri</vt:lpstr>
      <vt:lpstr>Times New Roman</vt:lpstr>
      <vt:lpstr>HSB Riksförbund</vt:lpstr>
      <vt:lpstr>Bostadsrättsföreningen segelflygaren</vt:lpstr>
      <vt:lpstr>Välkommen till öppet möte med valberedningen 23/2 2023</vt:lpstr>
      <vt:lpstr>Kvällens agenda</vt:lpstr>
      <vt:lpstr>PowerPoint-presentation</vt:lpstr>
      <vt:lpstr>PowerPoint-presentation</vt:lpstr>
      <vt:lpstr>Brf segelflygaren i skarpnäck</vt:lpstr>
      <vt:lpstr>PowerPoint-presentation</vt:lpstr>
      <vt:lpstr>PowerPoint-presentation</vt:lpstr>
      <vt:lpstr>PowerPoint-presentation</vt:lpstr>
      <vt:lpstr>Vad är det viktigaste i en brf?</vt:lpstr>
      <vt:lpstr>PowerPoint-presentation</vt:lpstr>
      <vt:lpstr>Vad är en bostadsrättsförening?</vt:lpstr>
      <vt:lpstr>Ansvarsfördelning i brf</vt:lpstr>
      <vt:lpstr>bostadsrättsföreningens organisation (HSB)</vt:lpstr>
      <vt:lpstr>Ordinarie Föreningsstämma</vt:lpstr>
      <vt:lpstr>Vid Ordinarie Föreningsstämma</vt:lpstr>
      <vt:lpstr>PowerPoint-presentation</vt:lpstr>
      <vt:lpstr>styrelse</vt:lpstr>
      <vt:lpstr>Revisorer (föreningsvalda respektive av HSB utsedd)</vt:lpstr>
      <vt:lpstr>Valberedning</vt:lpstr>
      <vt:lpstr>För att vara valbar krävs</vt:lpstr>
      <vt:lpstr>Vad kan styrelsearbetet ge dig?</vt:lpstr>
      <vt:lpstr>PowerPoint-presentation</vt:lpstr>
      <vt:lpstr>Vad kommer att hända under våren 2023?</vt:lpstr>
      <vt:lpstr>Valberedningens målsättning</vt:lpstr>
      <vt:lpstr>Vilka kompetenser kan behövas till styrelsen</vt:lpstr>
      <vt:lpstr>Till sist något om arvoden</vt:lpstr>
      <vt:lpstr>Tack för idag!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Valberedningsutbildning</dc:title>
  <dc:creator>P-M Andersson</dc:creator>
  <cp:keywords>Valberedningsutbildning</cp:keywords>
  <cp:lastModifiedBy>Jens Werndén</cp:lastModifiedBy>
  <cp:revision>125</cp:revision>
  <cp:lastPrinted>2023-01-26T07:45:47Z</cp:lastPrinted>
  <dcterms:created xsi:type="dcterms:W3CDTF">2021-01-12T07:34:24Z</dcterms:created>
  <dcterms:modified xsi:type="dcterms:W3CDTF">2023-02-23T20:38:26Z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0x0101006B7185F2E7BC2240B81746DA712AE085</vt:lpwstr>
  </property>
</Properties>
</file>