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821" r:id="rId2"/>
    <p:sldId id="822" r:id="rId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29" autoAdjust="0"/>
  </p:normalViewPr>
  <p:slideViewPr>
    <p:cSldViewPr>
      <p:cViewPr varScale="1">
        <p:scale>
          <a:sx n="168" d="100"/>
          <a:sy n="168" d="100"/>
        </p:scale>
        <p:origin x="397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73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132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4516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+ stående bild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1">
            <a:extLst>
              <a:ext uri="{FF2B5EF4-FFF2-40B4-BE49-F238E27FC236}">
                <a16:creationId xmlns:a16="http://schemas.microsoft.com/office/drawing/2014/main" id="{94298DAA-C465-4EA9-8D76-3C4236ED3B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4898" y="0"/>
            <a:ext cx="2619103" cy="685800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079FF-165C-453C-8DF5-4F912911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1014934"/>
            <a:ext cx="5181056" cy="100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6B92FF-1C03-453D-97E6-ACDE110DD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2893"/>
            <a:ext cx="5635979" cy="3996000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14B3C300-5A0A-4989-854F-74E7CB3D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0D0A12A7-878A-48A5-96C9-DABE61B410A9}" type="datetimeFigureOut">
              <a:rPr lang="sv-SE" smtClean="0"/>
              <a:pPr/>
              <a:t>2023-05-31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FC72D77-1B1D-4485-AA6F-621E5CA9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endParaRPr lang="sv-SE" dirty="0">
              <a:solidFill>
                <a:srgbClr val="D9D9D9"/>
              </a:solidFill>
            </a:endParaRPr>
          </a:p>
        </p:txBody>
      </p:sp>
      <p:sp>
        <p:nvSpPr>
          <p:cNvPr id="10" name="Logotyp 14">
            <a:extLst>
              <a:ext uri="{FF2B5EF4-FFF2-40B4-BE49-F238E27FC236}">
                <a16:creationId xmlns:a16="http://schemas.microsoft.com/office/drawing/2014/main" id="{19265F18-BA8E-469D-8019-539786713F1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73000" y="5797084"/>
            <a:ext cx="810000" cy="7524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l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379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640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11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27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6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470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357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96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60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</a:defRPr>
            </a:lvl1pPr>
          </a:lstStyle>
          <a:p>
            <a:fld id="{A0A2CBAA-77F4-4B77-AF3C-4CE2CC612C10}" type="datetimeFigureOut">
              <a:rPr lang="sv-SE" smtClean="0"/>
              <a:pPr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C2CCF21E-832E-48C3-8DF4-7C751E7488D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965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5DA509E-FDBF-4A9C-8F30-81530D26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55" y="44624"/>
            <a:ext cx="8836349" cy="757882"/>
          </a:xfrm>
        </p:spPr>
        <p:txBody>
          <a:bodyPr>
            <a:normAutofit/>
          </a:bodyPr>
          <a:lstStyle/>
          <a:p>
            <a:r>
              <a:rPr lang="sv-SE" sz="3200" dirty="0"/>
              <a:t>Ex. lägenheter vart arbetsområde krävs. 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94DAD45-46EF-417E-B0BF-E5BAFC26FDF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E4EFDFB-6CC9-471D-9DA4-BFE1E493A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3819" y="730720"/>
            <a:ext cx="4186250" cy="3913491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650F5555-4BBA-4150-BE4B-D4118629C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74" y="730720"/>
            <a:ext cx="4388041" cy="3913491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1DEB4DA8-9BAE-49B3-81B5-7766E858BDBE}"/>
              </a:ext>
            </a:extLst>
          </p:cNvPr>
          <p:cNvSpPr txBox="1"/>
          <p:nvPr/>
        </p:nvSpPr>
        <p:spPr>
          <a:xfrm>
            <a:off x="179512" y="4888856"/>
            <a:ext cx="7056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Arbetsutrymme/område: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1m från fönster/yttervägg för värmestam och radiatorbyte. Mer exakt vid försynen veckan innan start.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1m i förråd mot badrumsvägg (byte el central / stammar)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Borttaget under diskbänken för byte vatten och avloppstammar</a:t>
            </a: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Badrum och Wc helt tömda skåp.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B9585847-F90C-4D80-AFB3-C90C4699D0E5}"/>
              </a:ext>
            </a:extLst>
          </p:cNvPr>
          <p:cNvSpPr/>
          <p:nvPr/>
        </p:nvSpPr>
        <p:spPr>
          <a:xfrm>
            <a:off x="1782444" y="2230422"/>
            <a:ext cx="269276" cy="757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3416E3E4-0C4D-41BB-A09E-3744C366363A}"/>
              </a:ext>
            </a:extLst>
          </p:cNvPr>
          <p:cNvSpPr/>
          <p:nvPr/>
        </p:nvSpPr>
        <p:spPr>
          <a:xfrm>
            <a:off x="2903890" y="2217606"/>
            <a:ext cx="269276" cy="757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080B5D71-491D-4B68-8E5C-B7893C3B939F}"/>
              </a:ext>
            </a:extLst>
          </p:cNvPr>
          <p:cNvSpPr/>
          <p:nvPr/>
        </p:nvSpPr>
        <p:spPr>
          <a:xfrm>
            <a:off x="1763688" y="3339363"/>
            <a:ext cx="216024" cy="161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EDA5864D-CB62-4A22-9E0A-B165C4DA95A2}"/>
              </a:ext>
            </a:extLst>
          </p:cNvPr>
          <p:cNvSpPr/>
          <p:nvPr/>
        </p:nvSpPr>
        <p:spPr>
          <a:xfrm>
            <a:off x="2957142" y="3346530"/>
            <a:ext cx="216024" cy="161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7BDF0B91-B596-4A2F-8EB1-A2D8A4C72EA2}"/>
              </a:ext>
            </a:extLst>
          </p:cNvPr>
          <p:cNvSpPr/>
          <p:nvPr/>
        </p:nvSpPr>
        <p:spPr>
          <a:xfrm>
            <a:off x="5560443" y="2145598"/>
            <a:ext cx="269276" cy="757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9FDBC35C-5F78-4761-8292-B94E4AD9CFD6}"/>
              </a:ext>
            </a:extLst>
          </p:cNvPr>
          <p:cNvSpPr/>
          <p:nvPr/>
        </p:nvSpPr>
        <p:spPr>
          <a:xfrm>
            <a:off x="6622905" y="2145598"/>
            <a:ext cx="269276" cy="757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0AD396D0-DE12-480B-938A-FC7C07E4F592}"/>
              </a:ext>
            </a:extLst>
          </p:cNvPr>
          <p:cNvSpPr/>
          <p:nvPr/>
        </p:nvSpPr>
        <p:spPr>
          <a:xfrm>
            <a:off x="6676157" y="3218972"/>
            <a:ext cx="216024" cy="161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84DC1316-9A31-402E-B7B0-30309E4852C9}"/>
              </a:ext>
            </a:extLst>
          </p:cNvPr>
          <p:cNvSpPr/>
          <p:nvPr/>
        </p:nvSpPr>
        <p:spPr>
          <a:xfrm>
            <a:off x="2103349" y="2492896"/>
            <a:ext cx="148470" cy="576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FF1FD35A-B1D0-4691-9264-F8C62B1129D4}"/>
              </a:ext>
            </a:extLst>
          </p:cNvPr>
          <p:cNvSpPr/>
          <p:nvPr/>
        </p:nvSpPr>
        <p:spPr>
          <a:xfrm>
            <a:off x="5885823" y="2145598"/>
            <a:ext cx="148485" cy="87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E2FDFA4E-6C2F-4F89-A819-3AE29097172A}"/>
              </a:ext>
            </a:extLst>
          </p:cNvPr>
          <p:cNvSpPr/>
          <p:nvPr/>
        </p:nvSpPr>
        <p:spPr>
          <a:xfrm>
            <a:off x="6412603" y="2145513"/>
            <a:ext cx="148484" cy="8735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68FE1C4-4164-4BD0-881F-A5CD112A2FEE}"/>
              </a:ext>
            </a:extLst>
          </p:cNvPr>
          <p:cNvSpPr/>
          <p:nvPr/>
        </p:nvSpPr>
        <p:spPr>
          <a:xfrm>
            <a:off x="2703791" y="2204864"/>
            <a:ext cx="128936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3F1016EF-645F-4B6B-8F79-D4EB02177E7B}"/>
              </a:ext>
            </a:extLst>
          </p:cNvPr>
          <p:cNvSpPr/>
          <p:nvPr/>
        </p:nvSpPr>
        <p:spPr>
          <a:xfrm>
            <a:off x="6625629" y="5673686"/>
            <a:ext cx="533103" cy="1075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8450D7FC-AED3-4F06-930D-B753133D38B4}"/>
              </a:ext>
            </a:extLst>
          </p:cNvPr>
          <p:cNvSpPr/>
          <p:nvPr/>
        </p:nvSpPr>
        <p:spPr>
          <a:xfrm>
            <a:off x="1835696" y="3504906"/>
            <a:ext cx="216024" cy="902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5A423F4-7344-4344-ACE7-EA025DAA293F}"/>
              </a:ext>
            </a:extLst>
          </p:cNvPr>
          <p:cNvSpPr/>
          <p:nvPr/>
        </p:nvSpPr>
        <p:spPr>
          <a:xfrm>
            <a:off x="6679730" y="3406748"/>
            <a:ext cx="216024" cy="101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79D81DD1-EC36-4A23-8F08-2D8263721093}"/>
              </a:ext>
            </a:extLst>
          </p:cNvPr>
          <p:cNvSpPr/>
          <p:nvPr/>
        </p:nvSpPr>
        <p:spPr>
          <a:xfrm>
            <a:off x="5724128" y="3420340"/>
            <a:ext cx="114442" cy="161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9338AE71-F190-4997-9C17-F7E8244F9CA0}"/>
              </a:ext>
            </a:extLst>
          </p:cNvPr>
          <p:cNvSpPr/>
          <p:nvPr/>
        </p:nvSpPr>
        <p:spPr>
          <a:xfrm>
            <a:off x="6784168" y="5945076"/>
            <a:ext cx="216024" cy="161645"/>
          </a:xfrm>
          <a:prstGeom prst="rect">
            <a:avLst/>
          </a:prstGeom>
          <a:solidFill>
            <a:srgbClr val="F8F8F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B7CE5D44-5025-4612-AAB6-9C9255A87C1C}"/>
              </a:ext>
            </a:extLst>
          </p:cNvPr>
          <p:cNvSpPr/>
          <p:nvPr/>
        </p:nvSpPr>
        <p:spPr>
          <a:xfrm>
            <a:off x="3095836" y="3508175"/>
            <a:ext cx="216024" cy="902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660E0EEB-D006-41F4-9267-D8FBF23D3E2C}"/>
              </a:ext>
            </a:extLst>
          </p:cNvPr>
          <p:cNvSpPr/>
          <p:nvPr/>
        </p:nvSpPr>
        <p:spPr>
          <a:xfrm>
            <a:off x="6794291" y="6173284"/>
            <a:ext cx="216024" cy="161645"/>
          </a:xfrm>
          <a:prstGeom prst="rect">
            <a:avLst/>
          </a:prstGeom>
          <a:solidFill>
            <a:srgbClr val="F8F8F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B468C6E-FA66-4F54-AF44-9EF5DD1F9C86}"/>
              </a:ext>
            </a:extLst>
          </p:cNvPr>
          <p:cNvSpPr/>
          <p:nvPr/>
        </p:nvSpPr>
        <p:spPr>
          <a:xfrm rot="5400000">
            <a:off x="826385" y="2001582"/>
            <a:ext cx="148470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00474BD4-F191-44F7-BE32-EE7FA85CA5FB}"/>
              </a:ext>
            </a:extLst>
          </p:cNvPr>
          <p:cNvSpPr/>
          <p:nvPr/>
        </p:nvSpPr>
        <p:spPr>
          <a:xfrm rot="16200000">
            <a:off x="866070" y="3753680"/>
            <a:ext cx="148470" cy="4499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550AEA47-AC2A-45A8-A15F-FA23A7B04EA8}"/>
              </a:ext>
            </a:extLst>
          </p:cNvPr>
          <p:cNvSpPr/>
          <p:nvPr/>
        </p:nvSpPr>
        <p:spPr>
          <a:xfrm rot="5400000">
            <a:off x="1435769" y="2070666"/>
            <a:ext cx="148470" cy="45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C4C816F7-6A56-4F5B-B8FC-E29AA07F3FAA}"/>
              </a:ext>
            </a:extLst>
          </p:cNvPr>
          <p:cNvSpPr/>
          <p:nvPr/>
        </p:nvSpPr>
        <p:spPr>
          <a:xfrm rot="16200000">
            <a:off x="1394581" y="3753679"/>
            <a:ext cx="148470" cy="4499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C5196FCA-99C8-4F85-AE16-93152E0BEECD}"/>
              </a:ext>
            </a:extLst>
          </p:cNvPr>
          <p:cNvSpPr/>
          <p:nvPr/>
        </p:nvSpPr>
        <p:spPr>
          <a:xfrm rot="16200000">
            <a:off x="3921610" y="3739779"/>
            <a:ext cx="148470" cy="4499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FCEC4AE7-0329-4D12-8DD6-294C37FC85F9}"/>
              </a:ext>
            </a:extLst>
          </p:cNvPr>
          <p:cNvSpPr/>
          <p:nvPr/>
        </p:nvSpPr>
        <p:spPr>
          <a:xfrm rot="5400000">
            <a:off x="3420053" y="3765224"/>
            <a:ext cx="148470" cy="4047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E9A62FFF-6FA7-4D5B-8C91-81A32B1FA70C}"/>
              </a:ext>
            </a:extLst>
          </p:cNvPr>
          <p:cNvSpPr/>
          <p:nvPr/>
        </p:nvSpPr>
        <p:spPr>
          <a:xfrm rot="5400000">
            <a:off x="3393229" y="2087219"/>
            <a:ext cx="148470" cy="4047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DAF4E8B3-67D6-4186-851F-04B51380C818}"/>
              </a:ext>
            </a:extLst>
          </p:cNvPr>
          <p:cNvSpPr/>
          <p:nvPr/>
        </p:nvSpPr>
        <p:spPr>
          <a:xfrm rot="16200000">
            <a:off x="3964106" y="2050037"/>
            <a:ext cx="148470" cy="4912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62268F95-D59B-44CF-B5B5-F978148874D3}"/>
              </a:ext>
            </a:extLst>
          </p:cNvPr>
          <p:cNvSpPr/>
          <p:nvPr/>
        </p:nvSpPr>
        <p:spPr>
          <a:xfrm rot="16200000">
            <a:off x="7974580" y="3634612"/>
            <a:ext cx="148470" cy="39119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B431A5CA-D560-489F-8D3B-409863CBA220}"/>
              </a:ext>
            </a:extLst>
          </p:cNvPr>
          <p:cNvSpPr/>
          <p:nvPr/>
        </p:nvSpPr>
        <p:spPr>
          <a:xfrm rot="5400000">
            <a:off x="7549618" y="3658675"/>
            <a:ext cx="148470" cy="343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9B6E8420-9366-4F3C-8959-EA57BC95375E}"/>
              </a:ext>
            </a:extLst>
          </p:cNvPr>
          <p:cNvSpPr/>
          <p:nvPr/>
        </p:nvSpPr>
        <p:spPr>
          <a:xfrm rot="16200000">
            <a:off x="7604711" y="2005422"/>
            <a:ext cx="148470" cy="450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775660AB-1184-4FC4-B51E-2D0DC6F7547B}"/>
              </a:ext>
            </a:extLst>
          </p:cNvPr>
          <p:cNvSpPr/>
          <p:nvPr/>
        </p:nvSpPr>
        <p:spPr>
          <a:xfrm rot="5400000">
            <a:off x="7098828" y="2028941"/>
            <a:ext cx="148470" cy="4047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7A6B149-E27B-4F94-B60E-4A515F74EA8E}"/>
              </a:ext>
            </a:extLst>
          </p:cNvPr>
          <p:cNvSpPr/>
          <p:nvPr/>
        </p:nvSpPr>
        <p:spPr>
          <a:xfrm rot="16200000">
            <a:off x="4974794" y="3656928"/>
            <a:ext cx="148470" cy="3779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2E9ED50C-0FE5-40BC-B52C-23F146F94ED7}"/>
              </a:ext>
            </a:extLst>
          </p:cNvPr>
          <p:cNvSpPr/>
          <p:nvPr/>
        </p:nvSpPr>
        <p:spPr>
          <a:xfrm rot="16200000">
            <a:off x="4889943" y="1975515"/>
            <a:ext cx="148470" cy="5476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6B7D8DEC-2260-49EF-BDF1-8669E5CAFDDA}"/>
              </a:ext>
            </a:extLst>
          </p:cNvPr>
          <p:cNvSpPr/>
          <p:nvPr/>
        </p:nvSpPr>
        <p:spPr>
          <a:xfrm rot="16200000">
            <a:off x="5388608" y="3674389"/>
            <a:ext cx="148470" cy="3430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Rektangel 73">
            <a:extLst>
              <a:ext uri="{FF2B5EF4-FFF2-40B4-BE49-F238E27FC236}">
                <a16:creationId xmlns:a16="http://schemas.microsoft.com/office/drawing/2014/main" id="{FEE9DEA3-A3F2-4F20-9479-A60F938B0EFA}"/>
              </a:ext>
            </a:extLst>
          </p:cNvPr>
          <p:cNvSpPr/>
          <p:nvPr/>
        </p:nvSpPr>
        <p:spPr>
          <a:xfrm rot="16200000">
            <a:off x="7010891" y="3539372"/>
            <a:ext cx="148470" cy="5816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Rektangel 74">
            <a:extLst>
              <a:ext uri="{FF2B5EF4-FFF2-40B4-BE49-F238E27FC236}">
                <a16:creationId xmlns:a16="http://schemas.microsoft.com/office/drawing/2014/main" id="{F731B34A-24AE-41D2-9F5A-EB04B48CCC65}"/>
              </a:ext>
            </a:extLst>
          </p:cNvPr>
          <p:cNvSpPr/>
          <p:nvPr/>
        </p:nvSpPr>
        <p:spPr>
          <a:xfrm rot="16200000">
            <a:off x="6828068" y="5205867"/>
            <a:ext cx="148470" cy="5816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174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5DA509E-FDBF-4A9C-8F30-81530D26F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55" y="44624"/>
            <a:ext cx="8836349" cy="757882"/>
          </a:xfrm>
        </p:spPr>
        <p:txBody>
          <a:bodyPr>
            <a:normAutofit/>
          </a:bodyPr>
          <a:lstStyle/>
          <a:p>
            <a:r>
              <a:rPr lang="sv-SE" sz="3200" dirty="0"/>
              <a:t>Extra i beaktande vid stambyte: 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94DAD45-46EF-417E-B0BF-E5BAFC26FDF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DEB4DA8-9BAE-49B3-81B5-7766E858BDBE}"/>
              </a:ext>
            </a:extLst>
          </p:cNvPr>
          <p:cNvSpPr txBox="1"/>
          <p:nvPr/>
        </p:nvSpPr>
        <p:spPr>
          <a:xfrm>
            <a:off x="1115616" y="1314636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Säkerheten i ert hem/viktigt att tänka på:</a:t>
            </a:r>
          </a:p>
          <a:p>
            <a:endParaRPr lang="sv-SE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1600" dirty="0">
                <a:latin typeface="Calibri" panose="020F0502020204030204" pitchFamily="34" charset="0"/>
                <a:cs typeface="Calibri" panose="020F0502020204030204" pitchFamily="34" charset="0"/>
              </a:rPr>
              <a:t>Det kommer springa otroligt många entreprenör under denna tid in och ut ur lgh. Var därför noga och tänk alltid efter en extra gång.</a:t>
            </a:r>
          </a:p>
          <a:p>
            <a:endParaRPr lang="sv-SE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sv-SE" sz="1600" dirty="0">
                <a:solidFill>
                  <a:srgbClr val="F8F8F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Lås in era värdesaker/handlingar ( ex pass, smycken, pengar och klockor) </a:t>
            </a:r>
          </a:p>
          <a:p>
            <a:r>
              <a:rPr lang="sv-SE" sz="1200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Använd säkerhetsskåp och inte byrålådor.</a:t>
            </a:r>
          </a:p>
          <a:p>
            <a:pPr marL="285750" indent="-285750">
              <a:buFontTx/>
              <a:buChar char="-"/>
            </a:pPr>
            <a:endParaRPr lang="sv-SE" sz="1600" dirty="0">
              <a:solidFill>
                <a:srgbClr val="F8F8F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sv-SE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1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5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HSB - Färger">
      <a:dk1>
        <a:srgbClr val="003366"/>
      </a:dk1>
      <a:lt1>
        <a:srgbClr val="FFFFFF"/>
      </a:lt1>
      <a:dk2>
        <a:srgbClr val="003366"/>
      </a:dk2>
      <a:lt2>
        <a:srgbClr val="FFFFFF"/>
      </a:lt2>
      <a:accent1>
        <a:srgbClr val="003366"/>
      </a:accent1>
      <a:accent2>
        <a:srgbClr val="BE880B"/>
      </a:accent2>
      <a:accent3>
        <a:srgbClr val="FF0066"/>
      </a:accent3>
      <a:accent4>
        <a:srgbClr val="6FA5A2"/>
      </a:accent4>
      <a:accent5>
        <a:srgbClr val="858585"/>
      </a:accent5>
      <a:accent6>
        <a:srgbClr val="996600"/>
      </a:accent6>
      <a:hlink>
        <a:srgbClr val="0000FF"/>
      </a:hlink>
      <a:folHlink>
        <a:srgbClr val="800080"/>
      </a:folHlink>
    </a:clrScheme>
    <a:fontScheme name="HSP - Font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A2798AD5-8ACC-4181-B2EB-15DA24A53FD7}" vid="{CC265AD9-C368-42B6-8ECE-BF3B0BDC5D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64</TotalTime>
  <Words>120</Words>
  <Application>Microsoft Office PowerPoint</Application>
  <PresentationFormat>Bildspel på skärmen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Ex. lägenheter vart arbetsområde krävs. </vt:lpstr>
      <vt:lpstr>Extra i beaktande vid stambyte: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Ex. lägenheter vart arbetsområde krävs. </dc:title>
  <dc:creator>Per Theorin</dc:creator>
  <cp:lastModifiedBy>Per Theorin</cp:lastModifiedBy>
  <cp:revision>1</cp:revision>
  <dcterms:created xsi:type="dcterms:W3CDTF">2023-05-31T08:07:52Z</dcterms:created>
  <dcterms:modified xsi:type="dcterms:W3CDTF">2023-05-31T09:12:40Z</dcterms:modified>
</cp:coreProperties>
</file>