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61" r:id="rId4"/>
    <p:sldId id="263" r:id="rId5"/>
    <p:sldId id="269" r:id="rId6"/>
    <p:sldId id="274" r:id="rId7"/>
    <p:sldId id="265" r:id="rId8"/>
    <p:sldId id="267" r:id="rId9"/>
    <p:sldId id="275" r:id="rId10"/>
    <p:sldId id="272" r:id="rId11"/>
    <p:sldId id="273" r:id="rId12"/>
    <p:sldId id="276" r:id="rId13"/>
    <p:sldId id="277" r:id="rId14"/>
    <p:sldId id="278" r:id="rId15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0C60A"/>
    <a:srgbClr val="0000FF"/>
    <a:srgbClr val="003300"/>
    <a:srgbClr val="99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ls.ericsson\Desktop\F&#246;reningsst&#228;mma%202012%20Kostnader%20och%20int&#228;kter%202004-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ls.ericsson\Desktop\F&#246;reningsst&#228;mma%202012%20Kostnader%20och%20int&#228;kter%202004-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chart>
    <c:view3D>
      <c:hPercent val="81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7.9644717425552763E-2"/>
          <c:y val="4.1241400158718314E-2"/>
          <c:w val="0.75318202926101929"/>
          <c:h val="0.91009934284663652"/>
        </c:manualLayout>
      </c:layout>
      <c:bar3DChart>
        <c:barDir val="col"/>
        <c:grouping val="stacked"/>
        <c:ser>
          <c:idx val="0"/>
          <c:order val="0"/>
          <c:tx>
            <c:strRef>
              <c:f>Intäkter!$A$4</c:f>
              <c:strCache>
                <c:ptCount val="1"/>
                <c:pt idx="0">
                  <c:v>Årsavgifter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Intäkter!$B$3:$K$3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B2013</c:v>
                </c:pt>
              </c:strCache>
            </c:strRef>
          </c:cat>
          <c:val>
            <c:numRef>
              <c:f>Intäkter!$B$4:$K$4</c:f>
              <c:numCache>
                <c:formatCode>General</c:formatCode>
                <c:ptCount val="10"/>
                <c:pt idx="0">
                  <c:v>4693</c:v>
                </c:pt>
                <c:pt idx="1">
                  <c:v>4696</c:v>
                </c:pt>
                <c:pt idx="2">
                  <c:v>4693</c:v>
                </c:pt>
                <c:pt idx="3">
                  <c:v>4764</c:v>
                </c:pt>
                <c:pt idx="4">
                  <c:v>4808</c:v>
                </c:pt>
                <c:pt idx="5">
                  <c:v>4827</c:v>
                </c:pt>
                <c:pt idx="6">
                  <c:v>4827</c:v>
                </c:pt>
                <c:pt idx="7">
                  <c:v>4827</c:v>
                </c:pt>
                <c:pt idx="8">
                  <c:v>4816</c:v>
                </c:pt>
                <c:pt idx="9">
                  <c:v>4816</c:v>
                </c:pt>
              </c:numCache>
            </c:numRef>
          </c:val>
        </c:ser>
        <c:ser>
          <c:idx val="1"/>
          <c:order val="1"/>
          <c:tx>
            <c:strRef>
              <c:f>Intäkter!$A$5</c:f>
              <c:strCache>
                <c:ptCount val="1"/>
                <c:pt idx="0">
                  <c:v>Lokalhyror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Intäkter!$B$3:$K$3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B2013</c:v>
                </c:pt>
              </c:strCache>
            </c:strRef>
          </c:cat>
          <c:val>
            <c:numRef>
              <c:f>Intäkter!$B$5:$K$5</c:f>
              <c:numCache>
                <c:formatCode>General</c:formatCode>
                <c:ptCount val="10"/>
                <c:pt idx="0">
                  <c:v>2019</c:v>
                </c:pt>
                <c:pt idx="1">
                  <c:v>2019</c:v>
                </c:pt>
                <c:pt idx="2">
                  <c:v>2042</c:v>
                </c:pt>
                <c:pt idx="3">
                  <c:v>1948</c:v>
                </c:pt>
                <c:pt idx="4">
                  <c:v>2166</c:v>
                </c:pt>
                <c:pt idx="5">
                  <c:v>2254</c:v>
                </c:pt>
                <c:pt idx="6">
                  <c:v>2221</c:v>
                </c:pt>
                <c:pt idx="7">
                  <c:v>2264</c:v>
                </c:pt>
                <c:pt idx="8">
                  <c:v>2440</c:v>
                </c:pt>
                <c:pt idx="9">
                  <c:v>2324</c:v>
                </c:pt>
              </c:numCache>
            </c:numRef>
          </c:val>
        </c:ser>
        <c:ser>
          <c:idx val="2"/>
          <c:order val="2"/>
          <c:tx>
            <c:strRef>
              <c:f>Intäkter!$A$6</c:f>
              <c:strCache>
                <c:ptCount val="1"/>
                <c:pt idx="0">
                  <c:v>Övriga intäkter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Intäkter!$B$3:$K$3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B2013</c:v>
                </c:pt>
              </c:strCache>
            </c:strRef>
          </c:cat>
          <c:val>
            <c:numRef>
              <c:f>Intäkter!$B$6:$K$6</c:f>
              <c:numCache>
                <c:formatCode>General</c:formatCode>
                <c:ptCount val="10"/>
                <c:pt idx="0">
                  <c:v>171</c:v>
                </c:pt>
                <c:pt idx="1">
                  <c:v>224</c:v>
                </c:pt>
                <c:pt idx="2">
                  <c:v>0</c:v>
                </c:pt>
                <c:pt idx="3">
                  <c:v>606</c:v>
                </c:pt>
                <c:pt idx="4">
                  <c:v>673</c:v>
                </c:pt>
                <c:pt idx="5">
                  <c:v>392</c:v>
                </c:pt>
                <c:pt idx="6">
                  <c:v>469</c:v>
                </c:pt>
                <c:pt idx="7">
                  <c:v>402</c:v>
                </c:pt>
                <c:pt idx="8">
                  <c:v>389</c:v>
                </c:pt>
                <c:pt idx="9">
                  <c:v>334</c:v>
                </c:pt>
              </c:numCache>
            </c:numRef>
          </c:val>
        </c:ser>
        <c:shape val="box"/>
        <c:axId val="37725696"/>
        <c:axId val="38183680"/>
        <c:axId val="0"/>
      </c:bar3DChart>
      <c:catAx>
        <c:axId val="37725696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38183680"/>
        <c:crosses val="autoZero"/>
        <c:auto val="1"/>
        <c:lblAlgn val="ctr"/>
        <c:lblOffset val="100"/>
        <c:tickLblSkip val="1"/>
        <c:tickMarkSkip val="1"/>
      </c:catAx>
      <c:valAx>
        <c:axId val="3818368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3772569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2038964589282126"/>
          <c:y val="0.42446142569091388"/>
          <c:w val="0.16666693003345293"/>
          <c:h val="0.15347757765095185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chart>
    <c:view3D>
      <c:hPercent val="86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8.2524402249574011E-2"/>
          <c:y val="3.3573220111145732E-2"/>
          <c:w val="0.67152209673672769"/>
          <c:h val="0.86570946143740146"/>
        </c:manualLayout>
      </c:layout>
      <c:bar3DChart>
        <c:barDir val="col"/>
        <c:grouping val="stacked"/>
        <c:ser>
          <c:idx val="0"/>
          <c:order val="0"/>
          <c:tx>
            <c:strRef>
              <c:f>Kostnader!$A$3</c:f>
              <c:strCache>
                <c:ptCount val="1"/>
                <c:pt idx="0">
                  <c:v>Fastighetsunderhåll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Kostnader!$B$2:$K$2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B2013</c:v>
                </c:pt>
              </c:strCache>
            </c:strRef>
          </c:cat>
          <c:val>
            <c:numRef>
              <c:f>Kostnader!$B$3:$K$3</c:f>
              <c:numCache>
                <c:formatCode>General</c:formatCode>
                <c:ptCount val="10"/>
                <c:pt idx="0">
                  <c:v>1394</c:v>
                </c:pt>
                <c:pt idx="1">
                  <c:v>2073</c:v>
                </c:pt>
                <c:pt idx="2">
                  <c:v>1293</c:v>
                </c:pt>
                <c:pt idx="3">
                  <c:v>1615</c:v>
                </c:pt>
                <c:pt idx="4" formatCode="0">
                  <c:v>1326.1859999999999</c:v>
                </c:pt>
                <c:pt idx="5" formatCode="0">
                  <c:v>1937.7909999999999</c:v>
                </c:pt>
                <c:pt idx="6" formatCode="#,##0">
                  <c:v>2699</c:v>
                </c:pt>
                <c:pt idx="7" formatCode="0">
                  <c:v>2681</c:v>
                </c:pt>
                <c:pt idx="8" formatCode="0">
                  <c:v>1947</c:v>
                </c:pt>
                <c:pt idx="9" formatCode="0">
                  <c:v>1861</c:v>
                </c:pt>
              </c:numCache>
            </c:numRef>
          </c:val>
        </c:ser>
        <c:ser>
          <c:idx val="1"/>
          <c:order val="1"/>
          <c:tx>
            <c:strRef>
              <c:f>Kostnader!$A$4</c:f>
              <c:strCache>
                <c:ptCount val="1"/>
                <c:pt idx="0">
                  <c:v>Fjärrvärme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Kostnader!$B$2:$K$2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B2013</c:v>
                </c:pt>
              </c:strCache>
            </c:strRef>
          </c:cat>
          <c:val>
            <c:numRef>
              <c:f>Kostnader!$B$4:$K$4</c:f>
              <c:numCache>
                <c:formatCode>General</c:formatCode>
                <c:ptCount val="10"/>
                <c:pt idx="0">
                  <c:v>1020</c:v>
                </c:pt>
                <c:pt idx="1">
                  <c:v>1066</c:v>
                </c:pt>
                <c:pt idx="2">
                  <c:v>1062</c:v>
                </c:pt>
                <c:pt idx="3">
                  <c:v>1055</c:v>
                </c:pt>
                <c:pt idx="4" formatCode="0">
                  <c:v>1054.0619999999999</c:v>
                </c:pt>
                <c:pt idx="5" formatCode="0">
                  <c:v>1148.816</c:v>
                </c:pt>
                <c:pt idx="6" formatCode="0">
                  <c:v>1280</c:v>
                </c:pt>
                <c:pt idx="7" formatCode="0">
                  <c:v>1175</c:v>
                </c:pt>
                <c:pt idx="8" formatCode="0">
                  <c:v>1449</c:v>
                </c:pt>
                <c:pt idx="9" formatCode="0">
                  <c:v>1321</c:v>
                </c:pt>
              </c:numCache>
            </c:numRef>
          </c:val>
        </c:ser>
        <c:ser>
          <c:idx val="2"/>
          <c:order val="2"/>
          <c:tx>
            <c:strRef>
              <c:f>Kostnader!$A$5</c:f>
              <c:strCache>
                <c:ptCount val="1"/>
                <c:pt idx="0">
                  <c:v>Övriga avgifter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Kostnader!$B$2:$K$2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B2013</c:v>
                </c:pt>
              </c:strCache>
            </c:strRef>
          </c:cat>
          <c:val>
            <c:numRef>
              <c:f>Kostnader!$B$5:$K$5</c:f>
              <c:numCache>
                <c:formatCode>General</c:formatCode>
                <c:ptCount val="10"/>
                <c:pt idx="0">
                  <c:v>525</c:v>
                </c:pt>
                <c:pt idx="1">
                  <c:v>500</c:v>
                </c:pt>
                <c:pt idx="2">
                  <c:v>498</c:v>
                </c:pt>
                <c:pt idx="3">
                  <c:v>747</c:v>
                </c:pt>
                <c:pt idx="4" formatCode="0">
                  <c:v>668.02600000000007</c:v>
                </c:pt>
                <c:pt idx="5" formatCode="0">
                  <c:v>850.71199999999999</c:v>
                </c:pt>
                <c:pt idx="6" formatCode="#,##0">
                  <c:v>908</c:v>
                </c:pt>
                <c:pt idx="7" formatCode="0">
                  <c:v>809</c:v>
                </c:pt>
                <c:pt idx="8" formatCode="0">
                  <c:v>839</c:v>
                </c:pt>
                <c:pt idx="9" formatCode="0">
                  <c:v>861</c:v>
                </c:pt>
              </c:numCache>
            </c:numRef>
          </c:val>
        </c:ser>
        <c:ser>
          <c:idx val="3"/>
          <c:order val="3"/>
          <c:tx>
            <c:strRef>
              <c:f>Kostnader!$A$6</c:f>
              <c:strCache>
                <c:ptCount val="1"/>
                <c:pt idx="0">
                  <c:v>Förvaltning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Kostnader!$B$2:$K$2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B2013</c:v>
                </c:pt>
              </c:strCache>
            </c:strRef>
          </c:cat>
          <c:val>
            <c:numRef>
              <c:f>Kostnader!$B$6:$K$6</c:f>
              <c:numCache>
                <c:formatCode>General</c:formatCode>
                <c:ptCount val="10"/>
                <c:pt idx="0">
                  <c:v>336</c:v>
                </c:pt>
                <c:pt idx="1">
                  <c:v>403</c:v>
                </c:pt>
                <c:pt idx="2">
                  <c:v>415</c:v>
                </c:pt>
                <c:pt idx="3">
                  <c:v>456</c:v>
                </c:pt>
                <c:pt idx="4" formatCode="0">
                  <c:v>382.3309999999999</c:v>
                </c:pt>
                <c:pt idx="5" formatCode="0">
                  <c:v>618.83499999999981</c:v>
                </c:pt>
                <c:pt idx="6" formatCode="#,##0">
                  <c:v>689</c:v>
                </c:pt>
                <c:pt idx="7" formatCode="0">
                  <c:v>625</c:v>
                </c:pt>
                <c:pt idx="8" formatCode="0">
                  <c:v>726</c:v>
                </c:pt>
                <c:pt idx="9" formatCode="0">
                  <c:v>559</c:v>
                </c:pt>
              </c:numCache>
            </c:numRef>
          </c:val>
        </c:ser>
        <c:ser>
          <c:idx val="4"/>
          <c:order val="4"/>
          <c:tx>
            <c:strRef>
              <c:f>Kostnader!$A$7</c:f>
              <c:strCache>
                <c:ptCount val="1"/>
                <c:pt idx="0">
                  <c:v>Avskrivningar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Kostnader!$B$2:$K$2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B2013</c:v>
                </c:pt>
              </c:strCache>
            </c:strRef>
          </c:cat>
          <c:val>
            <c:numRef>
              <c:f>Kostnader!$B$7:$K$7</c:f>
              <c:numCache>
                <c:formatCode>General</c:formatCode>
                <c:ptCount val="10"/>
                <c:pt idx="0">
                  <c:v>842</c:v>
                </c:pt>
                <c:pt idx="1">
                  <c:v>903</c:v>
                </c:pt>
                <c:pt idx="2">
                  <c:v>964</c:v>
                </c:pt>
                <c:pt idx="3">
                  <c:v>896</c:v>
                </c:pt>
                <c:pt idx="4" formatCode="0">
                  <c:v>896.24800000000005</c:v>
                </c:pt>
                <c:pt idx="5" formatCode="0">
                  <c:v>1368.72</c:v>
                </c:pt>
                <c:pt idx="6" formatCode="#,##0">
                  <c:v>1148</c:v>
                </c:pt>
                <c:pt idx="7" formatCode="0">
                  <c:v>1147</c:v>
                </c:pt>
                <c:pt idx="8" formatCode="0">
                  <c:v>1147</c:v>
                </c:pt>
                <c:pt idx="9" formatCode="0">
                  <c:v>1342</c:v>
                </c:pt>
              </c:numCache>
            </c:numRef>
          </c:val>
        </c:ser>
        <c:ser>
          <c:idx val="5"/>
          <c:order val="5"/>
          <c:tx>
            <c:strRef>
              <c:f>Kostnader!$A$8</c:f>
              <c:strCache>
                <c:ptCount val="1"/>
                <c:pt idx="0">
                  <c:v>Räntor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Kostnader!$B$2:$K$2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B2013</c:v>
                </c:pt>
              </c:strCache>
            </c:strRef>
          </c:cat>
          <c:val>
            <c:numRef>
              <c:f>Kostnader!$B$8:$K$8</c:f>
              <c:numCache>
                <c:formatCode>General</c:formatCode>
                <c:ptCount val="10"/>
                <c:pt idx="0">
                  <c:v>1776</c:v>
                </c:pt>
                <c:pt idx="1">
                  <c:v>1395</c:v>
                </c:pt>
                <c:pt idx="2">
                  <c:v>1321</c:v>
                </c:pt>
                <c:pt idx="3">
                  <c:v>1461</c:v>
                </c:pt>
                <c:pt idx="4">
                  <c:v>1454</c:v>
                </c:pt>
                <c:pt idx="5" formatCode="0">
                  <c:v>626.44699999999978</c:v>
                </c:pt>
                <c:pt idx="6" formatCode="#,##0">
                  <c:v>626</c:v>
                </c:pt>
                <c:pt idx="7" formatCode="0">
                  <c:v>996</c:v>
                </c:pt>
                <c:pt idx="8" formatCode="0">
                  <c:v>1175</c:v>
                </c:pt>
                <c:pt idx="9">
                  <c:v>1359</c:v>
                </c:pt>
              </c:numCache>
            </c:numRef>
          </c:val>
        </c:ser>
        <c:ser>
          <c:idx val="6"/>
          <c:order val="6"/>
          <c:tx>
            <c:strRef>
              <c:f>Kostnader!$A$9</c:f>
              <c:strCache>
                <c:ptCount val="1"/>
                <c:pt idx="0">
                  <c:v>Fastighetsskatt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Kostnader!$B$2:$K$2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B2013</c:v>
                </c:pt>
              </c:strCache>
            </c:strRef>
          </c:cat>
          <c:val>
            <c:numRef>
              <c:f>Kostnader!$B$9:$K$9</c:f>
              <c:numCache>
                <c:formatCode>General</c:formatCode>
                <c:ptCount val="10"/>
                <c:pt idx="0">
                  <c:v>733</c:v>
                </c:pt>
                <c:pt idx="1">
                  <c:v>739</c:v>
                </c:pt>
                <c:pt idx="2">
                  <c:v>746</c:v>
                </c:pt>
                <c:pt idx="3">
                  <c:v>678</c:v>
                </c:pt>
                <c:pt idx="4" formatCode="0">
                  <c:v>360.8</c:v>
                </c:pt>
                <c:pt idx="5" formatCode="0">
                  <c:v>312.64800000000002</c:v>
                </c:pt>
                <c:pt idx="6" formatCode="#,##0">
                  <c:v>351</c:v>
                </c:pt>
                <c:pt idx="7" formatCode="0">
                  <c:v>354</c:v>
                </c:pt>
                <c:pt idx="8" formatCode="0">
                  <c:v>361</c:v>
                </c:pt>
                <c:pt idx="9" formatCode="0">
                  <c:v>354</c:v>
                </c:pt>
              </c:numCache>
            </c:numRef>
          </c:val>
        </c:ser>
        <c:shape val="box"/>
        <c:axId val="42168704"/>
        <c:axId val="42170240"/>
        <c:axId val="0"/>
      </c:bar3DChart>
      <c:catAx>
        <c:axId val="42168704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42170240"/>
        <c:crosses val="autoZero"/>
        <c:auto val="1"/>
        <c:lblAlgn val="ctr"/>
        <c:lblOffset val="100"/>
        <c:tickLblSkip val="1"/>
        <c:tickMarkSkip val="1"/>
      </c:catAx>
      <c:valAx>
        <c:axId val="4217024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4216870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7184587986366171"/>
          <c:y val="0.32374176535747762"/>
          <c:w val="0.21521069606261417"/>
          <c:h val="0.35491689831782736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FEE3E2D-44C4-46A7-B4AE-290ECF99ED4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691669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301AFA7-6A78-4AB3-AFBE-AE282114A122}" type="datetimeFigureOut">
              <a:rPr lang="sv-SE"/>
              <a:pPr>
                <a:defRPr/>
              </a:pPr>
              <a:t>2013-05-16</a:t>
            </a:fld>
            <a:endParaRPr lang="sv-SE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88748D7-ED63-4FDC-963B-5F3AD44DE1F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1820336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2013-05-16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8CFC6-5AB1-4AA0-81D6-93A400C20C8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2013-05-16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5F245-94E9-40E1-86DA-18703D198A8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2013-05-16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3F1D3-60F7-4315-BFBC-12CC31CFF30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2013-05-16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819ED-0EC5-4C32-BF19-20FBC836348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2013-05-16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E51D8-4B29-421A-88D2-3D4E05AA9D4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2013-05-16</a:t>
            </a: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1FD39-C48A-47CA-B766-A7EBECC8D91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2013-05-16</a:t>
            </a: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A8942-ED16-4922-AC1A-8CDFEF98C53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2013-05-16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02252-1C53-4AFB-AC3A-4E4C5458546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2013-05-16</a:t>
            </a: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0A8A5-E2E5-49F0-A6FA-5ED009E4945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2013-05-16</a:t>
            </a: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A160B-D348-4E10-BCDF-1222578CFE3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2013-05-16</a:t>
            </a: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10125-DA66-4C48-B293-129620DAAC2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r>
              <a:rPr lang="sv-SE" smtClean="0"/>
              <a:t>2013-05-16</a:t>
            </a:r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sv-SE" smtClean="0"/>
              <a:t>Brf Fridhem</a:t>
            </a:r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B5D54E-7553-456E-B281-CD9D7A6BC4C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BrfFridhem@bredband.net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v-SE" sz="4000" dirty="0" smtClean="0">
                <a:solidFill>
                  <a:schemeClr val="accent2"/>
                </a:solidFill>
              </a:rPr>
              <a:t>Välkomna!</a:t>
            </a:r>
            <a:br>
              <a:rPr lang="sv-SE" sz="4000" dirty="0" smtClean="0">
                <a:solidFill>
                  <a:schemeClr val="accent2"/>
                </a:solidFill>
              </a:rPr>
            </a:br>
            <a:r>
              <a:rPr lang="sv-SE" sz="4000" dirty="0" smtClean="0">
                <a:solidFill>
                  <a:schemeClr val="accent2"/>
                </a:solidFill>
              </a:rPr>
              <a:t/>
            </a:r>
            <a:br>
              <a:rPr lang="sv-SE" sz="4000" dirty="0" smtClean="0">
                <a:solidFill>
                  <a:schemeClr val="accent2"/>
                </a:solidFill>
              </a:rPr>
            </a:br>
            <a:r>
              <a:rPr lang="sv-SE" sz="4000" dirty="0" err="1" smtClean="0"/>
              <a:t>Brf</a:t>
            </a:r>
            <a:r>
              <a:rPr lang="sv-SE" sz="4000" dirty="0" smtClean="0"/>
              <a:t> Fridhem </a:t>
            </a:r>
            <a:br>
              <a:rPr lang="sv-SE" sz="4000" dirty="0" smtClean="0"/>
            </a:br>
            <a:r>
              <a:rPr lang="sv-SE" sz="4000" dirty="0" smtClean="0"/>
              <a:t>Ordinarie föreningsstämma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62463"/>
            <a:ext cx="6400800" cy="1752600"/>
          </a:xfrm>
        </p:spPr>
        <p:txBody>
          <a:bodyPr/>
          <a:lstStyle/>
          <a:p>
            <a:pPr eaLnBrk="1" hangingPunct="1"/>
            <a:r>
              <a:rPr lang="sv-SE" dirty="0" smtClean="0"/>
              <a:t>2013-05-16</a:t>
            </a:r>
          </a:p>
          <a:p>
            <a:pPr eaLnBrk="1" hangingPunct="1"/>
            <a:endParaRPr lang="sv-SE" dirty="0" smtClean="0"/>
          </a:p>
        </p:txBody>
      </p:sp>
      <p:sp>
        <p:nvSpPr>
          <p:cNvPr id="15363" name="Line 4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6156325" y="6500813"/>
            <a:ext cx="18565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/>
              <a:t>Brf</a:t>
            </a:r>
            <a:r>
              <a:rPr lang="sv-SE" sz="1200" dirty="0"/>
              <a:t> Fridhem </a:t>
            </a:r>
            <a:r>
              <a:rPr lang="sv-SE" sz="1200" dirty="0" smtClean="0"/>
              <a:t>2013-05-16 </a:t>
            </a:r>
            <a:endParaRPr lang="sv-SE" sz="1200" dirty="0"/>
          </a:p>
        </p:txBody>
      </p:sp>
      <p:sp>
        <p:nvSpPr>
          <p:cNvPr id="15365" name="Line 6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14. Nuvarande styrelse</a:t>
            </a:r>
          </a:p>
        </p:txBody>
      </p:sp>
      <p:sp>
        <p:nvSpPr>
          <p:cNvPr id="256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39750" y="1285875"/>
            <a:ext cx="8280722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sv-SE" sz="2000" u="sng" dirty="0" smtClean="0"/>
              <a:t>Namn</a:t>
            </a:r>
            <a:r>
              <a:rPr lang="sv-SE" sz="2000" dirty="0" smtClean="0"/>
              <a:t>			</a:t>
            </a:r>
            <a:r>
              <a:rPr lang="sv-SE" sz="2000" u="sng" dirty="0" smtClean="0"/>
              <a:t>Status</a:t>
            </a:r>
            <a:r>
              <a:rPr lang="sv-SE" sz="2000" dirty="0" smtClean="0"/>
              <a:t>		</a:t>
            </a:r>
            <a:r>
              <a:rPr lang="sv-SE" sz="2000" u="sng" dirty="0" smtClean="0"/>
              <a:t>Vald</a:t>
            </a:r>
            <a:r>
              <a:rPr lang="sv-SE" sz="2000" dirty="0" smtClean="0"/>
              <a:t>  </a:t>
            </a:r>
            <a:r>
              <a:rPr lang="sv-SE" sz="2000" u="sng" dirty="0" smtClean="0"/>
              <a:t>Ant. år</a:t>
            </a:r>
            <a:r>
              <a:rPr lang="sv-SE" sz="2000" dirty="0" smtClean="0"/>
              <a:t>  </a:t>
            </a:r>
            <a:r>
              <a:rPr lang="sv-SE" sz="2000" dirty="0" err="1" smtClean="0"/>
              <a:t>Valber</a:t>
            </a:r>
            <a:r>
              <a:rPr lang="sv-SE" sz="2000" dirty="0" smtClean="0"/>
              <a:t>. </a:t>
            </a:r>
            <a:r>
              <a:rPr lang="sv-SE" sz="2000" dirty="0" smtClean="0"/>
              <a:t>förslag</a:t>
            </a:r>
            <a:endParaRPr lang="sv-SE" sz="2000" u="sng" dirty="0" smtClean="0"/>
          </a:p>
          <a:p>
            <a:pPr>
              <a:lnSpc>
                <a:spcPct val="80000"/>
              </a:lnSpc>
              <a:buFontTx/>
              <a:buNone/>
            </a:pPr>
            <a:endParaRPr lang="sv-SE" sz="20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Ulf Alpsten		Ordinarie	2011	2      Omval 1 år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Rolf Andersson		Ordinarie	2012	2      -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Nils Ericsson		Ordinarie	2011	2      Omval 2 år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Berith Gredenmo	Ordinarie	2012	2      -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Christer Mörk		Ordinarie	2012	2      -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Lena Wästfelt		Ordinarie	2011	2      Omval 2 år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Mikael Svenske		Ordinarie		        Väljs av HSB</a:t>
            </a:r>
          </a:p>
          <a:p>
            <a:pPr>
              <a:lnSpc>
                <a:spcPct val="80000"/>
              </a:lnSpc>
              <a:buFontTx/>
              <a:buNone/>
            </a:pPr>
            <a:endParaRPr lang="sv-SE" sz="20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Patrik Moks		Suppleant	2012	2      -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2000" dirty="0" smtClean="0"/>
              <a:t>Katarina </a:t>
            </a:r>
            <a:r>
              <a:rPr lang="en-GB" sz="2000" dirty="0" err="1" smtClean="0"/>
              <a:t>CederholmBundock</a:t>
            </a:r>
            <a:r>
              <a:rPr lang="en-GB" sz="2000" dirty="0" smtClean="0"/>
              <a:t> </a:t>
            </a:r>
            <a:r>
              <a:rPr lang="en-GB" sz="2000" dirty="0" err="1" smtClean="0"/>
              <a:t>Suppleant</a:t>
            </a:r>
            <a:r>
              <a:rPr lang="en-GB" sz="2000" dirty="0" smtClean="0"/>
              <a:t>	2012	2      -</a:t>
            </a:r>
            <a:endParaRPr lang="sv-SE" sz="20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Carina Prinzell		Suppleant	2012	1      Omval 2 år</a:t>
            </a:r>
            <a:endParaRPr lang="en-GB" sz="20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Camilla Brännfors	Suppleant		        Väljs av HSB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v-SE" sz="2000" dirty="0" smtClean="0"/>
          </a:p>
        </p:txBody>
      </p:sp>
      <p:sp>
        <p:nvSpPr>
          <p:cNvPr id="25603" name="Line 7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5604" name="Line 9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18565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 smtClean="0"/>
              <a:t>Brf</a:t>
            </a:r>
            <a:r>
              <a:rPr lang="sv-SE" sz="1200" dirty="0" smtClean="0"/>
              <a:t> Fridhem 2013-05-16 </a:t>
            </a:r>
            <a:endParaRPr lang="sv-S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14-16. Valberedningens förslag</a:t>
            </a:r>
          </a:p>
        </p:txBody>
      </p:sp>
      <p:sp>
        <p:nvSpPr>
          <p:cNvPr id="26626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423988"/>
            <a:ext cx="7427912" cy="4525962"/>
          </a:xfrm>
        </p:spPr>
        <p:txBody>
          <a:bodyPr/>
          <a:lstStyle/>
          <a:p>
            <a:pPr>
              <a:buNone/>
            </a:pPr>
            <a:r>
              <a:rPr lang="sv-SE" sz="2000" b="1" dirty="0" smtClean="0"/>
              <a:t>Förslag till omval ordinarie styrelseledamöter</a:t>
            </a:r>
            <a:endParaRPr lang="sv-SE" sz="2000" dirty="0" smtClean="0"/>
          </a:p>
          <a:p>
            <a:r>
              <a:rPr lang="sv-SE" sz="2000" dirty="0" smtClean="0"/>
              <a:t>Ulf Alpsten 1 år	Fridhemsgatan 16</a:t>
            </a:r>
          </a:p>
          <a:p>
            <a:r>
              <a:rPr lang="sv-SE" sz="2000" dirty="0" smtClean="0"/>
              <a:t>Nils Ericsson	 2 år	Karlsviksgatan 15</a:t>
            </a:r>
          </a:p>
          <a:p>
            <a:r>
              <a:rPr lang="sv-SE" sz="2000" dirty="0" smtClean="0"/>
              <a:t>Lena Wästfelt 2 år	Hantverkargatan 85	</a:t>
            </a:r>
          </a:p>
          <a:p>
            <a:pPr>
              <a:buNone/>
            </a:pPr>
            <a:r>
              <a:rPr lang="sv-SE" sz="2000" b="1" dirty="0" smtClean="0"/>
              <a:t>Förslag till omval styrelsesuppleanter</a:t>
            </a:r>
            <a:r>
              <a:rPr lang="sv-SE" sz="2000" dirty="0" smtClean="0"/>
              <a:t>	</a:t>
            </a:r>
          </a:p>
          <a:p>
            <a:r>
              <a:rPr lang="sv-SE" sz="2000" dirty="0" smtClean="0"/>
              <a:t>Carina Prinzell 2 år	</a:t>
            </a:r>
            <a:r>
              <a:rPr lang="sv-SE" sz="2000" dirty="0" err="1" smtClean="0"/>
              <a:t>Mitisgatan</a:t>
            </a:r>
            <a:r>
              <a:rPr lang="sv-SE" sz="2000" dirty="0" smtClean="0"/>
              <a:t> 4</a:t>
            </a:r>
          </a:p>
          <a:p>
            <a:pPr>
              <a:buNone/>
            </a:pPr>
            <a:r>
              <a:rPr lang="sv-SE" sz="2000" b="1" dirty="0" smtClean="0"/>
              <a:t>Förslag till revisorer, väljs på 1 år </a:t>
            </a:r>
            <a:endParaRPr lang="sv-SE" sz="2000" dirty="0" smtClean="0"/>
          </a:p>
          <a:p>
            <a:r>
              <a:rPr lang="sv-SE" sz="2000" dirty="0" smtClean="0"/>
              <a:t>Arnold Rydman	Ordinarie		Omval	</a:t>
            </a:r>
          </a:p>
          <a:p>
            <a:r>
              <a:rPr lang="sv-SE" sz="2000" dirty="0" smtClean="0"/>
              <a:t>Natalie </a:t>
            </a:r>
            <a:r>
              <a:rPr lang="sv-SE" sz="2000" dirty="0" err="1" smtClean="0"/>
              <a:t>Zuo</a:t>
            </a:r>
            <a:r>
              <a:rPr lang="sv-SE" sz="2000" dirty="0" smtClean="0"/>
              <a:t>		Suppleant		Omval	</a:t>
            </a:r>
            <a:endParaRPr lang="sv-SE" sz="2000" b="1" dirty="0" smtClean="0"/>
          </a:p>
          <a:p>
            <a:pPr>
              <a:buNone/>
            </a:pPr>
            <a:r>
              <a:rPr lang="sv-SE" sz="2000" b="1" dirty="0" smtClean="0"/>
              <a:t>Förslag till valberedning, väljs på 1 år</a:t>
            </a:r>
            <a:endParaRPr lang="sv-SE" sz="2000" dirty="0" smtClean="0"/>
          </a:p>
          <a:p>
            <a:r>
              <a:rPr lang="sv-SE" sz="2000" dirty="0" smtClean="0"/>
              <a:t>Annika Borg					Nyval</a:t>
            </a:r>
          </a:p>
          <a:p>
            <a:r>
              <a:rPr lang="sv-SE" sz="2000" dirty="0" smtClean="0"/>
              <a:t>Irene </a:t>
            </a:r>
            <a:r>
              <a:rPr lang="sv-SE" sz="2000" dirty="0" err="1" smtClean="0"/>
              <a:t>Castellanos</a:t>
            </a:r>
            <a:r>
              <a:rPr lang="sv-SE" sz="2000" dirty="0" smtClean="0"/>
              <a:t>				Nyval</a:t>
            </a:r>
          </a:p>
          <a:p>
            <a:r>
              <a:rPr lang="sv-SE" sz="2000" dirty="0"/>
              <a:t>Harald Edquist	Sammankallande	Omval</a:t>
            </a:r>
          </a:p>
        </p:txBody>
      </p:sp>
      <p:sp>
        <p:nvSpPr>
          <p:cNvPr id="26627" name="Line 7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6628" name="Line 9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18565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 smtClean="0"/>
              <a:t>Brf</a:t>
            </a:r>
            <a:r>
              <a:rPr lang="sv-SE" sz="1200" dirty="0" smtClean="0"/>
              <a:t> Fridhem 2013-05-16 </a:t>
            </a:r>
            <a:endParaRPr lang="sv-S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18. Motion till stämman</a:t>
            </a:r>
          </a:p>
        </p:txBody>
      </p:sp>
      <p:sp>
        <p:nvSpPr>
          <p:cNvPr id="26626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423988"/>
            <a:ext cx="8064499" cy="4525962"/>
          </a:xfrm>
        </p:spPr>
        <p:txBody>
          <a:bodyPr/>
          <a:lstStyle/>
          <a:p>
            <a:pPr>
              <a:buNone/>
            </a:pPr>
            <a:r>
              <a:rPr lang="sv-SE" sz="2000" b="1" dirty="0"/>
              <a:t>Catharina </a:t>
            </a:r>
            <a:r>
              <a:rPr lang="sv-SE" sz="2000" b="1" dirty="0" err="1"/>
              <a:t>Kipp</a:t>
            </a:r>
            <a:r>
              <a:rPr lang="sv-SE" sz="2000" b="1" dirty="0"/>
              <a:t>, lägenhet 54, har lämnat in följande motion:</a:t>
            </a:r>
          </a:p>
          <a:p>
            <a:pPr>
              <a:buNone/>
            </a:pPr>
            <a:r>
              <a:rPr lang="sv-SE" sz="2000" dirty="0"/>
              <a:t>Jag föreslår att föreningen bör överväga att göra ett cykelställ som ersättning för sandlådan på gården – mot Hantverkargatan 87, dvs ta bort den nuvarande sandlådan under tak. Här kan då säkerligen minst tio cyklar parkeras i ställ – och i så fall under tak (taket bör således behållas). På så sätt kan trycket på cykelställen vid Karlsviksgatan 15 lätta. Det är inte lämpligt att cyklar ställs utanför ställen vid Karlsviksgatan 15 – det blir trångt och fult.</a:t>
            </a:r>
          </a:p>
          <a:p>
            <a:pPr>
              <a:buNone/>
            </a:pPr>
            <a:endParaRPr lang="sv-SE" sz="2000" b="1" dirty="0" smtClean="0"/>
          </a:p>
          <a:p>
            <a:pPr>
              <a:buNone/>
            </a:pPr>
            <a:r>
              <a:rPr lang="sv-SE" sz="2000" b="1" dirty="0" smtClean="0"/>
              <a:t>Styrelsens </a:t>
            </a:r>
            <a:r>
              <a:rPr lang="sv-SE" sz="2000" b="1" dirty="0"/>
              <a:t>förslag till åtgärd:</a:t>
            </a:r>
          </a:p>
          <a:p>
            <a:r>
              <a:rPr lang="sv-SE" sz="2000" dirty="0"/>
              <a:t>Styrelsen vill inte minska </a:t>
            </a:r>
            <a:r>
              <a:rPr lang="sv-SE" sz="2000" dirty="0" smtClean="0"/>
              <a:t>lekmöjligheterna på gården</a:t>
            </a:r>
            <a:endParaRPr lang="sv-SE" sz="2000" dirty="0"/>
          </a:p>
          <a:p>
            <a:r>
              <a:rPr lang="sv-SE" sz="2000" dirty="0"/>
              <a:t>Styrelsen plockar bort ej nyttjade cyklar 1-2 ggr per år</a:t>
            </a:r>
          </a:p>
          <a:p>
            <a:r>
              <a:rPr lang="sv-SE" sz="2000" dirty="0"/>
              <a:t>Styrelsen är beredd att plocka bort cyklar som inte parkeras i cykelställ</a:t>
            </a:r>
          </a:p>
          <a:p>
            <a:r>
              <a:rPr lang="sv-SE" sz="2000" dirty="0"/>
              <a:t>Styrelsen planerar nya cykelställ på förgårdsmarken</a:t>
            </a:r>
          </a:p>
          <a:p>
            <a:pPr>
              <a:buNone/>
            </a:pPr>
            <a:endParaRPr lang="sv-SE" sz="2000" dirty="0" smtClean="0"/>
          </a:p>
        </p:txBody>
      </p:sp>
      <p:sp>
        <p:nvSpPr>
          <p:cNvPr id="26627" name="Line 7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6628" name="Line 9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18565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 smtClean="0"/>
              <a:t>Brf</a:t>
            </a:r>
            <a:r>
              <a:rPr lang="sv-SE" sz="1200" dirty="0" smtClean="0"/>
              <a:t> Fridhem 2013-05-16 </a:t>
            </a:r>
            <a:endParaRPr lang="sv-SE" sz="1200" dirty="0"/>
          </a:p>
        </p:txBody>
      </p:sp>
    </p:spTree>
    <p:extLst>
      <p:ext uri="{BB962C8B-B14F-4D97-AF65-F5344CB8AC3E}">
        <p14:creationId xmlns="" xmlns:p14="http://schemas.microsoft.com/office/powerpoint/2010/main" val="330416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Tack till avgående </a:t>
            </a:r>
          </a:p>
        </p:txBody>
      </p:sp>
      <p:sp>
        <p:nvSpPr>
          <p:cNvPr id="26626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423988"/>
            <a:ext cx="8064499" cy="4525962"/>
          </a:xfrm>
        </p:spPr>
        <p:txBody>
          <a:bodyPr/>
          <a:lstStyle/>
          <a:p>
            <a:pPr algn="ctr">
              <a:buNone/>
            </a:pPr>
            <a:r>
              <a:rPr lang="sv-SE" sz="2000" dirty="0" smtClean="0"/>
              <a:t>Avgående från valberedningen:</a:t>
            </a:r>
            <a:endParaRPr lang="sv-SE" sz="2000" dirty="0"/>
          </a:p>
          <a:p>
            <a:pPr algn="ctr"/>
            <a:r>
              <a:rPr lang="sv-SE" sz="2800" dirty="0"/>
              <a:t>Anita </a:t>
            </a:r>
            <a:r>
              <a:rPr lang="sv-SE" sz="2800" dirty="0" err="1" smtClean="0"/>
              <a:t>Apazidis</a:t>
            </a:r>
            <a:endParaRPr lang="sv-SE" sz="2800" dirty="0"/>
          </a:p>
          <a:p>
            <a:pPr algn="ctr"/>
            <a:r>
              <a:rPr lang="sv-SE" sz="2800" dirty="0"/>
              <a:t>Somba </a:t>
            </a:r>
            <a:r>
              <a:rPr lang="sv-SE" sz="2800" dirty="0" smtClean="0"/>
              <a:t>Bajram</a:t>
            </a:r>
          </a:p>
          <a:p>
            <a:pPr algn="ctr"/>
            <a:endParaRPr lang="sv-SE" sz="2800" dirty="0"/>
          </a:p>
          <a:p>
            <a:pPr marL="0" indent="0" algn="ctr">
              <a:buNone/>
            </a:pPr>
            <a:r>
              <a:rPr lang="sv-SE" sz="2800" dirty="0" smtClean="0"/>
              <a:t>Stort tack för era insatser</a:t>
            </a:r>
          </a:p>
        </p:txBody>
      </p:sp>
      <p:sp>
        <p:nvSpPr>
          <p:cNvPr id="26627" name="Line 7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6628" name="Line 9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18565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 smtClean="0"/>
              <a:t>Brf</a:t>
            </a:r>
            <a:r>
              <a:rPr lang="sv-SE" sz="1200" dirty="0" smtClean="0"/>
              <a:t> Fridhem 2013-05-16 </a:t>
            </a:r>
            <a:endParaRPr lang="sv-SE" sz="1200" dirty="0"/>
          </a:p>
        </p:txBody>
      </p:sp>
    </p:spTree>
    <p:extLst>
      <p:ext uri="{BB962C8B-B14F-4D97-AF65-F5344CB8AC3E}">
        <p14:creationId xmlns="" xmlns:p14="http://schemas.microsoft.com/office/powerpoint/2010/main" val="384161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Styrelsen vill ha dialog</a:t>
            </a:r>
            <a:endParaRPr lang="sv-SE" dirty="0" smtClean="0">
              <a:solidFill>
                <a:schemeClr val="accent2"/>
              </a:solidFill>
            </a:endParaRPr>
          </a:p>
        </p:txBody>
      </p:sp>
      <p:sp>
        <p:nvSpPr>
          <p:cNvPr id="26626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1691680" y="1927374"/>
            <a:ext cx="8064499" cy="4525962"/>
          </a:xfrm>
        </p:spPr>
        <p:txBody>
          <a:bodyPr/>
          <a:lstStyle/>
          <a:p>
            <a:r>
              <a:rPr lang="sv-SE" sz="2800" dirty="0" smtClean="0"/>
              <a:t>Mail </a:t>
            </a:r>
            <a:r>
              <a:rPr lang="sv-SE" sz="2800" dirty="0" err="1" smtClean="0">
                <a:hlinkClick r:id="rId2"/>
              </a:rPr>
              <a:t>BrfFridhem@bredband.net</a:t>
            </a:r>
            <a:endParaRPr lang="sv-SE" sz="2800" dirty="0" smtClean="0"/>
          </a:p>
          <a:p>
            <a:r>
              <a:rPr lang="sv-SE" sz="2800" dirty="0" smtClean="0"/>
              <a:t>Kontakta din trapphusansvarige</a:t>
            </a:r>
          </a:p>
          <a:p>
            <a:r>
              <a:rPr lang="sv-SE" sz="2800" dirty="0" smtClean="0"/>
              <a:t>Lämna brev i styrelselådan</a:t>
            </a:r>
          </a:p>
          <a:p>
            <a:r>
              <a:rPr lang="sv-SE" sz="2800" dirty="0" smtClean="0"/>
              <a:t>Tala med någon i styrelsen</a:t>
            </a:r>
            <a:endParaRPr lang="sv-SE" sz="2800" dirty="0" smtClean="0"/>
          </a:p>
        </p:txBody>
      </p:sp>
      <p:sp>
        <p:nvSpPr>
          <p:cNvPr id="26627" name="Line 7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6628" name="Line 9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18565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 smtClean="0"/>
              <a:t>Brf</a:t>
            </a:r>
            <a:r>
              <a:rPr lang="sv-SE" sz="1200" dirty="0" smtClean="0"/>
              <a:t> Fridhem 2013-05-16 </a:t>
            </a:r>
            <a:endParaRPr lang="sv-SE" sz="1200" dirty="0"/>
          </a:p>
        </p:txBody>
      </p:sp>
    </p:spTree>
    <p:extLst>
      <p:ext uri="{BB962C8B-B14F-4D97-AF65-F5344CB8AC3E}">
        <p14:creationId xmlns="" xmlns:p14="http://schemas.microsoft.com/office/powerpoint/2010/main" val="384161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>
                <a:solidFill>
                  <a:schemeClr val="accent2"/>
                </a:solidFill>
              </a:rPr>
              <a:t>Dagordning</a:t>
            </a:r>
          </a:p>
        </p:txBody>
      </p:sp>
      <p:sp>
        <p:nvSpPr>
          <p:cNvPr id="1638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401050" cy="445452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Stämmans öppnande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Val av ordförande vid stämman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Anmälan av ordförandens val av protokollförare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Godkännande av röstlängd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Fastställande av dagordningen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Val av två personer att jämte ordförande justera protokollet samt val av rösträknare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Fråga om kallelse behörigen skett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Styrelsen årsredovisning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Revisorernas berättelse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Beslut om fastställande av resultat- och balansräkning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Beslut i anledning av föreningens vinst eller förlust enligt den fastställda balansräkningen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Beslut i fråga om ansvarsfrihet för styrelsen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Fråga om arvoden för styrelseledamöter och revisorer för mandatperioden…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Val av styrelseledamöter och suppleanter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Val av revisor och suppleant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Val av valberedning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Erforderligt val till representation i HSB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Motioner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Övriga anmälda ärenden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Stämman avslutas.</a:t>
            </a:r>
          </a:p>
        </p:txBody>
      </p:sp>
      <p:sp>
        <p:nvSpPr>
          <p:cNvPr id="16387" name="Line 7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6388" name="Line 9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18565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 smtClean="0"/>
              <a:t>Brf</a:t>
            </a:r>
            <a:r>
              <a:rPr lang="sv-SE" sz="1200" dirty="0" smtClean="0"/>
              <a:t> Fridhem 2013-05-16 </a:t>
            </a:r>
            <a:endParaRPr lang="sv-S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8. Årsredovisning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1600200"/>
            <a:ext cx="6264275" cy="34131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sv-SE" dirty="0" smtClean="0"/>
              <a:t>Föreningens ekonomi är god</a:t>
            </a:r>
          </a:p>
          <a:p>
            <a:pPr algn="ctr" eaLnBrk="1" hangingPunct="1">
              <a:buFontTx/>
              <a:buNone/>
            </a:pPr>
            <a:endParaRPr lang="sv-SE" sz="2400" dirty="0" smtClean="0"/>
          </a:p>
          <a:p>
            <a:pPr algn="ctr" eaLnBrk="1" hangingPunct="1">
              <a:buFontTx/>
              <a:buNone/>
            </a:pPr>
            <a:r>
              <a:rPr lang="sv-SE" dirty="0" smtClean="0"/>
              <a:t>Slaggen 1 (2012-12-31)</a:t>
            </a:r>
          </a:p>
          <a:p>
            <a:pPr algn="ctr" eaLnBrk="1" hangingPunct="1">
              <a:buFontTx/>
              <a:buNone/>
            </a:pPr>
            <a:r>
              <a:rPr lang="sv-SE" dirty="0" smtClean="0"/>
              <a:t>Taxeringsvärde 204.2 Mkr</a:t>
            </a:r>
          </a:p>
          <a:p>
            <a:pPr algn="ctr" eaLnBrk="1" hangingPunct="1">
              <a:buFontTx/>
              <a:buNone/>
            </a:pPr>
            <a:r>
              <a:rPr lang="sv-SE" dirty="0" smtClean="0"/>
              <a:t>Bokfört värde 74.1 Mkr</a:t>
            </a:r>
          </a:p>
          <a:p>
            <a:pPr algn="ctr" eaLnBrk="1" hangingPunct="1">
              <a:buFontTx/>
              <a:buNone/>
            </a:pPr>
            <a:r>
              <a:rPr lang="sv-SE" dirty="0" smtClean="0"/>
              <a:t>Lån  33.8 Mkr</a:t>
            </a:r>
          </a:p>
        </p:txBody>
      </p:sp>
      <p:sp>
        <p:nvSpPr>
          <p:cNvPr id="17411" name="Line 4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7412" name="Line 6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18565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 smtClean="0"/>
              <a:t>Brf</a:t>
            </a:r>
            <a:r>
              <a:rPr lang="sv-SE" sz="1200" dirty="0" smtClean="0"/>
              <a:t> Fridhem 2013-05-16 </a:t>
            </a:r>
            <a:endParaRPr lang="sv-S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Avgiften oförändrad sedan 2004</a:t>
            </a:r>
          </a:p>
        </p:txBody>
      </p:sp>
      <p:sp>
        <p:nvSpPr>
          <p:cNvPr id="19470" name="Text Box 10"/>
          <p:cNvSpPr txBox="1">
            <a:spLocks noChangeArrowheads="1"/>
          </p:cNvSpPr>
          <p:nvPr/>
        </p:nvSpPr>
        <p:spPr bwMode="auto">
          <a:xfrm>
            <a:off x="1547664" y="6093296"/>
            <a:ext cx="647940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500" dirty="0" smtClean="0"/>
              <a:t>+</a:t>
            </a:r>
            <a:r>
              <a:rPr lang="sv-SE" sz="1500" dirty="0"/>
              <a:t>257 </a:t>
            </a:r>
            <a:r>
              <a:rPr lang="sv-SE" sz="1500" dirty="0" smtClean="0"/>
              <a:t> </a:t>
            </a:r>
            <a:r>
              <a:rPr lang="sv-SE" sz="1500" dirty="0"/>
              <a:t>-141 </a:t>
            </a:r>
            <a:r>
              <a:rPr lang="sv-SE" sz="1500" dirty="0" smtClean="0"/>
              <a:t> </a:t>
            </a:r>
            <a:r>
              <a:rPr lang="sv-SE" sz="1500" dirty="0"/>
              <a:t>+</a:t>
            </a:r>
            <a:r>
              <a:rPr lang="sv-SE" sz="1500" dirty="0" smtClean="0"/>
              <a:t>314 </a:t>
            </a:r>
            <a:r>
              <a:rPr lang="sv-SE" sz="1500" dirty="0"/>
              <a:t>+</a:t>
            </a:r>
            <a:r>
              <a:rPr lang="sv-SE" sz="1500" dirty="0" smtClean="0"/>
              <a:t>420 </a:t>
            </a:r>
            <a:r>
              <a:rPr lang="sv-SE" sz="1500" dirty="0"/>
              <a:t>+</a:t>
            </a:r>
            <a:r>
              <a:rPr lang="sv-SE" sz="1500" dirty="0" smtClean="0"/>
              <a:t>1506 </a:t>
            </a:r>
            <a:r>
              <a:rPr lang="sv-SE" sz="1500" dirty="0"/>
              <a:t>+609 </a:t>
            </a:r>
            <a:r>
              <a:rPr lang="sv-SE" sz="1500" dirty="0" smtClean="0"/>
              <a:t> </a:t>
            </a:r>
            <a:r>
              <a:rPr lang="sv-SE" sz="1500" dirty="0"/>
              <a:t>-187 </a:t>
            </a:r>
            <a:r>
              <a:rPr lang="sv-SE" sz="1500" dirty="0" smtClean="0"/>
              <a:t> -295   +20    -58     Resultat Tkr</a:t>
            </a:r>
            <a:endParaRPr lang="sv-SE" sz="1500" dirty="0"/>
          </a:p>
        </p:txBody>
      </p:sp>
      <p:sp>
        <p:nvSpPr>
          <p:cNvPr id="19471" name="Line 12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472" name="Line 14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469" name="Text Box 8"/>
          <p:cNvSpPr txBox="1">
            <a:spLocks noChangeArrowheads="1"/>
          </p:cNvSpPr>
          <p:nvPr/>
        </p:nvSpPr>
        <p:spPr bwMode="auto">
          <a:xfrm>
            <a:off x="6838950" y="1628800"/>
            <a:ext cx="1861407" cy="461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2400" b="1" dirty="0" smtClean="0"/>
              <a:t>Intäkter Tkr</a:t>
            </a:r>
            <a:endParaRPr lang="sv-SE" sz="2400" b="1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18565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 smtClean="0"/>
              <a:t>Brf</a:t>
            </a:r>
            <a:r>
              <a:rPr lang="sv-SE" sz="1200" dirty="0" smtClean="0"/>
              <a:t> Fridhem 2013-05-16 </a:t>
            </a:r>
            <a:endParaRPr lang="sv-SE" sz="1200" dirty="0"/>
          </a:p>
        </p:txBody>
      </p:sp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323528" y="1340768"/>
          <a:ext cx="8568952" cy="4680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pPr eaLnBrk="1" hangingPunct="1"/>
            <a:r>
              <a:rPr lang="sv-SE" sz="3600" dirty="0" smtClean="0">
                <a:solidFill>
                  <a:schemeClr val="accent2"/>
                </a:solidFill>
              </a:rPr>
              <a:t>Kostnader på samma nivå 2012 som de senaste åren</a:t>
            </a:r>
          </a:p>
        </p:txBody>
      </p:sp>
      <p:sp>
        <p:nvSpPr>
          <p:cNvPr id="21506" name="Line 12"/>
          <p:cNvSpPr>
            <a:spLocks noChangeShapeType="1"/>
          </p:cNvSpPr>
          <p:nvPr/>
        </p:nvSpPr>
        <p:spPr bwMode="auto">
          <a:xfrm>
            <a:off x="539552" y="1340768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1507" name="Line 14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1510" name="Text Box 7"/>
          <p:cNvSpPr txBox="1">
            <a:spLocks noChangeArrowheads="1"/>
          </p:cNvSpPr>
          <p:nvPr/>
        </p:nvSpPr>
        <p:spPr bwMode="auto">
          <a:xfrm>
            <a:off x="323528" y="1412776"/>
            <a:ext cx="5397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b="1" dirty="0"/>
              <a:t>Tkr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18565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 smtClean="0"/>
              <a:t>Brf</a:t>
            </a:r>
            <a:r>
              <a:rPr lang="sv-SE" sz="1200" dirty="0" smtClean="0"/>
              <a:t> Fridhem 2013-05-16 </a:t>
            </a:r>
            <a:endParaRPr lang="sv-SE" sz="1200" dirty="0"/>
          </a:p>
        </p:txBody>
      </p:sp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971600" y="1484784"/>
          <a:ext cx="770485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z="4000" dirty="0" smtClean="0">
                <a:solidFill>
                  <a:schemeClr val="accent2"/>
                </a:solidFill>
              </a:rPr>
              <a:t>Åter sjunkande snitträntor</a:t>
            </a:r>
          </a:p>
        </p:txBody>
      </p:sp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755576" y="1484313"/>
            <a:ext cx="7777237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sv-SE" sz="2400" dirty="0" smtClean="0"/>
              <a:t>Vår snittränta 2010 1.9%, 2011 3.2%, 2012 3.7%</a:t>
            </a:r>
          </a:p>
          <a:p>
            <a:pPr marL="342900" indent="-342900"/>
            <a:endParaRPr lang="sv-SE" sz="2400" dirty="0" smtClean="0"/>
          </a:p>
          <a:p>
            <a:pPr marL="342900" indent="-342900"/>
            <a:r>
              <a:rPr lang="sv-SE" sz="2400" dirty="0" smtClean="0"/>
              <a:t>Status 2013-05-01:</a:t>
            </a:r>
          </a:p>
          <a:p>
            <a:pPr marL="342900" indent="-342900"/>
            <a:r>
              <a:rPr lang="sv-SE" sz="2400" dirty="0" smtClean="0"/>
              <a:t>Lån  </a:t>
            </a:r>
            <a:r>
              <a:rPr lang="sv-SE" sz="2400" dirty="0"/>
              <a:t>Kapitalskuld  	Ränta  	Bindning	</a:t>
            </a:r>
          </a:p>
          <a:p>
            <a:pPr marL="342900" indent="-342900">
              <a:buFontTx/>
              <a:buAutoNum type="arabicPeriod"/>
            </a:pPr>
            <a:r>
              <a:rPr lang="sv-SE" sz="2400" dirty="0" smtClean="0"/>
              <a:t>     3 989 783	2,41%	  	3 mån	</a:t>
            </a:r>
          </a:p>
          <a:p>
            <a:pPr marL="342900" indent="-342900">
              <a:buFontTx/>
              <a:buAutoNum type="arabicPeriod"/>
            </a:pPr>
            <a:r>
              <a:rPr lang="sv-SE" sz="2400" dirty="0" smtClean="0"/>
              <a:t>     7 161 387	2,69%	  	3 mån	</a:t>
            </a:r>
          </a:p>
          <a:p>
            <a:pPr marL="342900" indent="-342900">
              <a:buFontTx/>
              <a:buAutoNum type="arabicPeriod"/>
            </a:pPr>
            <a:r>
              <a:rPr lang="sv-SE" sz="2400" dirty="0" smtClean="0"/>
              <a:t>     9 501 030	2,91%	  	5 år till 2018	</a:t>
            </a:r>
          </a:p>
          <a:p>
            <a:pPr marL="342900" indent="-342900">
              <a:buFontTx/>
              <a:buAutoNum type="arabicPeriod"/>
            </a:pPr>
            <a:r>
              <a:rPr lang="sv-SE" sz="2400" dirty="0" smtClean="0"/>
              <a:t>     4 000 000	2.56%	  	2 år till 2015	           </a:t>
            </a:r>
          </a:p>
          <a:p>
            <a:pPr marL="342900" indent="-342900">
              <a:buFontTx/>
              <a:buAutoNum type="arabicPeriod"/>
            </a:pPr>
            <a:r>
              <a:rPr lang="sv-SE" sz="2400" dirty="0" smtClean="0"/>
              <a:t>     7 074 467	3,96%	  	5 år till 2014</a:t>
            </a:r>
          </a:p>
          <a:p>
            <a:pPr marL="342900" indent="-342900">
              <a:buFontTx/>
              <a:buAutoNum type="arabicPeriod"/>
            </a:pPr>
            <a:r>
              <a:rPr lang="sv-SE" sz="2400" dirty="0" smtClean="0"/>
              <a:t>     2 000 000	2,89%		3 mån</a:t>
            </a:r>
          </a:p>
          <a:p>
            <a:pPr marL="342900" indent="-342900"/>
            <a:endParaRPr lang="sv-SE" sz="2400" dirty="0"/>
          </a:p>
          <a:p>
            <a:pPr marL="342900" indent="-342900"/>
            <a:r>
              <a:rPr lang="sv-SE" sz="2400" dirty="0" err="1"/>
              <a:t>Tot</a:t>
            </a:r>
            <a:r>
              <a:rPr lang="sv-SE" sz="2400" dirty="0"/>
              <a:t> </a:t>
            </a:r>
            <a:r>
              <a:rPr lang="sv-SE" sz="2400" dirty="0" smtClean="0"/>
              <a:t> 33 726 667 </a:t>
            </a:r>
            <a:r>
              <a:rPr lang="sv-SE" sz="2400" dirty="0"/>
              <a:t>	</a:t>
            </a:r>
            <a:r>
              <a:rPr lang="sv-SE" sz="2400" dirty="0" smtClean="0"/>
              <a:t>2,98%</a:t>
            </a:r>
            <a:r>
              <a:rPr lang="sv-SE" sz="2400" dirty="0"/>
              <a:t>	</a:t>
            </a:r>
          </a:p>
          <a:p>
            <a:pPr marL="342900" indent="-342900"/>
            <a:r>
              <a:rPr lang="sv-SE" sz="2400" dirty="0" smtClean="0"/>
              <a:t>Ökade nettolån med ca 1,5 Mkr för ventilationsprojektet</a:t>
            </a:r>
            <a:endParaRPr lang="sv-SE" sz="2400" dirty="0"/>
          </a:p>
        </p:txBody>
      </p:sp>
      <p:sp>
        <p:nvSpPr>
          <p:cNvPr id="20483" name="Line 5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0484" name="Line 7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18565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 smtClean="0"/>
              <a:t>Brf</a:t>
            </a:r>
            <a:r>
              <a:rPr lang="sv-SE" sz="1200" dirty="0" smtClean="0"/>
              <a:t> Fridhem 2013-05-16 </a:t>
            </a:r>
            <a:endParaRPr lang="sv-S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Händelser sedan förra stämman</a:t>
            </a:r>
          </a:p>
        </p:txBody>
      </p:sp>
      <p:sp>
        <p:nvSpPr>
          <p:cNvPr id="22531" name="Line 4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2532" name="Line 6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idx="4294967295"/>
          </p:nvPr>
        </p:nvSpPr>
        <p:spPr>
          <a:xfrm>
            <a:off x="179389" y="1268413"/>
            <a:ext cx="4536628" cy="4525962"/>
          </a:xfrm>
        </p:spPr>
        <p:txBody>
          <a:bodyPr/>
          <a:lstStyle/>
          <a:p>
            <a:pPr eaLnBrk="1" hangingPunct="1"/>
            <a:r>
              <a:rPr lang="sv-SE" sz="2200" dirty="0" smtClean="0"/>
              <a:t>Ventilationsprojektet färdigställt</a:t>
            </a:r>
          </a:p>
          <a:p>
            <a:pPr eaLnBrk="1" hangingPunct="1"/>
            <a:r>
              <a:rPr lang="sv-SE" sz="2200" dirty="0" smtClean="0"/>
              <a:t>Godkänd OVK </a:t>
            </a:r>
            <a:r>
              <a:rPr lang="sv-SE" sz="2200" dirty="0" smtClean="0"/>
              <a:t>2012-10-28</a:t>
            </a:r>
            <a:endParaRPr lang="sv-SE" sz="2200" dirty="0" smtClean="0"/>
          </a:p>
          <a:p>
            <a:pPr eaLnBrk="1" hangingPunct="1"/>
            <a:r>
              <a:rPr lang="sv-SE" sz="2200" dirty="0" smtClean="0"/>
              <a:t>Avloppssystem – utredning har visat att ytterligare åtgärder kan vänta</a:t>
            </a:r>
          </a:p>
          <a:p>
            <a:pPr eaLnBrk="1" hangingPunct="1"/>
            <a:r>
              <a:rPr lang="sv-SE" sz="2200" dirty="0" smtClean="0"/>
              <a:t>Dörröppningsknappar K17, K19 och F16 </a:t>
            </a:r>
          </a:p>
          <a:p>
            <a:pPr eaLnBrk="1" hangingPunct="1"/>
            <a:r>
              <a:rPr lang="sv-SE" sz="2200" dirty="0" smtClean="0"/>
              <a:t>Balkongrost åtgärdat (några i vår)</a:t>
            </a:r>
          </a:p>
          <a:p>
            <a:pPr eaLnBrk="1" hangingPunct="1"/>
            <a:r>
              <a:rPr lang="sv-SE" sz="2200" dirty="0" smtClean="0"/>
              <a:t>Bättringsmålning entréer och ytterdörrar</a:t>
            </a:r>
          </a:p>
          <a:p>
            <a:pPr eaLnBrk="1" hangingPunct="1"/>
            <a:r>
              <a:rPr lang="sv-SE" sz="2200" dirty="0" smtClean="0">
                <a:latin typeface="Arial" pitchFamily="34" charset="0"/>
                <a:cs typeface="Arial" pitchFamily="34" charset="0"/>
              </a:rPr>
              <a:t>En rosenhagtorn har bytts mot japansk magnolia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18565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 smtClean="0"/>
              <a:t>Brf</a:t>
            </a:r>
            <a:r>
              <a:rPr lang="sv-SE" sz="1200" dirty="0" smtClean="0"/>
              <a:t> Fridhem 2013-05-16 </a:t>
            </a:r>
            <a:endParaRPr lang="sv-SE" sz="1200" dirty="0"/>
          </a:p>
        </p:txBody>
      </p:sp>
      <p:sp>
        <p:nvSpPr>
          <p:cNvPr id="11" name="Platshållare för innehåll 7"/>
          <p:cNvSpPr>
            <a:spLocks noGrp="1"/>
          </p:cNvSpPr>
          <p:nvPr>
            <p:ph idx="4294967295"/>
          </p:nvPr>
        </p:nvSpPr>
        <p:spPr>
          <a:xfrm>
            <a:off x="4788024" y="1268760"/>
            <a:ext cx="4104456" cy="4525962"/>
          </a:xfrm>
        </p:spPr>
        <p:txBody>
          <a:bodyPr/>
          <a:lstStyle/>
          <a:p>
            <a:pPr eaLnBrk="1" hangingPunct="1"/>
            <a:r>
              <a:rPr lang="sv-SE" sz="2200" dirty="0" smtClean="0"/>
              <a:t>Överenskommelse med förskolan om gården</a:t>
            </a:r>
          </a:p>
          <a:p>
            <a:pPr eaLnBrk="1" hangingPunct="1"/>
            <a:r>
              <a:rPr lang="sv-SE" sz="2200" dirty="0" smtClean="0"/>
              <a:t>Renovering </a:t>
            </a:r>
            <a:r>
              <a:rPr lang="sv-SE" sz="2200" dirty="0" smtClean="0"/>
              <a:t>och nya stolar och bord i föreningslokalen</a:t>
            </a:r>
          </a:p>
          <a:p>
            <a:pPr eaLnBrk="1" hangingPunct="1"/>
            <a:r>
              <a:rPr lang="sv-SE" sz="2200" dirty="0" smtClean="0"/>
              <a:t>Målning källare</a:t>
            </a:r>
          </a:p>
          <a:p>
            <a:pPr eaLnBrk="1" hangingPunct="1"/>
            <a:r>
              <a:rPr lang="sv-SE" sz="2200" dirty="0" smtClean="0"/>
              <a:t>Påbörjad tilläggsisolering av vindsvåningar/vindar</a:t>
            </a:r>
          </a:p>
          <a:p>
            <a:pPr eaLnBrk="1" hangingPunct="1"/>
            <a:r>
              <a:rPr lang="sv-SE" sz="2200" dirty="0" smtClean="0"/>
              <a:t>Kod för styrelsearbetet framtagen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29600" cy="1143000"/>
          </a:xfrm>
        </p:spPr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På gång i fortsättningen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6" y="1268761"/>
            <a:ext cx="6552728" cy="471452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v-SE" sz="2200" dirty="0" smtClean="0"/>
              <a:t>2013</a:t>
            </a:r>
          </a:p>
          <a:p>
            <a:pPr eaLnBrk="1" hangingPunct="1">
              <a:buFontTx/>
              <a:buNone/>
            </a:pPr>
            <a:r>
              <a:rPr lang="sv-SE" sz="2200" dirty="0" smtClean="0"/>
              <a:t>Cykelställ mot Fridhemsgatan</a:t>
            </a:r>
          </a:p>
          <a:p>
            <a:pPr eaLnBrk="1" hangingPunct="1">
              <a:buFontTx/>
              <a:buNone/>
            </a:pPr>
            <a:r>
              <a:rPr lang="sv-SE" sz="2200" dirty="0" smtClean="0"/>
              <a:t>Renovering av värmecentralen</a:t>
            </a:r>
          </a:p>
          <a:p>
            <a:pPr eaLnBrk="1" hangingPunct="1">
              <a:buFontTx/>
              <a:buNone/>
            </a:pPr>
            <a:r>
              <a:rPr lang="sv-SE" sz="2200" dirty="0" smtClean="0"/>
              <a:t>Tilläggsisolera vindar klart</a:t>
            </a:r>
          </a:p>
          <a:p>
            <a:pPr eaLnBrk="1" hangingPunct="1">
              <a:buFontTx/>
              <a:buNone/>
            </a:pPr>
            <a:r>
              <a:rPr lang="sv-SE" sz="2200" dirty="0" smtClean="0"/>
              <a:t>Takmålning</a:t>
            </a:r>
          </a:p>
          <a:p>
            <a:pPr eaLnBrk="1" hangingPunct="1">
              <a:buFontTx/>
              <a:buNone/>
            </a:pPr>
            <a:endParaRPr lang="sv-SE" sz="2200" dirty="0" smtClean="0"/>
          </a:p>
          <a:p>
            <a:pPr eaLnBrk="1" hangingPunct="1">
              <a:buFontTx/>
              <a:buNone/>
            </a:pPr>
            <a:r>
              <a:rPr lang="sv-SE" sz="2200" dirty="0" smtClean="0"/>
              <a:t>Senare</a:t>
            </a:r>
          </a:p>
          <a:p>
            <a:pPr eaLnBrk="1" hangingPunct="1">
              <a:buFontTx/>
              <a:buNone/>
            </a:pPr>
            <a:r>
              <a:rPr lang="sv-SE" sz="2200" dirty="0" smtClean="0"/>
              <a:t>Successiv renovering hissar</a:t>
            </a:r>
          </a:p>
          <a:p>
            <a:pPr eaLnBrk="1" hangingPunct="1">
              <a:buFontTx/>
              <a:buNone/>
            </a:pPr>
            <a:r>
              <a:rPr lang="sv-SE" sz="2200" dirty="0" smtClean="0"/>
              <a:t>Uppföljning av behov av </a:t>
            </a:r>
            <a:r>
              <a:rPr lang="sv-SE" sz="2200" dirty="0" err="1" smtClean="0"/>
              <a:t>relining</a:t>
            </a:r>
            <a:r>
              <a:rPr lang="sv-SE" sz="2200" dirty="0" smtClean="0"/>
              <a:t> avloppsrör</a:t>
            </a:r>
          </a:p>
          <a:p>
            <a:pPr eaLnBrk="1" hangingPunct="1">
              <a:buFontTx/>
              <a:buNone/>
            </a:pPr>
            <a:r>
              <a:rPr lang="sv-SE" sz="2200" dirty="0" smtClean="0"/>
              <a:t>Utredning om bergvärme</a:t>
            </a:r>
          </a:p>
        </p:txBody>
      </p:sp>
      <p:sp>
        <p:nvSpPr>
          <p:cNvPr id="23555" name="Line 4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3556" name="Line 6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18565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 smtClean="0"/>
              <a:t>Brf</a:t>
            </a:r>
            <a:r>
              <a:rPr lang="sv-SE" sz="1200" dirty="0" smtClean="0"/>
              <a:t> Fridhem 2013-05-16 </a:t>
            </a:r>
            <a:endParaRPr lang="sv-S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13. Valberedningens förslag</a:t>
            </a:r>
          </a:p>
        </p:txBody>
      </p:sp>
      <p:sp>
        <p:nvSpPr>
          <p:cNvPr id="26626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423988"/>
            <a:ext cx="7427912" cy="4525962"/>
          </a:xfrm>
        </p:spPr>
        <p:txBody>
          <a:bodyPr/>
          <a:lstStyle/>
          <a:p>
            <a:pPr>
              <a:buNone/>
            </a:pPr>
            <a:r>
              <a:rPr lang="sv-SE" sz="2000" b="1" dirty="0" smtClean="0"/>
              <a:t>Samma principer för ersättning till styrelse och revisorer som föregående år:</a:t>
            </a:r>
          </a:p>
          <a:p>
            <a:pPr>
              <a:buNone/>
            </a:pPr>
            <a:endParaRPr lang="sv-SE" sz="2000" b="1" dirty="0" smtClean="0"/>
          </a:p>
          <a:p>
            <a:pPr>
              <a:buNone/>
            </a:pPr>
            <a:r>
              <a:rPr lang="sv-SE" sz="2000" b="1" dirty="0"/>
              <a:t>E</a:t>
            </a:r>
            <a:r>
              <a:rPr lang="sv-SE" sz="2000" b="1" dirty="0" smtClean="0"/>
              <a:t>rsättning till styrelseledamöter</a:t>
            </a:r>
            <a:endParaRPr lang="sv-SE" sz="2000" dirty="0" smtClean="0"/>
          </a:p>
          <a:p>
            <a:r>
              <a:rPr lang="sv-SE" sz="2000" dirty="0" smtClean="0"/>
              <a:t>Två basbelopp PPI fördelas mellan ledamöterna så att ordförande får två delar och övriga en del var.</a:t>
            </a:r>
          </a:p>
          <a:p>
            <a:pPr>
              <a:buNone/>
            </a:pPr>
            <a:r>
              <a:rPr lang="sv-SE" sz="2000" b="1" dirty="0" smtClean="0"/>
              <a:t>Ersättning till revisorer </a:t>
            </a:r>
            <a:endParaRPr lang="sv-SE" sz="2000" dirty="0" smtClean="0"/>
          </a:p>
          <a:p>
            <a:r>
              <a:rPr lang="sv-SE" sz="2000" dirty="0" smtClean="0"/>
              <a:t>Ordinarie		3 000 kr</a:t>
            </a:r>
          </a:p>
          <a:p>
            <a:r>
              <a:rPr lang="sv-SE" sz="2000" dirty="0" smtClean="0"/>
              <a:t>Suppleant		1 500 kr	</a:t>
            </a:r>
            <a:endParaRPr lang="sv-SE" sz="2000" b="1" dirty="0" smtClean="0"/>
          </a:p>
        </p:txBody>
      </p:sp>
      <p:sp>
        <p:nvSpPr>
          <p:cNvPr id="26627" name="Line 7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6628" name="Line 9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18565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 smtClean="0"/>
              <a:t>Brf</a:t>
            </a:r>
            <a:r>
              <a:rPr lang="sv-SE" sz="1200" dirty="0" smtClean="0"/>
              <a:t> Fridhem 2013-05-16 </a:t>
            </a:r>
            <a:endParaRPr lang="sv-SE" sz="1200" dirty="0"/>
          </a:p>
        </p:txBody>
      </p:sp>
    </p:spTree>
    <p:extLst>
      <p:ext uri="{BB962C8B-B14F-4D97-AF65-F5344CB8AC3E}">
        <p14:creationId xmlns="" xmlns:p14="http://schemas.microsoft.com/office/powerpoint/2010/main" val="312297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1583</TotalTime>
  <Words>556</Words>
  <Application>Microsoft Office PowerPoint</Application>
  <PresentationFormat>Bildspel på skärmen (4:3)</PresentationFormat>
  <Paragraphs>144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5" baseType="lpstr">
      <vt:lpstr>Standardformgivning</vt:lpstr>
      <vt:lpstr>Välkomna!  Brf Fridhem  Ordinarie föreningsstämma</vt:lpstr>
      <vt:lpstr>Dagordning</vt:lpstr>
      <vt:lpstr>8. Årsredovisning</vt:lpstr>
      <vt:lpstr>Avgiften oförändrad sedan 2004</vt:lpstr>
      <vt:lpstr>Kostnader på samma nivå 2012 som de senaste åren</vt:lpstr>
      <vt:lpstr>Åter sjunkande snitträntor</vt:lpstr>
      <vt:lpstr>Händelser sedan förra stämman</vt:lpstr>
      <vt:lpstr>På gång i fortsättningen</vt:lpstr>
      <vt:lpstr>13. Valberedningens förslag</vt:lpstr>
      <vt:lpstr>14. Nuvarande styrelse</vt:lpstr>
      <vt:lpstr>14-16. Valberedningens förslag</vt:lpstr>
      <vt:lpstr>18. Motion till stämman</vt:lpstr>
      <vt:lpstr>Tack till avgående </vt:lpstr>
      <vt:lpstr>Styrelsen vill ha dialog</vt:lpstr>
    </vt:vector>
  </TitlesOfParts>
  <Company>Vinco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Välkomna! Brf Fridhem extra stämma och ekonomimöte</dc:title>
  <dc:creator>Ulf Alpsten</dc:creator>
  <cp:lastModifiedBy>Ulfbärbar</cp:lastModifiedBy>
  <cp:revision>138</cp:revision>
  <dcterms:created xsi:type="dcterms:W3CDTF">2009-11-08T20:42:07Z</dcterms:created>
  <dcterms:modified xsi:type="dcterms:W3CDTF">2013-05-16T15:14:04Z</dcterms:modified>
</cp:coreProperties>
</file>