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8" r:id="rId6"/>
    <p:sldId id="261" r:id="rId7"/>
    <p:sldId id="260" r:id="rId8"/>
    <p:sldId id="266" r:id="rId9"/>
    <p:sldId id="267" r:id="rId10"/>
  </p:sldIdLst>
  <p:sldSz cx="12192000" cy="6858000"/>
  <p:notesSz cx="9926638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6E7B9-F7F2-454D-B095-27F05BC44CE6}" v="10" dt="2026-02-24T14:43:15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72"/>
  </p:normalViewPr>
  <p:slideViewPr>
    <p:cSldViewPr snapToGrid="0">
      <p:cViewPr>
        <p:scale>
          <a:sx n="197" d="100"/>
          <a:sy n="197" d="100"/>
        </p:scale>
        <p:origin x="-2480" y="-2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Starck" userId="b19ba7ca-a00a-470e-9d70-58e8c674debe" providerId="ADAL" clId="{CAF6CFDE-5E6B-46CC-BF54-0631D7E411EE}"/>
    <pc:docChg chg="custSel addSld modSld modNotesMaster">
      <pc:chgData name="Timo Starck" userId="b19ba7ca-a00a-470e-9d70-58e8c674debe" providerId="ADAL" clId="{CAF6CFDE-5E6B-46CC-BF54-0631D7E411EE}" dt="2026-02-24T14:43:15.540" v="480"/>
      <pc:docMkLst>
        <pc:docMk/>
      </pc:docMkLst>
      <pc:sldChg chg="addSp modSp mod">
        <pc:chgData name="Timo Starck" userId="b19ba7ca-a00a-470e-9d70-58e8c674debe" providerId="ADAL" clId="{CAF6CFDE-5E6B-46CC-BF54-0631D7E411EE}" dt="2026-02-24T14:09:06.747" v="478" actId="1076"/>
        <pc:sldMkLst>
          <pc:docMk/>
          <pc:sldMk cId="730466340" sldId="256"/>
        </pc:sldMkLst>
        <pc:spChg chg="mod">
          <ac:chgData name="Timo Starck" userId="b19ba7ca-a00a-470e-9d70-58e8c674debe" providerId="ADAL" clId="{CAF6CFDE-5E6B-46CC-BF54-0631D7E411EE}" dt="2026-02-24T14:08:43.621" v="477" actId="1076"/>
          <ac:spMkLst>
            <pc:docMk/>
            <pc:sldMk cId="730466340" sldId="256"/>
            <ac:spMk id="4" creationId="{7F3EE386-0CD7-ADF6-7614-FE6C520DC78C}"/>
          </ac:spMkLst>
        </pc:spChg>
        <pc:picChg chg="add mod">
          <ac:chgData name="Timo Starck" userId="b19ba7ca-a00a-470e-9d70-58e8c674debe" providerId="ADAL" clId="{CAF6CFDE-5E6B-46CC-BF54-0631D7E411EE}" dt="2026-02-24T14:09:06.747" v="478" actId="1076"/>
          <ac:picMkLst>
            <pc:docMk/>
            <pc:sldMk cId="730466340" sldId="256"/>
            <ac:picMk id="3" creationId="{BCEEAAB7-D57A-4DAB-BED8-964F657CD2E3}"/>
          </ac:picMkLst>
        </pc:picChg>
      </pc:sldChg>
      <pc:sldChg chg="modSp mod">
        <pc:chgData name="Timo Starck" userId="b19ba7ca-a00a-470e-9d70-58e8c674debe" providerId="ADAL" clId="{CAF6CFDE-5E6B-46CC-BF54-0631D7E411EE}" dt="2026-02-24T14:04:42.297" v="345" actId="113"/>
        <pc:sldMkLst>
          <pc:docMk/>
          <pc:sldMk cId="222002129" sldId="258"/>
        </pc:sldMkLst>
        <pc:spChg chg="mod">
          <ac:chgData name="Timo Starck" userId="b19ba7ca-a00a-470e-9d70-58e8c674debe" providerId="ADAL" clId="{CAF6CFDE-5E6B-46CC-BF54-0631D7E411EE}" dt="2026-02-24T14:04:42.297" v="345" actId="113"/>
          <ac:spMkLst>
            <pc:docMk/>
            <pc:sldMk cId="222002129" sldId="258"/>
            <ac:spMk id="9" creationId="{105F4071-79B7-50AB-6E7E-5FCD9BFB40EA}"/>
          </ac:spMkLst>
        </pc:spChg>
      </pc:sldChg>
      <pc:sldChg chg="modSp mod">
        <pc:chgData name="Timo Starck" userId="b19ba7ca-a00a-470e-9d70-58e8c674debe" providerId="ADAL" clId="{CAF6CFDE-5E6B-46CC-BF54-0631D7E411EE}" dt="2026-02-24T14:04:58.015" v="347" actId="113"/>
        <pc:sldMkLst>
          <pc:docMk/>
          <pc:sldMk cId="2396449864" sldId="260"/>
        </pc:sldMkLst>
        <pc:spChg chg="mod">
          <ac:chgData name="Timo Starck" userId="b19ba7ca-a00a-470e-9d70-58e8c674debe" providerId="ADAL" clId="{CAF6CFDE-5E6B-46CC-BF54-0631D7E411EE}" dt="2026-02-24T14:04:58.015" v="347" actId="113"/>
          <ac:spMkLst>
            <pc:docMk/>
            <pc:sldMk cId="2396449864" sldId="260"/>
            <ac:spMk id="9" creationId="{77A5934B-E942-6C39-FE96-DA1A9642B24A}"/>
          </ac:spMkLst>
        </pc:spChg>
      </pc:sldChg>
      <pc:sldChg chg="addSp modSp mod setBg">
        <pc:chgData name="Timo Starck" userId="b19ba7ca-a00a-470e-9d70-58e8c674debe" providerId="ADAL" clId="{CAF6CFDE-5E6B-46CC-BF54-0631D7E411EE}" dt="2026-02-24T12:14:10.606" v="313" actId="20577"/>
        <pc:sldMkLst>
          <pc:docMk/>
          <pc:sldMk cId="1761052696" sldId="261"/>
        </pc:sldMkLst>
        <pc:spChg chg="add mod">
          <ac:chgData name="Timo Starck" userId="b19ba7ca-a00a-470e-9d70-58e8c674debe" providerId="ADAL" clId="{CAF6CFDE-5E6B-46CC-BF54-0631D7E411EE}" dt="2026-02-24T12:14:10.606" v="313" actId="20577"/>
          <ac:spMkLst>
            <pc:docMk/>
            <pc:sldMk cId="1761052696" sldId="261"/>
            <ac:spMk id="10" creationId="{6619F07C-7075-22D6-2023-CF46EB8E49C9}"/>
          </ac:spMkLst>
        </pc:spChg>
        <pc:spChg chg="add">
          <ac:chgData name="Timo Starck" userId="b19ba7ca-a00a-470e-9d70-58e8c674debe" providerId="ADAL" clId="{CAF6CFDE-5E6B-46CC-BF54-0631D7E411EE}" dt="2026-02-24T12:00:20.140" v="2" actId="26606"/>
          <ac:spMkLst>
            <pc:docMk/>
            <pc:sldMk cId="1761052696" sldId="261"/>
            <ac:spMk id="13" creationId="{42A4FC2C-047E-45A5-965D-8E1E3BF09BC6}"/>
          </ac:spMkLst>
        </pc:spChg>
        <pc:picChg chg="ord">
          <ac:chgData name="Timo Starck" userId="b19ba7ca-a00a-470e-9d70-58e8c674debe" providerId="ADAL" clId="{CAF6CFDE-5E6B-46CC-BF54-0631D7E411EE}" dt="2026-02-24T12:00:20.140" v="2" actId="26606"/>
          <ac:picMkLst>
            <pc:docMk/>
            <pc:sldMk cId="1761052696" sldId="261"/>
            <ac:picMk id="4" creationId="{FA15E2A2-5D97-5605-024D-07660D67277E}"/>
          </ac:picMkLst>
        </pc:picChg>
        <pc:picChg chg="mod">
          <ac:chgData name="Timo Starck" userId="b19ba7ca-a00a-470e-9d70-58e8c674debe" providerId="ADAL" clId="{CAF6CFDE-5E6B-46CC-BF54-0631D7E411EE}" dt="2026-02-24T12:00:37.882" v="6" actId="14100"/>
          <ac:picMkLst>
            <pc:docMk/>
            <pc:sldMk cId="1761052696" sldId="261"/>
            <ac:picMk id="8" creationId="{ECBA9353-F6A8-BC10-7794-A036587D9676}"/>
          </ac:picMkLst>
        </pc:picChg>
      </pc:sldChg>
      <pc:sldChg chg="addSp delSp modSp mod">
        <pc:chgData name="Timo Starck" userId="b19ba7ca-a00a-470e-9d70-58e8c674debe" providerId="ADAL" clId="{CAF6CFDE-5E6B-46CC-BF54-0631D7E411EE}" dt="2026-02-24T12:14:28.733" v="322" actId="20577"/>
        <pc:sldMkLst>
          <pc:docMk/>
          <pc:sldMk cId="2897944182" sldId="262"/>
        </pc:sldMkLst>
        <pc:spChg chg="add del mod">
          <ac:chgData name="Timo Starck" userId="b19ba7ca-a00a-470e-9d70-58e8c674debe" providerId="ADAL" clId="{CAF6CFDE-5E6B-46CC-BF54-0631D7E411EE}" dt="2026-02-24T12:14:20.025" v="316"/>
          <ac:spMkLst>
            <pc:docMk/>
            <pc:sldMk cId="2897944182" sldId="262"/>
            <ac:spMk id="12" creationId="{3DE702D4-1328-9C2D-A1AE-DE318B98A98F}"/>
          </ac:spMkLst>
        </pc:spChg>
        <pc:spChg chg="add mod">
          <ac:chgData name="Timo Starck" userId="b19ba7ca-a00a-470e-9d70-58e8c674debe" providerId="ADAL" clId="{CAF6CFDE-5E6B-46CC-BF54-0631D7E411EE}" dt="2026-02-24T12:14:28.733" v="322" actId="20577"/>
          <ac:spMkLst>
            <pc:docMk/>
            <pc:sldMk cId="2897944182" sldId="262"/>
            <ac:spMk id="13" creationId="{7982F39E-BB2C-2F35-165B-DACA459E0F71}"/>
          </ac:spMkLst>
        </pc:spChg>
      </pc:sldChg>
      <pc:sldChg chg="modSp mod">
        <pc:chgData name="Timo Starck" userId="b19ba7ca-a00a-470e-9d70-58e8c674debe" providerId="ADAL" clId="{CAF6CFDE-5E6B-46CC-BF54-0631D7E411EE}" dt="2026-02-24T14:04:48.960" v="346" actId="113"/>
        <pc:sldMkLst>
          <pc:docMk/>
          <pc:sldMk cId="3091484008" sldId="265"/>
        </pc:sldMkLst>
        <pc:spChg chg="mod">
          <ac:chgData name="Timo Starck" userId="b19ba7ca-a00a-470e-9d70-58e8c674debe" providerId="ADAL" clId="{CAF6CFDE-5E6B-46CC-BF54-0631D7E411EE}" dt="2026-02-24T14:04:48.960" v="346" actId="113"/>
          <ac:spMkLst>
            <pc:docMk/>
            <pc:sldMk cId="3091484008" sldId="265"/>
            <ac:spMk id="9" creationId="{EC76C167-8C03-EA82-63FE-BF39225A00AB}"/>
          </ac:spMkLst>
        </pc:spChg>
      </pc:sldChg>
      <pc:sldChg chg="addSp modSp mod">
        <pc:chgData name="Timo Starck" userId="b19ba7ca-a00a-470e-9d70-58e8c674debe" providerId="ADAL" clId="{CAF6CFDE-5E6B-46CC-BF54-0631D7E411EE}" dt="2026-02-24T12:14:46.754" v="328" actId="20577"/>
        <pc:sldMkLst>
          <pc:docMk/>
          <pc:sldMk cId="1343140351" sldId="266"/>
        </pc:sldMkLst>
        <pc:spChg chg="add mod">
          <ac:chgData name="Timo Starck" userId="b19ba7ca-a00a-470e-9d70-58e8c674debe" providerId="ADAL" clId="{CAF6CFDE-5E6B-46CC-BF54-0631D7E411EE}" dt="2026-02-24T12:14:46.754" v="328" actId="20577"/>
          <ac:spMkLst>
            <pc:docMk/>
            <pc:sldMk cId="1343140351" sldId="266"/>
            <ac:spMk id="2" creationId="{9AA3A311-A99F-ADFA-5740-AF1BABD9E6AB}"/>
          </ac:spMkLst>
        </pc:spChg>
      </pc:sldChg>
      <pc:sldChg chg="addSp delSp modSp add mod">
        <pc:chgData name="Timo Starck" userId="b19ba7ca-a00a-470e-9d70-58e8c674debe" providerId="ADAL" clId="{CAF6CFDE-5E6B-46CC-BF54-0631D7E411EE}" dt="2026-02-24T14:06:31.065" v="465" actId="20577"/>
        <pc:sldMkLst>
          <pc:docMk/>
          <pc:sldMk cId="2077163115" sldId="267"/>
        </pc:sldMkLst>
        <pc:spChg chg="add mod">
          <ac:chgData name="Timo Starck" userId="b19ba7ca-a00a-470e-9d70-58e8c674debe" providerId="ADAL" clId="{CAF6CFDE-5E6B-46CC-BF54-0631D7E411EE}" dt="2026-02-24T14:06:31.065" v="465" actId="20577"/>
          <ac:spMkLst>
            <pc:docMk/>
            <pc:sldMk cId="2077163115" sldId="267"/>
            <ac:spMk id="6" creationId="{476CD323-3B75-3AFD-A3C0-F4C10CF8777A}"/>
          </ac:spMkLst>
        </pc:spChg>
        <pc:picChg chg="add mod">
          <ac:chgData name="Timo Starck" userId="b19ba7ca-a00a-470e-9d70-58e8c674debe" providerId="ADAL" clId="{CAF6CFDE-5E6B-46CC-BF54-0631D7E411EE}" dt="2026-02-24T12:33:57.301" v="338" actId="1076"/>
          <ac:picMkLst>
            <pc:docMk/>
            <pc:sldMk cId="2077163115" sldId="267"/>
            <ac:picMk id="5" creationId="{07DA799D-5D04-F5A6-6D4A-A47794564FA3}"/>
          </ac:picMkLst>
        </pc:picChg>
        <pc:picChg chg="del">
          <ac:chgData name="Timo Starck" userId="b19ba7ca-a00a-470e-9d70-58e8c674debe" providerId="ADAL" clId="{CAF6CFDE-5E6B-46CC-BF54-0631D7E411EE}" dt="2026-02-24T12:18:40.352" v="332" actId="478"/>
          <ac:picMkLst>
            <pc:docMk/>
            <pc:sldMk cId="2077163115" sldId="267"/>
            <ac:picMk id="7" creationId="{54F96811-A239-12B9-6912-C1AA7FB48B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70DCD-BFE4-44F9-989A-FF52B0E49AC2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0167-C13F-4A70-BF40-1E07802348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63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10167-C13F-4A70-BF40-1E07802348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52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28A8E-9FDB-1051-98AF-A6D90E6F1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3620F0D-A678-612A-EA5B-3DB17EFD3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928B90-3765-17E4-05EA-FA8DB1D2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988709-2F57-2BF2-BC11-5885ADB9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1D8DAA-0151-B2AB-2F0D-0BB4CE8F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69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481A9D-48C8-E486-2C8D-7D4ECB2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751FAAE-3DF9-954D-2562-C7751DD6C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E73F12-D659-EB41-69C0-D974F9EB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D9E1DD-5F12-2F2D-C06B-D18FECA9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DD1D5D-F923-5835-331A-40BD156E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48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B14C48F-F0CE-2836-23FB-83BABEE01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B2B928F-2630-1A43-06D5-46EE8151D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CCB271-2533-3EEA-AF50-7E0C172B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0CDCA1-F5CA-8961-9328-0B942DA1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BAE210-E66F-25CE-794F-213CA212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4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5A7BAF-9E09-6E02-8FC8-807586FF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595208-58F1-24BF-0C17-1083E2FA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3B0726-19A1-D50C-0E09-B26B6F48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CB66AE-3B1A-F435-DB59-C5A4E0DF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BAE93F-C81F-586F-1802-3DF8C4DA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04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652E8-1131-974E-54F8-7ACCCB50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3A8CED-CD71-85D5-94F4-3305DB9C9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15D77-F27C-D79E-E0FE-2D51972CA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1E62C7-8F10-CAAD-DCEE-FCA34727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DF4898-22BD-F4E3-A899-301A9E55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18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4A2F7-18B6-2ACA-7942-82A529BF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99B6AE-9E5A-7F40-EC0A-1657EA1E7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814C00-B681-2CEF-4DA0-1F54B5018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D4C6BE6-B1B5-F039-3DA4-AAAB6239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1C9EFB-D9EC-8AC3-7D6F-4DCF3F46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7F8670-D883-5E44-78E5-232DAD6A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01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C2E4B-2C42-278C-A193-4CA678CD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486925-2148-8EE0-1975-14209D8BA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A19180-FA31-07D7-4599-5E78F900C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0854534-AD2D-429C-7D61-FD64E5C66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700F67-EE1F-6D7B-C8F2-6C6BC2622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C6397A0-046F-6E06-C741-BFF5467F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23E898D-C0D0-E0FA-FCC5-A5BB6F16F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D2BC346-259E-33C0-17AC-2C5A28CC0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25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DC2FFB-A566-963B-9980-A7362502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424F36C-C497-9F87-453B-C801CE73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7AA5D3-DFEA-E727-CF08-4592CC36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CB9945-25A1-0496-8859-0779629F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37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62881B9-9D4E-21DB-E29F-F9B90024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C2FDF43-0F9B-667F-BF7F-B3201599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0EB44B8-AAFB-2731-E3C3-549360E35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705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D02775-A9D4-8C75-D165-80ABEC5A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5764E8-40D9-B5FE-D991-FF86D7B27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6BA377-D7D9-C1B3-A3B7-96CAAD96C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2934AE-53E7-FC64-D1A9-4E25FFD0B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A260D2-978E-8E57-14F7-1F39578E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E220614-8459-68F8-BBF7-E7E4D31C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41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6E10C5-41BB-893D-B0DA-663B7A5A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8FB31DE-79C6-25F3-D772-8189CC532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9D5450-7334-2D6F-E42D-03B070A4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EF18FF-AA75-9C96-1B2C-10169B64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35A59B1-9315-E233-B7D9-AADCBEB8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8EDF323-011C-9B41-1590-EDAB809F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0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93D3D75-F682-0324-B251-682AB6D1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ED0050-BE63-227A-E29A-FEE5B85F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5FE56C-E1C3-62D7-1DD5-CE164578E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20962-834A-463E-A4E5-F76A6F61B635}" type="datetimeFigureOut">
              <a:rPr lang="sv-SE" smtClean="0"/>
              <a:t>2026-03-28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1BA0F9E-9CC7-F4D2-6D99-02D676196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6D3842-B255-CDC4-7331-180850ADD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F0E70-B517-4FC6-85E0-A1BE84ED79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87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6A43DE-7BB2-0937-DF2A-C44C0B6B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" y="106363"/>
            <a:ext cx="1333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F3EE386-0CD7-ADF6-7614-FE6C520DC78C}"/>
              </a:ext>
            </a:extLst>
          </p:cNvPr>
          <p:cNvSpPr txBox="1"/>
          <p:nvPr/>
        </p:nvSpPr>
        <p:spPr>
          <a:xfrm>
            <a:off x="1866286" y="1295332"/>
            <a:ext cx="92816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Nya balkonger BRF Daggkåpan</a:t>
            </a:r>
          </a:p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 descr="En bild som visar utomhus, himmel, vinter, byggnad&#10;&#10;AI-genererat innehåll kan vara felaktigt.">
            <a:extLst>
              <a:ext uri="{FF2B5EF4-FFF2-40B4-BE49-F238E27FC236}">
                <a16:creationId xmlns:a16="http://schemas.microsoft.com/office/drawing/2014/main" id="{BCEEAAB7-D57A-4DAB-BED8-964F657CD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38" y="1984134"/>
            <a:ext cx="6183086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6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53D73-F553-606F-F2E3-D716485FE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DDF3D8F-5A49-DF68-6AD3-9D51348E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" y="106363"/>
            <a:ext cx="1333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05F4071-79B7-50AB-6E7E-5FCD9BFB40EA}"/>
              </a:ext>
            </a:extLst>
          </p:cNvPr>
          <p:cNvSpPr txBox="1"/>
          <p:nvPr/>
        </p:nvSpPr>
        <p:spPr>
          <a:xfrm>
            <a:off x="1759131" y="1645920"/>
            <a:ext cx="931817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Prisuppgifter på 156 nya balkonger till Brf Daggkåpan. </a:t>
            </a:r>
            <a:r>
              <a:rPr lang="sv-SE" sz="1400" b="1" dirty="0"/>
              <a:t>Alt 1!</a:t>
            </a:r>
            <a:endParaRPr lang="sv-SE" sz="1400" dirty="0"/>
          </a:p>
          <a:p>
            <a:r>
              <a:rPr lang="sv-SE" sz="1400" dirty="0"/>
              <a:t>Förslaget är likt Brf </a:t>
            </a:r>
            <a:r>
              <a:rPr lang="sv-SE" sz="1400" dirty="0" err="1"/>
              <a:t>Bandyvallen</a:t>
            </a:r>
            <a:r>
              <a:rPr lang="sv-SE" sz="1400" dirty="0"/>
              <a:t>, förutom att balkongerna blir större hos Daggkåpan.</a:t>
            </a:r>
          </a:p>
          <a:p>
            <a:r>
              <a:rPr lang="sv-SE" sz="1400" dirty="0"/>
              <a:t>Rivning och deponi, samt framtagning av bygglovsritningar och ansökan ingår i grundpriset. Vi håller även en balkongvisning för dom boende i ett tält, samt är med på extra stämman om så önskas.</a:t>
            </a:r>
          </a:p>
          <a:p>
            <a:r>
              <a:rPr lang="sv-SE" sz="1400" dirty="0"/>
              <a:t> </a:t>
            </a:r>
          </a:p>
          <a:p>
            <a:r>
              <a:rPr lang="sv-SE" sz="1400" b="1" dirty="0"/>
              <a:t>Plattor med ca. mått 4 x 1,9 m.</a:t>
            </a:r>
          </a:p>
          <a:p>
            <a:r>
              <a:rPr lang="sv-SE" sz="1400" dirty="0"/>
              <a:t>Inglasningssystem Air med Twinluckor (ramlucka), samt </a:t>
            </a:r>
            <a:r>
              <a:rPr lang="sv-SE" sz="1400" dirty="0" err="1"/>
              <a:t>alu</a:t>
            </a:r>
            <a:r>
              <a:rPr lang="sv-SE" sz="1400" dirty="0"/>
              <a:t> handledare.</a:t>
            </a:r>
          </a:p>
          <a:p>
            <a:r>
              <a:rPr lang="sv-SE" sz="1400" dirty="0"/>
              <a:t>Bröstning av horisontell delad bröstning av opal-och klarglas.</a:t>
            </a:r>
          </a:p>
          <a:p>
            <a:r>
              <a:rPr lang="sv-SE" sz="1400" dirty="0"/>
              <a:t>Isolerade tak med snörasskydd och takavvattning.</a:t>
            </a:r>
          </a:p>
          <a:p>
            <a:r>
              <a:rPr lang="sv-SE" sz="1400" dirty="0"/>
              <a:t>Se bifogade fotomontage.</a:t>
            </a:r>
          </a:p>
          <a:p>
            <a:r>
              <a:rPr lang="sv-SE" sz="1400" dirty="0"/>
              <a:t> </a:t>
            </a:r>
          </a:p>
          <a:p>
            <a:r>
              <a:rPr lang="sv-SE" sz="1400" b="1" dirty="0"/>
              <a:t>Grundpris: 27 691 000 kr.</a:t>
            </a:r>
            <a:r>
              <a:rPr lang="sv-SE" sz="1400" dirty="0"/>
              <a:t>     177 500kr/balk.</a:t>
            </a:r>
          </a:p>
          <a:p>
            <a:r>
              <a:rPr lang="sv-SE" sz="1400" dirty="0"/>
              <a:t> </a:t>
            </a:r>
            <a:r>
              <a:rPr lang="sv-SE" sz="1400" b="1" dirty="0"/>
              <a:t>Tillkommer 32%  36 552 120 kr</a:t>
            </a:r>
          </a:p>
          <a:p>
            <a:r>
              <a:rPr lang="sv-SE" sz="1400" b="1" dirty="0"/>
              <a:t>Tillval:</a:t>
            </a:r>
            <a:endParaRPr lang="sv-SE" sz="1400" dirty="0"/>
          </a:p>
          <a:p>
            <a:r>
              <a:rPr lang="sv-SE" sz="1400" dirty="0"/>
              <a:t>Solskyddsgardiner.                   </a:t>
            </a:r>
            <a:r>
              <a:rPr lang="sv-SE" sz="1400" b="1" dirty="0"/>
              <a:t>800 000 kr</a:t>
            </a:r>
            <a:endParaRPr lang="sv-SE" sz="1400" dirty="0"/>
          </a:p>
          <a:p>
            <a:r>
              <a:rPr lang="sv-SE" sz="1400" dirty="0"/>
              <a:t>Matta.                                             </a:t>
            </a:r>
            <a:r>
              <a:rPr lang="sv-SE" sz="1400" b="1" dirty="0"/>
              <a:t>430 000 kr</a:t>
            </a:r>
            <a:endParaRPr lang="sv-SE" sz="1400" dirty="0"/>
          </a:p>
          <a:p>
            <a:r>
              <a:rPr lang="sv-SE" sz="1400" dirty="0"/>
              <a:t>Lackning balkongram.             </a:t>
            </a:r>
            <a:r>
              <a:rPr lang="sv-SE" sz="1400" b="1" dirty="0"/>
              <a:t>220 000 kr Utgår vid innertak.</a:t>
            </a:r>
            <a:endParaRPr lang="sv-SE" sz="1400" dirty="0"/>
          </a:p>
          <a:p>
            <a:r>
              <a:rPr lang="sv-SE" sz="1400" dirty="0"/>
              <a:t>Målning undersida platta       </a:t>
            </a:r>
            <a:r>
              <a:rPr lang="sv-SE" sz="1400" b="1" dirty="0"/>
              <a:t>190 000 kr Utgår vid innertak.</a:t>
            </a:r>
            <a:endParaRPr lang="sv-SE" sz="1400" dirty="0"/>
          </a:p>
          <a:p>
            <a:r>
              <a:rPr lang="sv-SE" sz="1400" dirty="0"/>
              <a:t>Lackning infästningar              </a:t>
            </a:r>
            <a:r>
              <a:rPr lang="sv-SE" sz="1400" b="1" dirty="0"/>
              <a:t>240 000 kr </a:t>
            </a:r>
          </a:p>
          <a:p>
            <a:r>
              <a:rPr lang="sv-SE" sz="1400" dirty="0"/>
              <a:t>Innertak.                               1140 000 kr </a:t>
            </a:r>
            <a:r>
              <a:rPr lang="sv-SE" sz="1400" b="1" dirty="0"/>
              <a:t>-410 000 kr</a:t>
            </a:r>
            <a:r>
              <a:rPr lang="sv-SE" sz="1400" dirty="0"/>
              <a:t> = </a:t>
            </a:r>
            <a:r>
              <a:rPr lang="sv-SE" sz="1400" b="1" dirty="0"/>
              <a:t>730 000 k</a:t>
            </a:r>
            <a:endParaRPr lang="sv-SE" sz="1400" dirty="0"/>
          </a:p>
          <a:p>
            <a:endParaRPr lang="sv-SE" sz="1400" b="1" dirty="0"/>
          </a:p>
          <a:p>
            <a:r>
              <a:rPr lang="sv-SE" sz="1400" b="1" dirty="0"/>
              <a:t>Tillkommer = moms samt HSB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200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C0B4F9-37AF-9BFF-368D-55C9FD7E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Bildobjekt 7" descr="En bild som visar utomhus, himmel, byggnad, snö">
            <a:extLst>
              <a:ext uri="{FF2B5EF4-FFF2-40B4-BE49-F238E27FC236}">
                <a16:creationId xmlns:a16="http://schemas.microsoft.com/office/drawing/2014/main" id="{ECBA9353-F6A8-BC10-7794-A036587D9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12591"/>
          <a:stretch>
            <a:fillRect/>
          </a:stretch>
        </p:blipFill>
        <p:spPr>
          <a:xfrm>
            <a:off x="1530646" y="1280182"/>
            <a:ext cx="8474745" cy="476616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A15E2A2-5D97-5605-024D-07660D672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" y="106363"/>
            <a:ext cx="1333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619F07C-7075-22D6-2023-CF46EB8E49C9}"/>
              </a:ext>
            </a:extLst>
          </p:cNvPr>
          <p:cNvSpPr txBox="1"/>
          <p:nvPr/>
        </p:nvSpPr>
        <p:spPr>
          <a:xfrm>
            <a:off x="2458278" y="94753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Alt 1</a:t>
            </a:r>
          </a:p>
        </p:txBody>
      </p:sp>
    </p:spTree>
    <p:extLst>
      <p:ext uri="{BB962C8B-B14F-4D97-AF65-F5344CB8AC3E}">
        <p14:creationId xmlns:p14="http://schemas.microsoft.com/office/powerpoint/2010/main" val="1761052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3BF3B-ABCE-7B9D-FB18-EEEDFD423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B1AF318-769D-D69C-7523-96F2D2C2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" y="106363"/>
            <a:ext cx="1333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7A5934B-E942-6C39-FE96-DA1A9642B24A}"/>
              </a:ext>
            </a:extLst>
          </p:cNvPr>
          <p:cNvSpPr txBox="1"/>
          <p:nvPr/>
        </p:nvSpPr>
        <p:spPr>
          <a:xfrm>
            <a:off x="853440" y="1158240"/>
            <a:ext cx="1022386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/>
              <a:t>Prisuppgifter på 156 nya balkonger till Brf Daggkåpan. </a:t>
            </a:r>
            <a:r>
              <a:rPr lang="sv-SE" sz="1400" b="1" dirty="0"/>
              <a:t>Alt 2!</a:t>
            </a:r>
            <a:endParaRPr lang="sv-SE" sz="1400" dirty="0"/>
          </a:p>
          <a:p>
            <a:r>
              <a:rPr lang="sv-SE" sz="1400" dirty="0"/>
              <a:t>Förslaget är likt Brf </a:t>
            </a:r>
            <a:r>
              <a:rPr lang="sv-SE" sz="1400" dirty="0" err="1"/>
              <a:t>Bandyvallen</a:t>
            </a:r>
            <a:r>
              <a:rPr lang="sv-SE" sz="1400" dirty="0"/>
              <a:t>, förutom att balkongerna blir större hos Daggkåpan.</a:t>
            </a:r>
          </a:p>
          <a:p>
            <a:r>
              <a:rPr lang="sv-SE" sz="1400" dirty="0"/>
              <a:t>Rivning och deponi, samt framtagning av bygglovsritningar och ansökan ingår i grundpriset. Vi håller även en balkongvisning för dom boende i ett tält, samt är med på extra stämman om så önskas.</a:t>
            </a:r>
          </a:p>
          <a:p>
            <a:r>
              <a:rPr lang="sv-SE" sz="1400" dirty="0"/>
              <a:t> </a:t>
            </a:r>
          </a:p>
          <a:p>
            <a:r>
              <a:rPr lang="sv-SE" sz="1400" b="1" dirty="0"/>
              <a:t>Plattor med ca. måtten 120 </a:t>
            </a:r>
            <a:r>
              <a:rPr lang="sv-SE" sz="1400" b="1" dirty="0" err="1"/>
              <a:t>st</a:t>
            </a:r>
            <a:r>
              <a:rPr lang="sv-SE" sz="1400" b="1" dirty="0"/>
              <a:t> 7,5 x 2,2 m och 36 </a:t>
            </a:r>
            <a:r>
              <a:rPr lang="sv-SE" sz="1400" b="1" dirty="0" err="1"/>
              <a:t>st</a:t>
            </a:r>
            <a:r>
              <a:rPr lang="sv-SE" sz="1400" b="1" dirty="0"/>
              <a:t> 8,5 x 2,2 m.</a:t>
            </a:r>
          </a:p>
          <a:p>
            <a:r>
              <a:rPr lang="sv-SE" sz="1400" dirty="0"/>
              <a:t>Inglasningssystem Air med Twinluckor (ramlucka), samt </a:t>
            </a:r>
            <a:r>
              <a:rPr lang="sv-SE" sz="1400" dirty="0" err="1"/>
              <a:t>alu</a:t>
            </a:r>
            <a:r>
              <a:rPr lang="sv-SE" sz="1400" dirty="0"/>
              <a:t> handledare.</a:t>
            </a:r>
          </a:p>
          <a:p>
            <a:r>
              <a:rPr lang="sv-SE" sz="1400" dirty="0"/>
              <a:t>Bröstning av horisontell delad bröstning av opal-och klarglas.</a:t>
            </a:r>
          </a:p>
          <a:p>
            <a:r>
              <a:rPr lang="sv-SE" sz="1400" dirty="0"/>
              <a:t>Isolerade tak med snörasskydd och takavvattning.</a:t>
            </a:r>
          </a:p>
          <a:p>
            <a:r>
              <a:rPr lang="sv-SE" sz="1400" dirty="0"/>
              <a:t>Se bifogade fotomontage.</a:t>
            </a:r>
          </a:p>
          <a:p>
            <a:r>
              <a:rPr lang="sv-SE" sz="1400" dirty="0"/>
              <a:t> </a:t>
            </a:r>
          </a:p>
          <a:p>
            <a:r>
              <a:rPr lang="sv-SE" sz="1400" b="1" dirty="0"/>
              <a:t>Grundpris 42 253 000 kr.</a:t>
            </a:r>
            <a:r>
              <a:rPr lang="sv-SE" sz="1400" dirty="0"/>
              <a:t>     271 000 kr/balk.</a:t>
            </a:r>
          </a:p>
          <a:p>
            <a:r>
              <a:rPr lang="sv-SE" sz="1400" dirty="0"/>
              <a:t> </a:t>
            </a:r>
            <a:r>
              <a:rPr lang="sv-SE" sz="1400" b="1" dirty="0"/>
              <a:t>Tillkommer 32%  55 773 960 kr</a:t>
            </a:r>
          </a:p>
          <a:p>
            <a:r>
              <a:rPr lang="sv-SE" sz="1400" b="1" dirty="0"/>
              <a:t>Tillval:</a:t>
            </a:r>
            <a:endParaRPr lang="sv-SE" sz="1400" dirty="0"/>
          </a:p>
          <a:p>
            <a:r>
              <a:rPr lang="sv-SE" sz="1400" dirty="0"/>
              <a:t>Solskyddsgardiner.                   </a:t>
            </a:r>
            <a:r>
              <a:rPr lang="sv-SE" sz="1400" b="1" dirty="0"/>
              <a:t>980 000 kr</a:t>
            </a:r>
            <a:endParaRPr lang="sv-SE" sz="1400" dirty="0"/>
          </a:p>
          <a:p>
            <a:r>
              <a:rPr lang="sv-SE" sz="1400" dirty="0"/>
              <a:t>Matta.                                             </a:t>
            </a:r>
            <a:r>
              <a:rPr lang="sv-SE" sz="1400" b="1" dirty="0"/>
              <a:t>650 000 kr</a:t>
            </a:r>
            <a:endParaRPr lang="sv-SE" sz="1400" dirty="0"/>
          </a:p>
          <a:p>
            <a:r>
              <a:rPr lang="sv-SE" sz="1400" dirty="0"/>
              <a:t>Lackning balkongram.            </a:t>
            </a:r>
            <a:r>
              <a:rPr lang="sv-SE" sz="1400" b="1" dirty="0"/>
              <a:t>645 000 kr Utgår vid innertak</a:t>
            </a:r>
            <a:endParaRPr lang="sv-SE" sz="1400" dirty="0"/>
          </a:p>
          <a:p>
            <a:r>
              <a:rPr lang="sv-SE" sz="1400" dirty="0"/>
              <a:t>Målning undersida platta      </a:t>
            </a:r>
            <a:r>
              <a:rPr lang="sv-SE" sz="1400" b="1" dirty="0"/>
              <a:t>245 000 kr Utgår vid innertak</a:t>
            </a:r>
            <a:endParaRPr lang="sv-SE" sz="1400" dirty="0"/>
          </a:p>
          <a:p>
            <a:r>
              <a:rPr lang="sv-SE" sz="1400" dirty="0"/>
              <a:t>Lackning infästningar             </a:t>
            </a:r>
            <a:r>
              <a:rPr lang="sv-SE" sz="1400" b="1" dirty="0"/>
              <a:t>240 000 kr</a:t>
            </a:r>
            <a:endParaRPr lang="sv-SE" sz="1400" dirty="0"/>
          </a:p>
          <a:p>
            <a:r>
              <a:rPr lang="sv-SE" sz="1400" dirty="0"/>
              <a:t>Innertak.                                 1895 000 kr </a:t>
            </a:r>
            <a:r>
              <a:rPr lang="sv-SE" sz="1400" b="1" dirty="0"/>
              <a:t>-890 000 kr</a:t>
            </a:r>
            <a:r>
              <a:rPr lang="sv-SE" sz="1400" dirty="0"/>
              <a:t> = </a:t>
            </a:r>
            <a:r>
              <a:rPr lang="sv-SE" sz="1400" b="1" dirty="0"/>
              <a:t>1 005 000 k</a:t>
            </a:r>
          </a:p>
          <a:p>
            <a:endParaRPr lang="sv-SE" sz="1400" b="1" dirty="0"/>
          </a:p>
          <a:p>
            <a:endParaRPr lang="sv-SE" sz="1400" b="1" dirty="0"/>
          </a:p>
          <a:p>
            <a:r>
              <a:rPr lang="sv-SE" sz="1400" b="1" dirty="0"/>
              <a:t>Tillkommer= moms samt HSB </a:t>
            </a:r>
            <a:endParaRPr lang="sv-SE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39644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6B8FC-3E92-D3E9-8D8C-2628BFA64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1510465-E7AC-C8C4-7E9A-EA5D3AAC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" y="106363"/>
            <a:ext cx="1333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 descr="En bild som visar utomhus, himmel, byggnad, arkitektur">
            <a:extLst>
              <a:ext uri="{FF2B5EF4-FFF2-40B4-BE49-F238E27FC236}">
                <a16:creationId xmlns:a16="http://schemas.microsoft.com/office/drawing/2014/main" id="{6F4C3CEB-DB5F-F945-7FF1-4459DEB06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158240"/>
            <a:ext cx="8124702" cy="534924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AA3A311-A99F-ADFA-5740-AF1BABD9E6AB}"/>
              </a:ext>
            </a:extLst>
          </p:cNvPr>
          <p:cNvSpPr txBox="1"/>
          <p:nvPr/>
        </p:nvSpPr>
        <p:spPr>
          <a:xfrm>
            <a:off x="2670313" y="8746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Alt 2</a:t>
            </a:r>
          </a:p>
        </p:txBody>
      </p:sp>
    </p:spTree>
    <p:extLst>
      <p:ext uri="{BB962C8B-B14F-4D97-AF65-F5344CB8AC3E}">
        <p14:creationId xmlns:p14="http://schemas.microsoft.com/office/powerpoint/2010/main" val="134314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C11F8-4155-FFC5-41E5-B76DCA3C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130B5A2-BA83-F1F0-660B-1DB5C11F7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6" y="106363"/>
            <a:ext cx="1333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2F85687-24A4-2892-C408-8682F43B7B8B}"/>
              </a:ext>
            </a:extLst>
          </p:cNvPr>
          <p:cNvSpPr txBox="1"/>
          <p:nvPr/>
        </p:nvSpPr>
        <p:spPr>
          <a:xfrm>
            <a:off x="2670313" y="87464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Alt 3</a:t>
            </a:r>
          </a:p>
        </p:txBody>
      </p:sp>
      <p:pic>
        <p:nvPicPr>
          <p:cNvPr id="5" name="Bildobjekt 4" descr="En bild som visar växt, fönster, krukväxt, byggnad&#10;&#10;AI-genererat innehåll kan vara felaktigt.">
            <a:extLst>
              <a:ext uri="{FF2B5EF4-FFF2-40B4-BE49-F238E27FC236}">
                <a16:creationId xmlns:a16="http://schemas.microsoft.com/office/drawing/2014/main" id="{07DA799D-5D04-F5A6-6D4A-A4779456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08" y="764518"/>
            <a:ext cx="6649941" cy="47086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76CD323-3B75-3AFD-A3C0-F4C10CF8777A}"/>
              </a:ext>
            </a:extLst>
          </p:cNvPr>
          <p:cNvSpPr txBox="1"/>
          <p:nvPr/>
        </p:nvSpPr>
        <p:spPr>
          <a:xfrm>
            <a:off x="3379304" y="5908816"/>
            <a:ext cx="311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Upprättat av Timo Starck HSB</a:t>
            </a:r>
          </a:p>
          <a:p>
            <a:r>
              <a:rPr lang="sv-SE" dirty="0"/>
              <a:t>Daterat: 20260224</a:t>
            </a:r>
          </a:p>
        </p:txBody>
      </p:sp>
    </p:spTree>
    <p:extLst>
      <p:ext uri="{BB962C8B-B14F-4D97-AF65-F5344CB8AC3E}">
        <p14:creationId xmlns:p14="http://schemas.microsoft.com/office/powerpoint/2010/main" val="207716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f44c71-f996-4e26-b02f-0f8ed7dac909">
      <Terms xmlns="http://schemas.microsoft.com/office/infopath/2007/PartnerControls"/>
    </lcf76f155ced4ddcb4097134ff3c332f>
    <TaxCatchAll xmlns="ec169371-4572-491d-8f3f-63b5242cf3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AF2A31F85B564BAEBB87915BCD8D0D" ma:contentTypeVersion="19" ma:contentTypeDescription="Skapa ett nytt dokument." ma:contentTypeScope="" ma:versionID="f236acbd968f8214a03aa60feac0e2f8">
  <xsd:schema xmlns:xsd="http://www.w3.org/2001/XMLSchema" xmlns:xs="http://www.w3.org/2001/XMLSchema" xmlns:p="http://schemas.microsoft.com/office/2006/metadata/properties" xmlns:ns2="f5f44c71-f996-4e26-b02f-0f8ed7dac909" xmlns:ns3="566d2e90-88d4-430b-bf81-14a24bf87d09" xmlns:ns4="ec169371-4572-491d-8f3f-63b5242cf310" targetNamespace="http://schemas.microsoft.com/office/2006/metadata/properties" ma:root="true" ma:fieldsID="0b42c026ed89e6a7ed7572d334b9d5cc" ns2:_="" ns3:_="" ns4:_="">
    <xsd:import namespace="f5f44c71-f996-4e26-b02f-0f8ed7dac909"/>
    <xsd:import namespace="566d2e90-88d4-430b-bf81-14a24bf87d09"/>
    <xsd:import namespace="ec169371-4572-491d-8f3f-63b5242cf3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44c71-f996-4e26-b02f-0f8ed7dac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447f9ee0-58b2-4874-8c2c-25657494a2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2e90-88d4-430b-bf81-14a24bf87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9371-4572-491d-8f3f-63b5242cf31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1a80e6-6f4b-4cd1-9728-ff5a458bf5cd}" ma:internalName="TaxCatchAll" ma:showField="CatchAllData" ma:web="566d2e90-88d4-430b-bf81-14a24bf87d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F8E6C8-87E3-4763-AE59-0B786BA56628}">
  <ds:schemaRefs>
    <ds:schemaRef ds:uri="http://schemas.microsoft.com/office/infopath/2007/PartnerControls"/>
    <ds:schemaRef ds:uri="http://www.w3.org/XML/1998/namespace"/>
    <ds:schemaRef ds:uri="http://purl.org/dc/elements/1.1/"/>
    <ds:schemaRef ds:uri="566d2e90-88d4-430b-bf81-14a24bf87d09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ec169371-4572-491d-8f3f-63b5242cf310"/>
    <ds:schemaRef ds:uri="f5f44c71-f996-4e26-b02f-0f8ed7dac90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031F5C-AC39-48D6-A7B6-B3E09F4AA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f44c71-f996-4e26-b02f-0f8ed7dac909"/>
    <ds:schemaRef ds:uri="566d2e90-88d4-430b-bf81-14a24bf87d09"/>
    <ds:schemaRef ds:uri="ec169371-4572-491d-8f3f-63b5242cf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3E02DB-8DA5-4221-8811-D30E03E93A8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876461b-3d64-48b4-88a8-e7d81cbc3d1d}" enabled="0" method="" siteId="{8876461b-3d64-48b4-88a8-e7d81cbc3d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387</Words>
  <Application>Microsoft Macintosh PowerPoint</Application>
  <PresentationFormat>Bredbild</PresentationFormat>
  <Paragraphs>55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Timo Starck</dc:creator>
  <cp:lastModifiedBy>Jonas Goding</cp:lastModifiedBy>
  <cp:revision>3</cp:revision>
  <cp:lastPrinted>2026-02-24T14:37:59Z</cp:lastPrinted>
  <dcterms:created xsi:type="dcterms:W3CDTF">2026-01-30T13:09:24Z</dcterms:created>
  <dcterms:modified xsi:type="dcterms:W3CDTF">2026-03-28T14:24:37Z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0x01010027AF2A31F85B564BAEBB87915BCD8D0D</vt:lpwstr>
  </property>
  <property fmtid="{D5CDD505-2E9C-101B-9397-08002B2CF9AE}" pid="3" name="MediaServiceImageTags">
    <vt:lpwstr/>
  </property>
</Properties>
</file>