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982" r:id="rId1"/>
  </p:sldMasterIdLst>
  <p:notesMasterIdLst>
    <p:notesMasterId r:id="rId52"/>
  </p:notesMasterIdLst>
  <p:sldIdLst>
    <p:sldId id="916" r:id="rId2"/>
    <p:sldId id="993" r:id="rId3"/>
    <p:sldId id="1012" r:id="rId4"/>
    <p:sldId id="1009" r:id="rId5"/>
    <p:sldId id="1010" r:id="rId6"/>
    <p:sldId id="1013" r:id="rId7"/>
    <p:sldId id="872" r:id="rId8"/>
    <p:sldId id="1005" r:id="rId9"/>
    <p:sldId id="1006" r:id="rId10"/>
    <p:sldId id="855" r:id="rId11"/>
    <p:sldId id="386" r:id="rId12"/>
    <p:sldId id="387" r:id="rId13"/>
    <p:sldId id="484" r:id="rId14"/>
    <p:sldId id="1031" r:id="rId15"/>
    <p:sldId id="1015" r:id="rId16"/>
    <p:sldId id="1023" r:id="rId17"/>
    <p:sldId id="1030" r:id="rId18"/>
    <p:sldId id="1016" r:id="rId19"/>
    <p:sldId id="1017" r:id="rId20"/>
    <p:sldId id="1021" r:id="rId21"/>
    <p:sldId id="1019" r:id="rId22"/>
    <p:sldId id="834" r:id="rId23"/>
    <p:sldId id="1018" r:id="rId24"/>
    <p:sldId id="1024" r:id="rId25"/>
    <p:sldId id="1025" r:id="rId26"/>
    <p:sldId id="1028" r:id="rId27"/>
    <p:sldId id="1027" r:id="rId28"/>
    <p:sldId id="1029" r:id="rId29"/>
    <p:sldId id="816" r:id="rId30"/>
    <p:sldId id="955" r:id="rId31"/>
    <p:sldId id="1040" r:id="rId32"/>
    <p:sldId id="1041" r:id="rId33"/>
    <p:sldId id="1038" r:id="rId34"/>
    <p:sldId id="1045" r:id="rId35"/>
    <p:sldId id="1046" r:id="rId36"/>
    <p:sldId id="1035" r:id="rId37"/>
    <p:sldId id="1039" r:id="rId38"/>
    <p:sldId id="1050" r:id="rId39"/>
    <p:sldId id="1052" r:id="rId40"/>
    <p:sldId id="1053" r:id="rId41"/>
    <p:sldId id="1064" r:id="rId42"/>
    <p:sldId id="1070" r:id="rId43"/>
    <p:sldId id="839" r:id="rId44"/>
    <p:sldId id="1055" r:id="rId45"/>
    <p:sldId id="1054" r:id="rId46"/>
    <p:sldId id="1062" r:id="rId47"/>
    <p:sldId id="1063" r:id="rId48"/>
    <p:sldId id="1060" r:id="rId49"/>
    <p:sldId id="960" r:id="rId50"/>
    <p:sldId id="683" r:id="rId51"/>
  </p:sldIdLst>
  <p:sldSz cx="9144000" cy="6858000" type="screen4x3"/>
  <p:notesSz cx="7102475" cy="102330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006633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006633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006633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006633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006633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6633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6633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6633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6633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BA1706"/>
    <a:srgbClr val="007434"/>
    <a:srgbClr val="FFDEBD"/>
    <a:srgbClr val="EBDDD1"/>
    <a:srgbClr val="FFCC99"/>
    <a:srgbClr val="FFFF00"/>
    <a:srgbClr val="FFFF66"/>
    <a:srgbClr val="CCFF99"/>
    <a:srgbClr val="B2B2B2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152" autoAdjust="0"/>
    <p:restoredTop sz="95681" autoAdjust="0"/>
  </p:normalViewPr>
  <p:slideViewPr>
    <p:cSldViewPr>
      <p:cViewPr varScale="1">
        <p:scale>
          <a:sx n="74" d="100"/>
          <a:sy n="74" d="100"/>
        </p:scale>
        <p:origin x="-7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notesViewPr>
    <p:cSldViewPr>
      <p:cViewPr varScale="1">
        <p:scale>
          <a:sx n="57" d="100"/>
          <a:sy n="57" d="100"/>
        </p:scale>
        <p:origin x="-1704" y="-84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13" Type="http://schemas.openxmlformats.org/officeDocument/2006/relationships/slide" Target="slides/slide26.xml"/><Relationship Id="rId3" Type="http://schemas.openxmlformats.org/officeDocument/2006/relationships/slide" Target="slides/slide15.xml"/><Relationship Id="rId7" Type="http://schemas.openxmlformats.org/officeDocument/2006/relationships/slide" Target="slides/slide19.xml"/><Relationship Id="rId12" Type="http://schemas.openxmlformats.org/officeDocument/2006/relationships/slide" Target="slides/slide25.xml"/><Relationship Id="rId2" Type="http://schemas.openxmlformats.org/officeDocument/2006/relationships/slide" Target="slides/slide14.xml"/><Relationship Id="rId1" Type="http://schemas.openxmlformats.org/officeDocument/2006/relationships/slide" Target="slides/slide13.xml"/><Relationship Id="rId6" Type="http://schemas.openxmlformats.org/officeDocument/2006/relationships/slide" Target="slides/slide18.xml"/><Relationship Id="rId11" Type="http://schemas.openxmlformats.org/officeDocument/2006/relationships/slide" Target="slides/slide24.xml"/><Relationship Id="rId5" Type="http://schemas.openxmlformats.org/officeDocument/2006/relationships/slide" Target="slides/slide17.xml"/><Relationship Id="rId10" Type="http://schemas.openxmlformats.org/officeDocument/2006/relationships/slide" Target="slides/slide23.xml"/><Relationship Id="rId4" Type="http://schemas.openxmlformats.org/officeDocument/2006/relationships/slide" Target="slides/slide16.xml"/><Relationship Id="rId9" Type="http://schemas.openxmlformats.org/officeDocument/2006/relationships/slide" Target="slides/slide21.xml"/><Relationship Id="rId14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048" cy="5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886" y="1"/>
            <a:ext cx="3078048" cy="5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57" y="4861026"/>
            <a:ext cx="5681363" cy="460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360"/>
            <a:ext cx="3078048" cy="5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886" y="9720360"/>
            <a:ext cx="3078048" cy="5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64EC519-4A48-42AE-880E-9178018B87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77A7A-8073-42F5-ACA6-0240513298C0}" type="slidenum">
              <a:rPr lang="sv-SE" smtClean="0"/>
              <a:pPr/>
              <a:t>1</a:t>
            </a:fld>
            <a:endParaRPr lang="sv-SE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EBD9-0A09-418C-B31E-487A8B2B4800}" type="slidenum">
              <a:rPr lang="sv-SE" smtClean="0"/>
              <a:pPr/>
              <a:t>18</a:t>
            </a:fld>
            <a:endParaRPr lang="sv-S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EBD9-0A09-418C-B31E-487A8B2B4800}" type="slidenum">
              <a:rPr lang="sv-SE" smtClean="0"/>
              <a:pPr/>
              <a:t>19</a:t>
            </a:fld>
            <a:endParaRPr lang="sv-S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EBD9-0A09-418C-B31E-487A8B2B4800}" type="slidenum">
              <a:rPr lang="sv-SE" smtClean="0"/>
              <a:pPr/>
              <a:t>20</a:t>
            </a:fld>
            <a:endParaRPr lang="sv-S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EBD9-0A09-418C-B31E-487A8B2B4800}" type="slidenum">
              <a:rPr lang="sv-SE" smtClean="0"/>
              <a:pPr/>
              <a:t>21</a:t>
            </a:fld>
            <a:endParaRPr lang="sv-S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EBD9-0A09-418C-B31E-487A8B2B4800}" type="slidenum">
              <a:rPr lang="sv-SE" smtClean="0"/>
              <a:pPr/>
              <a:t>23</a:t>
            </a:fld>
            <a:endParaRPr lang="sv-S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EBD9-0A09-418C-B31E-487A8B2B4800}" type="slidenum">
              <a:rPr lang="sv-SE" smtClean="0"/>
              <a:pPr/>
              <a:t>24</a:t>
            </a:fld>
            <a:endParaRPr lang="sv-S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EBD9-0A09-418C-B31E-487A8B2B4800}" type="slidenum">
              <a:rPr lang="sv-SE" smtClean="0"/>
              <a:pPr/>
              <a:t>25</a:t>
            </a:fld>
            <a:endParaRPr lang="sv-S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EBD9-0A09-418C-B31E-487A8B2B4800}" type="slidenum">
              <a:rPr lang="sv-SE" smtClean="0"/>
              <a:pPr/>
              <a:t>26</a:t>
            </a:fld>
            <a:endParaRPr lang="sv-S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EBD9-0A09-418C-B31E-487A8B2B4800}" type="slidenum">
              <a:rPr lang="sv-SE" smtClean="0"/>
              <a:pPr/>
              <a:t>27</a:t>
            </a:fld>
            <a:endParaRPr lang="sv-S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EC519-4A48-42AE-880E-9178018B8796}" type="slidenum">
              <a:rPr lang="sv-SE" smtClean="0"/>
              <a:pPr>
                <a:defRPr/>
              </a:pPr>
              <a:t>29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A2127-2607-414E-8F8A-7C37B194E589}" type="slidenum">
              <a:rPr lang="sv-SE" smtClean="0"/>
              <a:pPr/>
              <a:t>10</a:t>
            </a:fld>
            <a:endParaRPr lang="sv-SE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  <p:sp>
        <p:nvSpPr>
          <p:cNvPr id="11776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C2A2B-8D43-4006-92B1-4C81EAB40A18}" type="slidenum">
              <a:rPr lang="sv-SE" smtClean="0"/>
              <a:pPr/>
              <a:t>50</a:t>
            </a:fld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5E85D-99D7-4003-A66C-FEC2AEFB4339}" type="slidenum">
              <a:rPr lang="sv-SE" smtClean="0"/>
              <a:pPr/>
              <a:t>11</a:t>
            </a:fld>
            <a:endParaRPr lang="sv-SE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5C419-89B4-475F-8203-096812535DA7}" type="slidenum">
              <a:rPr lang="sv-SE" smtClean="0"/>
              <a:pPr/>
              <a:t>12</a:t>
            </a:fld>
            <a:endParaRPr lang="sv-SE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EBD9-0A09-418C-B31E-487A8B2B4800}" type="slidenum">
              <a:rPr lang="sv-SE" smtClean="0"/>
              <a:pPr/>
              <a:t>13</a:t>
            </a:fld>
            <a:endParaRPr lang="sv-S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EBD9-0A09-418C-B31E-487A8B2B4800}" type="slidenum">
              <a:rPr lang="sv-SE" smtClean="0"/>
              <a:pPr/>
              <a:t>14</a:t>
            </a:fld>
            <a:endParaRPr lang="sv-S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EBD9-0A09-418C-B31E-487A8B2B4800}" type="slidenum">
              <a:rPr lang="sv-SE" smtClean="0"/>
              <a:pPr/>
              <a:t>15</a:t>
            </a:fld>
            <a:endParaRPr lang="sv-S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EBD9-0A09-418C-B31E-487A8B2B4800}" type="slidenum">
              <a:rPr lang="sv-SE" smtClean="0"/>
              <a:pPr/>
              <a:t>16</a:t>
            </a:fld>
            <a:endParaRPr lang="sv-S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EBD9-0A09-418C-B31E-487A8B2B4800}" type="slidenum">
              <a:rPr lang="sv-SE" smtClean="0"/>
              <a:pPr/>
              <a:t>17</a:t>
            </a:fld>
            <a:endParaRPr lang="sv-S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ubri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16" name="Platshållare fö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B539311-F36C-407C-AAE5-417B15F1B5E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90A74-D8B3-4307-BE29-67D5E2E5B36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41761-26A9-43D1-BA9B-D91D0C91B46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8CF8C-823C-444E-97A7-AEBA9D2E582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F44A5-6BBA-43FD-B3C6-CB7DCEFA0D9D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F33EC-A0EE-489E-B913-D03393D67D34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27" name="Platshållare för innehåll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5" name="Platshållare fö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F92B47D-D7D9-4CD6-B219-AADA08B1219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9" name="Platshållare fö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0756-A549-4E09-B23E-2EAB69CA23F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4" name="Platshållare för innehåll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1" name="Platshållare för bild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149F-CCF8-4DD7-853A-DD35A00A77E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ubri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25" name="Platshållare för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8" name="Platshållare för innehåll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73FC6A84-C595-45B2-BCA6-DDE4BB052507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ubri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0EE3B-0AC8-4194-808B-26AF1F76D4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24" name="Platshållare för sidfo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33EEA-43DD-495D-A027-A1987742C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v-SE" dirty="0" smtClean="0"/>
              <a:t>Klicka här för att ändra format</a:t>
            </a:r>
            <a:endParaRPr kumimoji="0" lang="en-US" dirty="0"/>
          </a:p>
        </p:txBody>
      </p:sp>
      <p:sp>
        <p:nvSpPr>
          <p:cNvPr id="26" name="Platshållare för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dirty="0" smtClean="0"/>
              <a:t>Klicka här för att ändra format på bakgrundstexten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5" name="Platshållare fö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29" name="Platshållare för sidfo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8D96D-A2AA-4E09-9050-852ED05AEBF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1" name="Platshållare för bild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F399-79F3-449F-A67F-0DEB5F66ED9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7" name="Rubri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26" name="Platshållare för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8" name="Platshållare för sidfo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C390A74-D8B3-4307-BE29-67D5E2E5B36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Platshållare för rubrik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83" r:id="rId1"/>
    <p:sldLayoutId id="2147486984" r:id="rId2"/>
    <p:sldLayoutId id="2147486985" r:id="rId3"/>
    <p:sldLayoutId id="2147486986" r:id="rId4"/>
    <p:sldLayoutId id="2147486987" r:id="rId5"/>
    <p:sldLayoutId id="2147486988" r:id="rId6"/>
    <p:sldLayoutId id="2147486989" r:id="rId7"/>
    <p:sldLayoutId id="2147486990" r:id="rId8"/>
    <p:sldLayoutId id="2147486991" r:id="rId9"/>
    <p:sldLayoutId id="2147486996" r:id="rId10"/>
    <p:sldLayoutId id="2147486992" r:id="rId11"/>
    <p:sldLayoutId id="2147486993" r:id="rId12"/>
    <p:sldLayoutId id="2147486994" r:id="rId13"/>
    <p:sldLayoutId id="2147486995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se/url?sa=i&amp;rct=j&amp;q=&amp;esrc=s&amp;source=images&amp;cd=&amp;ved=2ahUKEwj7w46s6aTiAhUDpYsKHSxrAKYQjRx6BAgBEAU&amp;url=http://www.borasdly.se/nyheter/nya-soppasar-till-boras/&amp;psig=AOvVaw2i3j-3sghbsBrTbnC6rYuS&amp;ust=1558260043530938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362" name="Picture 6" descr="Logga r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 contrast="16000"/>
          </a:blip>
          <a:srcRect/>
          <a:stretch>
            <a:fillRect/>
          </a:stretch>
        </p:blipFill>
        <p:spPr bwMode="auto">
          <a:xfrm>
            <a:off x="3275856" y="-315416"/>
            <a:ext cx="4392488" cy="319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1151112" y="5750004"/>
            <a:ext cx="7597352" cy="1107996"/>
          </a:xfrm>
          <a:prstGeom prst="rect">
            <a:avLst/>
          </a:prstGeom>
          <a:noFill/>
          <a:ln>
            <a:noFill/>
          </a:ln>
          <a:effectLst>
            <a:outerShdw blurRad="50800" dist="50800" dir="4200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6600" dirty="0" smtClean="0">
                <a:ln w="9525" cmpd="dbl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" pitchFamily="34" charset="0"/>
              </a:rPr>
              <a:t>ÅRSSTÄMMA 2019</a:t>
            </a:r>
            <a:endParaRPr lang="sv-SE" sz="6600" dirty="0">
              <a:ln w="9525" cmpd="dbl">
                <a:solidFill>
                  <a:schemeClr val="tx1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7" name="Bildobjekt 6" descr="8-DSC_11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512" y="188640"/>
            <a:ext cx="9143999" cy="612119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79512" y="116632"/>
            <a:ext cx="612068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latin typeface="Franklin Gothic Demi" pitchFamily="34" charset="0"/>
              </a:rPr>
              <a:t>VÄLKOMMEN TILL</a:t>
            </a:r>
            <a:endParaRPr lang="sv-SE" sz="4800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1403648" y="260648"/>
            <a:ext cx="756084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sv-SE" sz="40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Den nyvalda styrelsen:</a:t>
            </a:r>
            <a:endParaRPr lang="sv-SE" sz="4000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868144" y="6165304"/>
            <a:ext cx="288032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/>
            <a:r>
              <a:rPr lang="sv-SE" sz="2400" dirty="0" smtClean="0">
                <a:solidFill>
                  <a:schemeClr val="hlink"/>
                </a:solidFill>
                <a:latin typeface="Palatino Linotype" pitchFamily="18" charset="0"/>
              </a:rPr>
              <a:t>Karin Leman HSB </a:t>
            </a:r>
            <a:endParaRPr lang="sv-SE" sz="2400" dirty="0">
              <a:solidFill>
                <a:schemeClr val="hlink"/>
              </a:solidFill>
              <a:latin typeface="Palatino Linotype" pitchFamily="18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3189586" y="3284984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chemeClr val="hlink"/>
                </a:solidFill>
                <a:latin typeface="Palatino Linotype" pitchFamily="18" charset="0"/>
              </a:rPr>
              <a:t>Malin Knutsson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868144" y="3284984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chemeClr val="hlink"/>
                </a:solidFill>
                <a:latin typeface="Palatino Linotype" pitchFamily="18" charset="0"/>
              </a:rPr>
              <a:t>Rigas </a:t>
            </a:r>
            <a:r>
              <a:rPr lang="sv-SE" sz="2400" dirty="0" err="1" smtClean="0">
                <a:solidFill>
                  <a:schemeClr val="hlink"/>
                </a:solidFill>
                <a:latin typeface="Palatino Linotype" pitchFamily="18" charset="0"/>
              </a:rPr>
              <a:t>Bersofliotis</a:t>
            </a:r>
            <a:endParaRPr lang="sv-SE" sz="2400" dirty="0" smtClean="0">
              <a:solidFill>
                <a:schemeClr val="hlink"/>
              </a:solidFill>
              <a:latin typeface="Palatino Linotype" pitchFamily="18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67544" y="6209928"/>
            <a:ext cx="205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rgbClr val="BA1706"/>
                </a:solidFill>
                <a:latin typeface="Palatino Linotype" pitchFamily="18" charset="0"/>
              </a:rPr>
              <a:t>Hans Mulder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987824" y="6165304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rgbClr val="BA1706"/>
                </a:solidFill>
                <a:latin typeface="Palatino Linotype" pitchFamily="18" charset="0"/>
              </a:rPr>
              <a:t>Mikael Lindqvist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07504" y="3284984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chemeClr val="hlink"/>
                </a:solidFill>
                <a:latin typeface="Palatino Linotype" pitchFamily="18" charset="0"/>
              </a:rPr>
              <a:t>Richard Hollander</a:t>
            </a:r>
            <a:endParaRPr lang="sv-SE" sz="2400" dirty="0"/>
          </a:p>
        </p:txBody>
      </p:sp>
      <p:pic>
        <p:nvPicPr>
          <p:cNvPr id="14" name="Bildobjekt 13" descr="DSC08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052736"/>
            <a:ext cx="1672874" cy="2232248"/>
          </a:xfrm>
          <a:prstGeom prst="rect">
            <a:avLst/>
          </a:prstGeom>
        </p:spPr>
      </p:pic>
      <p:pic>
        <p:nvPicPr>
          <p:cNvPr id="15" name="Bildobjekt 14" descr="DSC080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083871"/>
            <a:ext cx="1633701" cy="2273122"/>
          </a:xfrm>
          <a:prstGeom prst="rect">
            <a:avLst/>
          </a:prstGeom>
        </p:spPr>
      </p:pic>
      <p:pic>
        <p:nvPicPr>
          <p:cNvPr id="16" name="Bildobjekt 15" descr="DSC08080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4298" y="1052737"/>
            <a:ext cx="1757782" cy="2304256"/>
          </a:xfrm>
          <a:prstGeom prst="rect">
            <a:avLst/>
          </a:prstGeom>
        </p:spPr>
      </p:pic>
      <p:pic>
        <p:nvPicPr>
          <p:cNvPr id="17" name="Bildobjekt 16" descr="DSC08086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3861048"/>
            <a:ext cx="1728192" cy="2271921"/>
          </a:xfrm>
          <a:prstGeom prst="rect">
            <a:avLst/>
          </a:prstGeom>
        </p:spPr>
      </p:pic>
      <p:pic>
        <p:nvPicPr>
          <p:cNvPr id="18" name="Bildobjekt 17" descr="DSC080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3861048"/>
            <a:ext cx="1656184" cy="2269641"/>
          </a:xfrm>
          <a:prstGeom prst="rect">
            <a:avLst/>
          </a:prstGeom>
        </p:spPr>
      </p:pic>
      <p:pic>
        <p:nvPicPr>
          <p:cNvPr id="19" name="Bildobjekt 18" descr="Karin Lema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03208" y="3789040"/>
            <a:ext cx="1769192" cy="23042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76327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sv-SE" sz="40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Valberedningens förslag till </a:t>
            </a:r>
            <a:r>
              <a:rPr lang="sv-SE" sz="40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revisor:</a:t>
            </a:r>
            <a:endParaRPr lang="sv-SE" sz="4000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  <a:ea typeface="+mj-ea"/>
              <a:cs typeface="+mj-cs"/>
            </a:endParaRP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714375" y="2000250"/>
            <a:ext cx="6840538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v-SE" dirty="0">
                <a:solidFill>
                  <a:schemeClr val="tx2"/>
                </a:solidFill>
                <a:latin typeface="Palatino Linotype" pitchFamily="18" charset="0"/>
              </a:rPr>
              <a:t>Ordinarie revisor på 1 år:</a:t>
            </a:r>
          </a:p>
          <a:p>
            <a:pPr marL="342900" indent="-342900">
              <a:spcBef>
                <a:spcPct val="50000"/>
              </a:spcBef>
            </a:pPr>
            <a:r>
              <a:rPr lang="sv-SE" dirty="0">
                <a:solidFill>
                  <a:schemeClr val="hlink"/>
                </a:solidFill>
                <a:latin typeface="Palatino Linotype" pitchFamily="18" charset="0"/>
              </a:rPr>
              <a:t> </a:t>
            </a:r>
            <a:r>
              <a:rPr lang="sv-SE" dirty="0" smtClean="0">
                <a:solidFill>
                  <a:schemeClr val="hlink"/>
                </a:solidFill>
                <a:latin typeface="Palatino Linotype" pitchFamily="18" charset="0"/>
              </a:rPr>
              <a:t>Omval </a:t>
            </a:r>
            <a:r>
              <a:rPr lang="sv-SE" dirty="0">
                <a:solidFill>
                  <a:schemeClr val="hlink"/>
                </a:solidFill>
                <a:latin typeface="Palatino Linotype" pitchFamily="18" charset="0"/>
              </a:rPr>
              <a:t>av </a:t>
            </a:r>
            <a:r>
              <a:rPr lang="sv-SE" dirty="0" smtClean="0">
                <a:solidFill>
                  <a:schemeClr val="hlink"/>
                </a:solidFill>
                <a:latin typeface="Palatino Linotype" pitchFamily="18" charset="0"/>
              </a:rPr>
              <a:t>Patrik </a:t>
            </a:r>
            <a:r>
              <a:rPr lang="sv-SE" dirty="0" err="1" smtClean="0">
                <a:solidFill>
                  <a:schemeClr val="hlink"/>
                </a:solidFill>
                <a:latin typeface="Palatino Linotype" pitchFamily="18" charset="0"/>
              </a:rPr>
              <a:t>Stille</a:t>
            </a:r>
            <a:endParaRPr lang="sv-SE" dirty="0">
              <a:solidFill>
                <a:schemeClr val="hlink"/>
              </a:solidFill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Text Box 2"/>
          <p:cNvSpPr txBox="1">
            <a:spLocks noChangeArrowheads="1"/>
          </p:cNvSpPr>
          <p:nvPr/>
        </p:nvSpPr>
        <p:spPr bwMode="auto">
          <a:xfrm>
            <a:off x="539552" y="260648"/>
            <a:ext cx="76327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sv-SE" sz="40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förslag </a:t>
            </a:r>
            <a:r>
              <a:rPr lang="sv-SE" sz="40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till valberedning på 1 år:</a:t>
            </a:r>
          </a:p>
        </p:txBody>
      </p:sp>
      <p:sp>
        <p:nvSpPr>
          <p:cNvPr id="432131" name="Text Box 3"/>
          <p:cNvSpPr txBox="1">
            <a:spLocks noChangeArrowheads="1"/>
          </p:cNvSpPr>
          <p:nvPr/>
        </p:nvSpPr>
        <p:spPr bwMode="auto">
          <a:xfrm>
            <a:off x="251520" y="1556792"/>
            <a:ext cx="8892480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>
                <a:solidFill>
                  <a:schemeClr val="hlink"/>
                </a:solidFill>
                <a:latin typeface="Palatino Linotype" pitchFamily="18" charset="0"/>
              </a:rPr>
              <a:t>Nyval </a:t>
            </a:r>
            <a:r>
              <a:rPr lang="sv-SE" dirty="0">
                <a:solidFill>
                  <a:schemeClr val="hlink"/>
                </a:solidFill>
                <a:latin typeface="Palatino Linotype" pitchFamily="18" charset="0"/>
              </a:rPr>
              <a:t>av </a:t>
            </a:r>
            <a:r>
              <a:rPr lang="sv-SE" dirty="0" smtClean="0">
                <a:solidFill>
                  <a:schemeClr val="hlink"/>
                </a:solidFill>
                <a:latin typeface="Palatino Linotype" pitchFamily="18" charset="0"/>
              </a:rPr>
              <a:t>Alex Elias(sammankallande</a:t>
            </a:r>
            <a:r>
              <a:rPr lang="sv-SE" dirty="0">
                <a:solidFill>
                  <a:schemeClr val="hlink"/>
                </a:solidFill>
                <a:latin typeface="Palatino Linotype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v-SE" dirty="0" smtClean="0">
                <a:solidFill>
                  <a:schemeClr val="hlink"/>
                </a:solidFill>
                <a:latin typeface="Palatino Linotype" pitchFamily="18" charset="0"/>
              </a:rPr>
              <a:t>Nyval av </a:t>
            </a:r>
            <a:r>
              <a:rPr lang="sv-SE" dirty="0" err="1" smtClean="0">
                <a:solidFill>
                  <a:schemeClr val="hlink"/>
                </a:solidFill>
                <a:latin typeface="Palatino Linotype" pitchFamily="18" charset="0"/>
              </a:rPr>
              <a:t>Heléne</a:t>
            </a:r>
            <a:r>
              <a:rPr lang="sv-SE" dirty="0" smtClean="0">
                <a:solidFill>
                  <a:schemeClr val="hlink"/>
                </a:solidFill>
                <a:latin typeface="Palatino Linotype" pitchFamily="18" charset="0"/>
              </a:rPr>
              <a:t> Mueller</a:t>
            </a:r>
            <a:endParaRPr lang="sv-SE" dirty="0">
              <a:solidFill>
                <a:schemeClr val="hlink"/>
              </a:solidFill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r>
              <a:rPr lang="sv-SE" dirty="0" smtClean="0">
                <a:solidFill>
                  <a:schemeClr val="hlink"/>
                </a:solidFill>
                <a:latin typeface="Palatino Linotype" pitchFamily="18" charset="0"/>
              </a:rPr>
              <a:t>Nyval av Britt-Marie Karlsson</a:t>
            </a:r>
            <a:endParaRPr lang="sv-SE" dirty="0">
              <a:solidFill>
                <a:schemeClr val="hlink"/>
              </a:solidFill>
              <a:latin typeface="Palatino Linotype" pitchFamily="18" charset="0"/>
            </a:endParaRPr>
          </a:p>
        </p:txBody>
      </p:sp>
      <p:pic>
        <p:nvPicPr>
          <p:cNvPr id="5" name="Bildobjekt 4" descr="Alex Eli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296" y="3645024"/>
            <a:ext cx="1957464" cy="2485670"/>
          </a:xfrm>
          <a:prstGeom prst="rect">
            <a:avLst/>
          </a:prstGeom>
        </p:spPr>
      </p:pic>
      <p:pic>
        <p:nvPicPr>
          <p:cNvPr id="6" name="Bildobjekt 5" descr="Helene Muel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573016"/>
            <a:ext cx="1728191" cy="2535245"/>
          </a:xfrm>
          <a:prstGeom prst="rect">
            <a:avLst/>
          </a:prstGeom>
        </p:spPr>
      </p:pic>
      <p:pic>
        <p:nvPicPr>
          <p:cNvPr id="7" name="Bildobjekt 6" descr="B-M Karlss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573016"/>
            <a:ext cx="1934314" cy="252028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349977" y="6093296"/>
            <a:ext cx="2061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BA1706"/>
                </a:solidFill>
                <a:latin typeface="Palatino Linotype" pitchFamily="18" charset="0"/>
              </a:rPr>
              <a:t>Alex Elias</a:t>
            </a:r>
            <a:endParaRPr lang="sv-SE" dirty="0">
              <a:solidFill>
                <a:srgbClr val="BA1706"/>
              </a:solidFill>
              <a:latin typeface="Palatino Linotype" pitchFamily="18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627784" y="6093296"/>
            <a:ext cx="313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rgbClr val="BA1706"/>
                </a:solidFill>
                <a:latin typeface="Palatino Linotype" pitchFamily="18" charset="0"/>
              </a:rPr>
              <a:t>Heléne</a:t>
            </a:r>
            <a:r>
              <a:rPr lang="sv-SE" dirty="0" smtClean="0">
                <a:solidFill>
                  <a:srgbClr val="BA1706"/>
                </a:solidFill>
                <a:latin typeface="Palatino Linotype" pitchFamily="18" charset="0"/>
              </a:rPr>
              <a:t> Mueller</a:t>
            </a:r>
            <a:endParaRPr lang="sv-SE" dirty="0">
              <a:solidFill>
                <a:srgbClr val="BA1706"/>
              </a:solidFill>
              <a:latin typeface="Palatino Linotype" pitchFamily="18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796136" y="6093296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BA1706"/>
                </a:solidFill>
                <a:latin typeface="Palatino Linotype" pitchFamily="18" charset="0"/>
              </a:rPr>
              <a:t>B-M Karlsson</a:t>
            </a:r>
            <a:endParaRPr lang="sv-SE" dirty="0">
              <a:solidFill>
                <a:srgbClr val="BA1706"/>
              </a:solidFill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893175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Styrelsen informerar. . .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6065838"/>
            <a:ext cx="8229600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14313" y="1643063"/>
            <a:ext cx="7929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2571750" y="4286250"/>
            <a:ext cx="5438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1403648" y="2492896"/>
            <a:ext cx="67356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v-SE" sz="4400" dirty="0" smtClean="0">
                <a:solidFill>
                  <a:schemeClr val="hlink"/>
                </a:solidFill>
                <a:latin typeface="Palatino Linotype" pitchFamily="18" charset="0"/>
              </a:rPr>
              <a:t>Garagen</a:t>
            </a:r>
            <a:endParaRPr lang="sv-SE" sz="4400" dirty="0">
              <a:solidFill>
                <a:schemeClr val="hlink"/>
              </a:solidFill>
              <a:latin typeface="Palatino Linotype" pitchFamily="18" charset="0"/>
            </a:endParaRP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1785938" y="4714875"/>
            <a:ext cx="66436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u="sng" dirty="0">
              <a:solidFill>
                <a:schemeClr val="hlink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979712" y="3573016"/>
            <a:ext cx="588128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v-SE" sz="4400" dirty="0" smtClean="0">
                <a:solidFill>
                  <a:schemeClr val="hlink"/>
                </a:solidFill>
                <a:latin typeface="Palatino Linotype" pitchFamily="18" charset="0"/>
              </a:rPr>
              <a:t>Fönster och fasader</a:t>
            </a:r>
            <a:endParaRPr lang="sv-SE" sz="4400" dirty="0">
              <a:solidFill>
                <a:schemeClr val="hlink"/>
              </a:solidFill>
              <a:latin typeface="Palatino Linotype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228184" y="5013176"/>
            <a:ext cx="194421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v-SE" sz="4400" dirty="0" smtClean="0">
                <a:solidFill>
                  <a:schemeClr val="hlink"/>
                </a:solidFill>
                <a:latin typeface="Palatino Linotype" pitchFamily="18" charset="0"/>
              </a:rPr>
              <a:t>…mm</a:t>
            </a:r>
            <a:endParaRPr lang="sv-SE" sz="4400" dirty="0">
              <a:solidFill>
                <a:schemeClr val="hlink"/>
              </a:solidFill>
              <a:latin typeface="Palatino Linotype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42476" y="3717032"/>
            <a:ext cx="588128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dirty="0">
              <a:solidFill>
                <a:schemeClr val="hlink"/>
              </a:solidFill>
              <a:latin typeface="Palatino Linotype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78946" y="1340768"/>
            <a:ext cx="547260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v-SE" sz="4400" dirty="0" smtClean="0">
                <a:solidFill>
                  <a:schemeClr val="hlink"/>
                </a:solidFill>
                <a:latin typeface="Palatino Linotype" pitchFamily="18" charset="0"/>
              </a:rPr>
              <a:t>Sophantering</a:t>
            </a:r>
            <a:endParaRPr lang="sv-SE" sz="4400" dirty="0">
              <a:solidFill>
                <a:schemeClr val="hlink"/>
              </a:solidFill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893175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Våra sopor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14313" y="1643063"/>
            <a:ext cx="7929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755576" y="4653136"/>
            <a:ext cx="5438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1785938" y="4714875"/>
            <a:ext cx="66436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u="sng" dirty="0">
              <a:solidFill>
                <a:schemeClr val="hlink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42476" y="3717032"/>
            <a:ext cx="588128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dirty="0">
              <a:solidFill>
                <a:schemeClr val="hlink"/>
              </a:solidFill>
              <a:latin typeface="Palatino Linotype" pitchFamily="18" charset="0"/>
            </a:endParaRPr>
          </a:p>
        </p:txBody>
      </p:sp>
      <p:pic>
        <p:nvPicPr>
          <p:cNvPr id="11" name="Bildobjekt 10" descr="trash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48680"/>
            <a:ext cx="5904656" cy="61502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893175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Varför Nytt sopsystem?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14313" y="1643063"/>
            <a:ext cx="7929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755576" y="4653136"/>
            <a:ext cx="5438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1785938" y="4714875"/>
            <a:ext cx="66436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u="sng" dirty="0">
              <a:solidFill>
                <a:schemeClr val="hlink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42476" y="3717032"/>
            <a:ext cx="588128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dirty="0">
              <a:solidFill>
                <a:schemeClr val="hlink"/>
              </a:solidFill>
              <a:latin typeface="Palatino Linotype" pitchFamily="18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683568" y="1124744"/>
            <a:ext cx="8208912" cy="1077218"/>
          </a:xfrm>
          <a:prstGeom prst="rect">
            <a:avLst/>
          </a:prstGeom>
          <a:noFill/>
          <a:ln>
            <a:solidFill>
              <a:srgbClr val="007434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n w="9525">
                  <a:solidFill>
                    <a:schemeClr val="tx1"/>
                  </a:solidFill>
                </a:ln>
                <a:latin typeface="Palatino Linotype" pitchFamily="18" charset="0"/>
              </a:rPr>
              <a:t>Nuvarande system inte längre hållbart.</a:t>
            </a:r>
          </a:p>
          <a:p>
            <a:r>
              <a:rPr lang="sv-SE" dirty="0" smtClean="0">
                <a:ln w="9525">
                  <a:solidFill>
                    <a:schemeClr val="tx1"/>
                  </a:solidFill>
                </a:ln>
                <a:latin typeface="Palatino Linotype" pitchFamily="18" charset="0"/>
              </a:rPr>
              <a:t>Detta beror bl.a. på:</a:t>
            </a:r>
            <a:endParaRPr lang="sv-SE" dirty="0">
              <a:ln w="9525">
                <a:solidFill>
                  <a:schemeClr val="tx1"/>
                </a:solidFill>
              </a:ln>
              <a:latin typeface="Palatino Linotype" pitchFamily="18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683568" y="227687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- Sopgubbarna </a:t>
            </a:r>
            <a:r>
              <a:rPr lang="sv-SE" dirty="0" smtClean="0">
                <a:solidFill>
                  <a:srgbClr val="FF0000"/>
                </a:solidFill>
                <a:latin typeface="Palatino Linotype" pitchFamily="18" charset="0"/>
              </a:rPr>
              <a:t>följer</a:t>
            </a:r>
            <a:r>
              <a:rPr lang="sv-SE" dirty="0" smtClean="0">
                <a:latin typeface="Palatino Linotype" pitchFamily="18" charset="0"/>
              </a:rPr>
              <a:t> arbetsmiljölagen.</a:t>
            </a:r>
          </a:p>
          <a:p>
            <a:r>
              <a:rPr lang="sv-SE" dirty="0" smtClean="0">
                <a:latin typeface="Palatino Linotype" pitchFamily="18" charset="0"/>
              </a:rPr>
              <a:t>   Lyfter inte mer än 15 kg </a:t>
            </a:r>
            <a:endParaRPr lang="sv-SE" dirty="0">
              <a:latin typeface="Palatino Linotype" pitchFamily="18" charset="0"/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683568" y="350100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-</a:t>
            </a:r>
            <a:r>
              <a:rPr lang="sv-SE" dirty="0" smtClean="0"/>
              <a:t> </a:t>
            </a:r>
            <a:r>
              <a:rPr lang="sv-SE" dirty="0" smtClean="0">
                <a:latin typeface="Palatino Linotype" pitchFamily="18" charset="0"/>
              </a:rPr>
              <a:t>Förbud för sopbilar på gårdarna</a:t>
            </a:r>
            <a:endParaRPr lang="sv-SE" dirty="0">
              <a:latin typeface="Palatino Linotype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683568" y="443711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-  Nuvarande system onödigt dyrt            </a:t>
            </a:r>
            <a:endParaRPr lang="sv-SE" dirty="0">
              <a:latin typeface="Palatino Linotype" pitchFamily="18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611560" y="573325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latin typeface="Palatino Linotype" pitchFamily="18" charset="0"/>
              </a:rPr>
              <a:t>Men dagens sophantering är nära och enkel!</a:t>
            </a:r>
            <a:endParaRPr lang="sv-SE" i="1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893175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Det Nya sopsystemet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6065838"/>
            <a:ext cx="8229600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14313" y="1643063"/>
            <a:ext cx="7929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2571750" y="4286250"/>
            <a:ext cx="5438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1785938" y="4714875"/>
            <a:ext cx="66436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u="sng" dirty="0">
              <a:solidFill>
                <a:schemeClr val="hlink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42476" y="3717032"/>
            <a:ext cx="588128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dirty="0">
              <a:solidFill>
                <a:schemeClr val="hlink"/>
              </a:solidFill>
              <a:latin typeface="Palatino Linotype" pitchFamily="18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251520" y="515719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Den stora på 5 m</a:t>
            </a:r>
            <a:r>
              <a:rPr lang="sv-SE" baseline="30000" dirty="0" smtClean="0">
                <a:latin typeface="Palatino Linotype" pitchFamily="18" charset="0"/>
              </a:rPr>
              <a:t>3</a:t>
            </a:r>
            <a:r>
              <a:rPr lang="sv-SE" dirty="0" smtClean="0">
                <a:latin typeface="Palatino Linotype" pitchFamily="18" charset="0"/>
              </a:rPr>
              <a:t> för hushållssopor och den mindre på 750 liter för matavfall. </a:t>
            </a:r>
          </a:p>
          <a:p>
            <a:r>
              <a:rPr lang="sv-SE" dirty="0" smtClean="0">
                <a:latin typeface="Palatino Linotype" pitchFamily="18" charset="0"/>
              </a:rPr>
              <a:t>Bägge i bekväm slänghöjd.</a:t>
            </a:r>
            <a:endParaRPr lang="sv-SE" dirty="0">
              <a:latin typeface="Palatino Linotype" pitchFamily="18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11560" y="119675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Det kan komma att se ut så här:</a:t>
            </a:r>
            <a:endParaRPr lang="sv-SE" dirty="0">
              <a:latin typeface="Palatino Linotype" pitchFamily="18" charset="0"/>
            </a:endParaRPr>
          </a:p>
        </p:txBody>
      </p:sp>
      <p:pic>
        <p:nvPicPr>
          <p:cNvPr id="16" name="Bildobjekt 15" descr="molok__stor + m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740" y="1916832"/>
            <a:ext cx="5174358" cy="3251221"/>
          </a:xfrm>
          <a:prstGeom prst="rect">
            <a:avLst/>
          </a:prstGeom>
        </p:spPr>
      </p:pic>
      <p:pic>
        <p:nvPicPr>
          <p:cNvPr id="11" name="Bildobjekt 10" descr="molok_aluminium_berga_linkop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844824"/>
            <a:ext cx="3312368" cy="33123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893175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Det Nya sopsystemet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6065838"/>
            <a:ext cx="8229600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14313" y="1643063"/>
            <a:ext cx="7929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2571750" y="4286250"/>
            <a:ext cx="5438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1785938" y="4714875"/>
            <a:ext cx="66436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u="sng" dirty="0">
              <a:solidFill>
                <a:schemeClr val="hlink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42476" y="3717032"/>
            <a:ext cx="588128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dirty="0">
              <a:solidFill>
                <a:schemeClr val="hlink"/>
              </a:solidFill>
              <a:latin typeface="Palatino Linotype" pitchFamily="18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107504" y="5445224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En behållare på 3 m</a:t>
            </a:r>
            <a:r>
              <a:rPr lang="sv-SE" baseline="30000" dirty="0" smtClean="0">
                <a:latin typeface="Palatino Linotype" pitchFamily="18" charset="0"/>
              </a:rPr>
              <a:t>3</a:t>
            </a:r>
            <a:r>
              <a:rPr lang="sv-SE" dirty="0" smtClean="0">
                <a:latin typeface="Palatino Linotype" pitchFamily="18" charset="0"/>
              </a:rPr>
              <a:t> för sopor och en kombinerad på 3 m</a:t>
            </a:r>
            <a:r>
              <a:rPr lang="sv-SE" baseline="30000" dirty="0" smtClean="0">
                <a:latin typeface="Palatino Linotype" pitchFamily="18" charset="0"/>
              </a:rPr>
              <a:t>3</a:t>
            </a:r>
            <a:r>
              <a:rPr lang="sv-SE" dirty="0" smtClean="0">
                <a:latin typeface="Palatino Linotype" pitchFamily="18" charset="0"/>
              </a:rPr>
              <a:t> för sopor och matavfall</a:t>
            </a:r>
            <a:endParaRPr lang="sv-SE" dirty="0">
              <a:latin typeface="Palatino Linotype" pitchFamily="18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11560" y="112474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Eller så här:</a:t>
            </a:r>
            <a:endParaRPr lang="sv-SE" dirty="0">
              <a:latin typeface="Palatino Linotype" pitchFamily="18" charset="0"/>
            </a:endParaRPr>
          </a:p>
        </p:txBody>
      </p:sp>
      <p:pic>
        <p:nvPicPr>
          <p:cNvPr id="16" name="Bildobjekt 15" descr="molok__stor + m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092" y="1688992"/>
            <a:ext cx="3600491" cy="3684223"/>
          </a:xfrm>
          <a:prstGeom prst="rect">
            <a:avLst/>
          </a:prstGeom>
        </p:spPr>
      </p:pic>
      <p:pic>
        <p:nvPicPr>
          <p:cNvPr id="11" name="Bildobjekt 10" descr="molok_aluminium_berga_linkop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5968" y="1412776"/>
            <a:ext cx="3813721" cy="40249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893175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Det nya sopsystemet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6065838"/>
            <a:ext cx="8229600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14313" y="1643063"/>
            <a:ext cx="7929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2571750" y="4286250"/>
            <a:ext cx="5438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1785938" y="4714875"/>
            <a:ext cx="66436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u="sng" dirty="0">
              <a:solidFill>
                <a:schemeClr val="hlink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42476" y="3717032"/>
            <a:ext cx="588128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dirty="0">
              <a:solidFill>
                <a:schemeClr val="hlink"/>
              </a:solidFill>
              <a:latin typeface="Palatino Linotype" pitchFamily="18" charset="0"/>
            </a:endParaRPr>
          </a:p>
        </p:txBody>
      </p:sp>
      <p:pic>
        <p:nvPicPr>
          <p:cNvPr id="8" name="Bildobjekt 7" descr="Nedgrävd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052736"/>
            <a:ext cx="4114552" cy="4884594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827584" y="5877272"/>
            <a:ext cx="6962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Den största delen ligger under mark</a:t>
            </a:r>
            <a:endParaRPr lang="sv-SE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893175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Det nya sopsystemet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5805264"/>
            <a:ext cx="8229600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14313" y="1643063"/>
            <a:ext cx="7929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2571750" y="4286250"/>
            <a:ext cx="5438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1785938" y="4714875"/>
            <a:ext cx="66436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u="sng" dirty="0">
              <a:solidFill>
                <a:schemeClr val="hlink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42476" y="3717032"/>
            <a:ext cx="588128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dirty="0">
              <a:solidFill>
                <a:schemeClr val="hlink"/>
              </a:solidFill>
              <a:latin typeface="Palatino Linotype" pitchFamily="18" charset="0"/>
            </a:endParaRPr>
          </a:p>
        </p:txBody>
      </p:sp>
      <p:pic>
        <p:nvPicPr>
          <p:cNvPr id="8" name="Bildobjekt 7" descr="moloksnabb_tom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3672408" cy="4533838"/>
          </a:xfrm>
          <a:prstGeom prst="rect">
            <a:avLst/>
          </a:prstGeom>
        </p:spPr>
      </p:pic>
      <p:pic>
        <p:nvPicPr>
          <p:cNvPr id="9" name="Bildobjekt 8" descr="molok-tomning-jardalavag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124744"/>
            <a:ext cx="4536504" cy="4536504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1547664" y="580526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Snabb och enkel tömning</a:t>
            </a:r>
            <a:endParaRPr lang="sv-SE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277813"/>
            <a:ext cx="8712968" cy="1139825"/>
          </a:xfrm>
        </p:spPr>
        <p:txBody>
          <a:bodyPr>
            <a:normAutofit/>
          </a:bodyPr>
          <a:lstStyle/>
          <a:p>
            <a:r>
              <a:rPr lang="sv-SE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Vår EKONOMI - EN OTILLÅTEN JÄMFÖRELSE</a:t>
            </a:r>
            <a:r>
              <a:rPr lang="sv-SE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KKR</a:t>
            </a:r>
            <a:r>
              <a:rPr lang="sv-SE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</a:t>
            </a:r>
            <a:endParaRPr lang="sv-SE" sz="2000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683568" y="1196752"/>
          <a:ext cx="7920881" cy="5218792"/>
        </p:xfrm>
        <a:graphic>
          <a:graphicData uri="http://schemas.openxmlformats.org/drawingml/2006/table">
            <a:tbl>
              <a:tblPr firstRow="1" bandRow="1" bandCol="1">
                <a:tableStyleId>{3B4B98B0-60AC-42C2-AFA5-B58CD77FA1E5}</a:tableStyleId>
              </a:tblPr>
              <a:tblGrid>
                <a:gridCol w="3456384"/>
                <a:gridCol w="1368152"/>
                <a:gridCol w="1800200"/>
                <a:gridCol w="1296145"/>
              </a:tblGrid>
              <a:tr h="370840">
                <a:tc>
                  <a:txBody>
                    <a:bodyPr/>
                    <a:lstStyle/>
                    <a:p>
                      <a:endParaRPr lang="sv-SE" sz="2800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800" u="none" dirty="0" smtClean="0">
                          <a:latin typeface="Palatino Linotype" pitchFamily="18" charset="0"/>
                        </a:rPr>
                        <a:t>8 mån </a:t>
                      </a:r>
                      <a:endParaRPr lang="sv-SE" sz="2800" u="none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600" u="none" dirty="0" err="1" smtClean="0">
                          <a:latin typeface="Palatino Linotype" pitchFamily="18" charset="0"/>
                        </a:rPr>
                        <a:t>Uppr</a:t>
                      </a:r>
                      <a:r>
                        <a:rPr lang="sv-SE" sz="2600" u="none" dirty="0" smtClean="0">
                          <a:latin typeface="Palatino Linotype" pitchFamily="18" charset="0"/>
                        </a:rPr>
                        <a:t> 2018</a:t>
                      </a:r>
                      <a:endParaRPr lang="sv-SE" sz="2600" u="none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2800" b="1" u="none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17/18</a:t>
                      </a: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b="1" dirty="0" smtClean="0">
                          <a:latin typeface="Palatino Linotype" pitchFamily="18" charset="0"/>
                        </a:rPr>
                        <a:t>Nettoomsättning</a:t>
                      </a:r>
                      <a:endParaRPr lang="sv-SE" sz="2800" b="1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800" b="1" dirty="0" smtClean="0">
                          <a:latin typeface="Palatino Linotype" pitchFamily="18" charset="0"/>
                        </a:rPr>
                        <a:t>7</a:t>
                      </a:r>
                      <a:r>
                        <a:rPr lang="sv-SE" sz="2800" b="1" baseline="0" dirty="0" smtClean="0">
                          <a:latin typeface="Palatino Linotype" pitchFamily="18" charset="0"/>
                        </a:rPr>
                        <a:t> 698</a:t>
                      </a:r>
                      <a:endParaRPr lang="sv-SE" sz="2800" b="1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800" b="1" dirty="0" smtClean="0">
                          <a:latin typeface="Palatino Linotype" pitchFamily="18" charset="0"/>
                        </a:rPr>
                        <a:t>11 548</a:t>
                      </a:r>
                      <a:endParaRPr lang="sv-SE" sz="2800" b="1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11 078</a:t>
                      </a: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31832">
                <a:tc>
                  <a:txBody>
                    <a:bodyPr/>
                    <a:lstStyle/>
                    <a:p>
                      <a:endParaRPr lang="sv-SE" sz="800" b="1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sz="800" b="1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sz="800" b="1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0" lang="sv-SE" sz="800" b="1" kern="12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b="1" dirty="0" smtClean="0">
                          <a:latin typeface="Palatino Linotype" pitchFamily="18" charset="0"/>
                        </a:rPr>
                        <a:t>Drift och underhåll</a:t>
                      </a:r>
                      <a:endParaRPr lang="sv-SE" sz="2800" b="1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800" b="1" dirty="0" smtClean="0">
                          <a:latin typeface="Palatino Linotype" pitchFamily="18" charset="0"/>
                        </a:rPr>
                        <a:t>-4 643</a:t>
                      </a:r>
                      <a:endParaRPr lang="sv-SE" sz="2800" b="1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800" b="1" dirty="0" smtClean="0">
                          <a:latin typeface="Palatino Linotype" pitchFamily="18" charset="0"/>
                        </a:rPr>
                        <a:t>-6 964</a:t>
                      </a:r>
                      <a:endParaRPr lang="sv-SE" sz="2800" b="1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-6 916</a:t>
                      </a: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800" b="1" kern="12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Div</a:t>
                      </a:r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800" b="1" kern="12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rörelsekostn</a:t>
                      </a:r>
                      <a:endParaRPr kumimoji="0" lang="sv-SE" sz="2800" b="1" kern="12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- 378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-567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-470</a:t>
                      </a: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Avskrivningar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-1 047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sv-SE" sz="2800" b="1" kern="120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043</a:t>
                      </a:r>
                      <a:endParaRPr kumimoji="0" lang="sv-SE" sz="2800" b="1" kern="12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Rörelsekostnader</a:t>
                      </a:r>
                    </a:p>
                  </a:txBody>
                  <a:tcPr>
                    <a:solidFill>
                      <a:srgbClr val="FFFF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- 5 719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-8 578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-8 434</a:t>
                      </a: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sv-SE" sz="800" b="1" kern="12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lang="sv-SE" sz="800" b="1" kern="12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lang="sv-SE" sz="800" b="1" kern="12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0" lang="sv-SE" sz="800" b="1" kern="12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Räntor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-133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2800" b="1" u="none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-280</a:t>
                      </a: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sv-SE" sz="800" b="1" kern="12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lang="sv-SE" sz="800" b="1" kern="12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lang="sv-SE" sz="800" b="1" kern="12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0" lang="sv-SE" sz="800" b="1" kern="12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Årets resultat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1 891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2 836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v-SE" sz="2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2 365</a:t>
                      </a: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cxnSp>
        <p:nvCxnSpPr>
          <p:cNvPr id="5" name="Rak 4"/>
          <p:cNvCxnSpPr/>
          <p:nvPr/>
        </p:nvCxnSpPr>
        <p:spPr>
          <a:xfrm>
            <a:off x="4355976" y="4077072"/>
            <a:ext cx="41764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5"/>
          <p:cNvCxnSpPr/>
          <p:nvPr/>
        </p:nvCxnSpPr>
        <p:spPr>
          <a:xfrm>
            <a:off x="4211960" y="1700808"/>
            <a:ext cx="43204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Sopritnin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8668274" cy="4520691"/>
          </a:xfrm>
          <a:prstGeom prst="rect">
            <a:avLst/>
          </a:prstGeom>
        </p:spPr>
      </p:pic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99392"/>
            <a:ext cx="8678893" cy="667166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Placeringen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6065838"/>
            <a:ext cx="8229600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14313" y="1643063"/>
            <a:ext cx="7929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2571750" y="4286250"/>
            <a:ext cx="5438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1785938" y="4714875"/>
            <a:ext cx="66436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u="sng" dirty="0">
              <a:solidFill>
                <a:schemeClr val="hlink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42476" y="3717032"/>
            <a:ext cx="588128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dirty="0">
              <a:solidFill>
                <a:schemeClr val="hlink"/>
              </a:solidFill>
              <a:latin typeface="Palatino Linotype" pitchFamily="18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251520" y="105273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Palatino Linotype" pitchFamily="18" charset="0"/>
              </a:rPr>
              <a:t>Nytt förslag är att placera sopstationen vid trottoaren snett framför konstverket. </a:t>
            </a:r>
            <a:endParaRPr lang="sv-SE" sz="2800" dirty="0">
              <a:latin typeface="Palatino Linotype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3635896" y="188640"/>
            <a:ext cx="550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rgbClr val="FF0000"/>
                </a:solidFill>
                <a:latin typeface="Palatino Linotype" pitchFamily="18" charset="0"/>
              </a:rPr>
              <a:t>Stämman gillade inte sopgruppens förslag till placering vid parkbänken.</a:t>
            </a:r>
            <a:endParaRPr lang="sv-SE" sz="24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Soppås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448" y="4581128"/>
            <a:ext cx="3200400" cy="2019300"/>
          </a:xfrm>
          <a:prstGeom prst="rect">
            <a:avLst/>
          </a:prstGeom>
        </p:spPr>
      </p:pic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893175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Det nya sopsystemet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6065838"/>
            <a:ext cx="8229600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14313" y="1643063"/>
            <a:ext cx="7929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2571750" y="4286250"/>
            <a:ext cx="5438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55576" y="2780928"/>
            <a:ext cx="588128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dirty="0">
              <a:solidFill>
                <a:schemeClr val="hlink"/>
              </a:solidFill>
              <a:latin typeface="Palatino Linotype" pitchFamily="18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11560" y="1628800"/>
            <a:ext cx="6485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Valet står mellan två leverantörer </a:t>
            </a:r>
          </a:p>
          <a:p>
            <a:r>
              <a:rPr lang="sv-SE" dirty="0" err="1" smtClean="0">
                <a:latin typeface="Palatino Linotype" pitchFamily="18" charset="0"/>
              </a:rPr>
              <a:t>Irec</a:t>
            </a:r>
            <a:r>
              <a:rPr lang="sv-SE" dirty="0" smtClean="0">
                <a:latin typeface="Palatino Linotype" pitchFamily="18" charset="0"/>
              </a:rPr>
              <a:t> och </a:t>
            </a:r>
            <a:r>
              <a:rPr lang="sv-SE" dirty="0" err="1" smtClean="0">
                <a:latin typeface="Palatino Linotype" pitchFamily="18" charset="0"/>
              </a:rPr>
              <a:t>SanSac</a:t>
            </a:r>
            <a:r>
              <a:rPr lang="sv-SE" dirty="0" smtClean="0">
                <a:latin typeface="Palatino Linotype" pitchFamily="18" charset="0"/>
              </a:rPr>
              <a:t>.</a:t>
            </a:r>
            <a:endParaRPr lang="sv-SE" dirty="0">
              <a:latin typeface="Palatino Linotype" pitchFamily="18" charset="0"/>
            </a:endParaRPr>
          </a:p>
        </p:txBody>
      </p:sp>
      <p:pic>
        <p:nvPicPr>
          <p:cNvPr id="13" name="Bildobjekt 12" descr="Soppås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4293096"/>
            <a:ext cx="3200400" cy="2019300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611560" y="2852936"/>
            <a:ext cx="7117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Kostnad omkring 500 000 installerad.</a:t>
            </a:r>
            <a:endParaRPr lang="sv-SE" dirty="0">
              <a:latin typeface="Palatino Linotype" pitchFamily="18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11560" y="3573016"/>
            <a:ext cx="74318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De första soppåsarna beräknas slängas</a:t>
            </a:r>
          </a:p>
          <a:p>
            <a:r>
              <a:rPr lang="sv-SE" dirty="0" smtClean="0">
                <a:latin typeface="Palatino Linotype" pitchFamily="18" charset="0"/>
              </a:rPr>
              <a:t>någon gång efter sommaren.</a:t>
            </a:r>
            <a:endParaRPr lang="sv-SE" dirty="0">
              <a:latin typeface="Palatino Linotype" pitchFamily="18" charset="0"/>
            </a:endParaRPr>
          </a:p>
        </p:txBody>
      </p:sp>
      <p:sp>
        <p:nvSpPr>
          <p:cNvPr id="124930" name="AutoShape 2" descr="Bildresultat för soppåsa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31763" y="-2101850"/>
            <a:ext cx="8496300" cy="344261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315000" y="404664"/>
            <a:ext cx="1977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Garagen</a:t>
            </a:r>
            <a:endParaRPr lang="sv-SE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9" name="Bildobjekt 8" descr="Garagelän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3274"/>
            <a:ext cx="8712968" cy="6346086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51520" y="5157192"/>
            <a:ext cx="8712968" cy="1512168"/>
          </a:xfrm>
          <a:prstGeom prst="rect">
            <a:avLst/>
          </a:prstGeom>
          <a:solidFill>
            <a:srgbClr val="EBD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4"/>
          <p:cNvSpPr txBox="1">
            <a:spLocks noChangeArrowheads="1"/>
          </p:cNvSpPr>
          <p:nvPr/>
        </p:nvSpPr>
        <p:spPr bwMode="auto">
          <a:xfrm>
            <a:off x="467544" y="5229200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sv-SE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  <a:latin typeface="Palatino Linotype" pitchFamily="18" charset="0"/>
              </a:rPr>
              <a:t>Vad händer med våra garage?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893175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Nya garageportar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6065838"/>
            <a:ext cx="8229600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14313" y="1643063"/>
            <a:ext cx="7929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2571750" y="4286250"/>
            <a:ext cx="5438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42476" y="3717032"/>
            <a:ext cx="588128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dirty="0">
              <a:solidFill>
                <a:schemeClr val="hlink"/>
              </a:solidFill>
              <a:latin typeface="Palatino Linotype" pitchFamily="18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23528" y="1268760"/>
            <a:ext cx="86097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Styrelsen har begärt in offerter på byte</a:t>
            </a:r>
          </a:p>
          <a:p>
            <a:r>
              <a:rPr lang="sv-SE" dirty="0" smtClean="0">
                <a:latin typeface="Palatino Linotype" pitchFamily="18" charset="0"/>
              </a:rPr>
              <a:t>av 49 garageportar.</a:t>
            </a:r>
          </a:p>
          <a:p>
            <a:r>
              <a:rPr lang="sv-SE" sz="800" dirty="0" smtClean="0">
                <a:latin typeface="Palatino Linotype" pitchFamily="18" charset="0"/>
              </a:rPr>
              <a:t> </a:t>
            </a:r>
          </a:p>
          <a:p>
            <a:r>
              <a:rPr lang="sv-SE" dirty="0" smtClean="0">
                <a:latin typeface="Palatino Linotype" pitchFamily="18" charset="0"/>
              </a:rPr>
              <a:t>Samtliga portar i länga 1 (mot bollplan)</a:t>
            </a:r>
          </a:p>
          <a:p>
            <a:r>
              <a:rPr lang="sv-SE" dirty="0" smtClean="0">
                <a:latin typeface="Palatino Linotype" pitchFamily="18" charset="0"/>
              </a:rPr>
              <a:t>och länga 2 samt gamla portar i länga 4 (mot </a:t>
            </a:r>
            <a:r>
              <a:rPr lang="sv-SE" dirty="0" err="1" smtClean="0">
                <a:latin typeface="Palatino Linotype" pitchFamily="18" charset="0"/>
              </a:rPr>
              <a:t>Björksätravägen</a:t>
            </a:r>
            <a:r>
              <a:rPr lang="sv-SE" dirty="0" smtClean="0">
                <a:latin typeface="Palatino Linotype" pitchFamily="18" charset="0"/>
              </a:rPr>
              <a:t>).</a:t>
            </a:r>
            <a:endParaRPr lang="sv-SE" dirty="0">
              <a:latin typeface="Palatino Linotype" pitchFamily="18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83882" y="4149080"/>
            <a:ext cx="8279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Portarna i länga 3 är av annan konstruktion</a:t>
            </a:r>
          </a:p>
          <a:p>
            <a:r>
              <a:rPr lang="sv-SE" dirty="0" smtClean="0">
                <a:latin typeface="Palatino Linotype" pitchFamily="18" charset="0"/>
              </a:rPr>
              <a:t>och i bättre skick.</a:t>
            </a:r>
            <a:endParaRPr lang="sv-SE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893175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Garagens </a:t>
            </a:r>
            <a:r>
              <a:rPr lang="sv-SE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el-ledningar</a:t>
            </a:r>
            <a:endParaRPr lang="sv-SE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5085184"/>
            <a:ext cx="6408712" cy="115212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v-SE" sz="3600" b="1" dirty="0" smtClean="0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Palatino Linotype" pitchFamily="18" charset="0"/>
              </a:rPr>
              <a:t>MEN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v-SE" sz="3600" b="1" dirty="0" smtClean="0">
                <a:ln w="9525">
                  <a:solidFill>
                    <a:schemeClr val="tx1"/>
                  </a:solidFill>
                </a:ln>
                <a:latin typeface="Palatino Linotype" pitchFamily="18" charset="0"/>
              </a:rPr>
              <a:t>Vi har ett problem !!</a:t>
            </a:r>
            <a:endParaRPr lang="sv-SE" sz="3600" b="1" dirty="0" smtClean="0">
              <a:ln w="9525">
                <a:solidFill>
                  <a:schemeClr val="tx1"/>
                </a:solidFill>
              </a:ln>
              <a:solidFill>
                <a:schemeClr val="tx2"/>
              </a:solidFill>
              <a:latin typeface="Palatino Linotype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3200" b="1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14313" y="1643063"/>
            <a:ext cx="7929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2571750" y="4286250"/>
            <a:ext cx="5438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42476" y="3717032"/>
            <a:ext cx="588128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 dirty="0">
              <a:solidFill>
                <a:schemeClr val="hlink"/>
              </a:solidFill>
              <a:latin typeface="Palatino Linotype" pitchFamily="18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23528" y="1268760"/>
            <a:ext cx="8609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En </a:t>
            </a:r>
            <a:r>
              <a:rPr lang="sv-SE" dirty="0" err="1" smtClean="0">
                <a:latin typeface="Palatino Linotype" pitchFamily="18" charset="0"/>
              </a:rPr>
              <a:t>elkonsult</a:t>
            </a:r>
            <a:r>
              <a:rPr lang="sv-SE" dirty="0" smtClean="0">
                <a:latin typeface="Palatino Linotype" pitchFamily="18" charset="0"/>
              </a:rPr>
              <a:t> hjälper oss utreda kapacitet och utbyggnad av garagens elsystem.</a:t>
            </a:r>
            <a:endParaRPr lang="sv-SE" dirty="0">
              <a:latin typeface="Palatino Linotype" pitchFamily="18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15712" y="2492896"/>
            <a:ext cx="8792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Vi vill ha svar på vad som krävs för att </a:t>
            </a:r>
          </a:p>
          <a:p>
            <a:r>
              <a:rPr lang="sv-SE" dirty="0" smtClean="0">
                <a:latin typeface="Palatino Linotype" pitchFamily="18" charset="0"/>
              </a:rPr>
              <a:t>kunna använda kupévärmare, motorvärmare</a:t>
            </a:r>
          </a:p>
          <a:p>
            <a:r>
              <a:rPr lang="sv-SE" dirty="0" smtClean="0">
                <a:latin typeface="Palatino Linotype" pitchFamily="18" charset="0"/>
              </a:rPr>
              <a:t>och för att ladda elbilar.</a:t>
            </a:r>
            <a:endParaRPr lang="sv-SE" dirty="0">
              <a:latin typeface="Palatino Linotype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323528" y="4077072"/>
            <a:ext cx="75037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När vi vet mer, träffas vi på en stämma </a:t>
            </a:r>
          </a:p>
          <a:p>
            <a:r>
              <a:rPr lang="sv-SE" dirty="0" smtClean="0">
                <a:latin typeface="Palatino Linotype" pitchFamily="18" charset="0"/>
              </a:rPr>
              <a:t>och beslutar.</a:t>
            </a:r>
            <a:endParaRPr lang="sv-SE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Björkarna enl trädvårdsplanen 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9144000" cy="5953125"/>
          </a:xfrm>
          <a:prstGeom prst="rect">
            <a:avLst/>
          </a:prstGeom>
        </p:spPr>
      </p:pic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893175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björkarna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14313" y="1643063"/>
            <a:ext cx="7929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2571750" y="4286250"/>
            <a:ext cx="5438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Björkarna enl trädvårdsplanen 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7016"/>
            <a:ext cx="9144000" cy="7132231"/>
          </a:xfrm>
          <a:prstGeom prst="rect">
            <a:avLst/>
          </a:prstGeom>
        </p:spPr>
      </p:pic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893175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björkarna</a:t>
            </a: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2571750" y="4286250"/>
            <a:ext cx="5438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0" y="3789040"/>
            <a:ext cx="9144000" cy="2808312"/>
          </a:xfrm>
          <a:prstGeom prst="rect">
            <a:avLst/>
          </a:prstGeom>
          <a:solidFill>
            <a:srgbClr val="EBDDD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0" y="3765808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  <a:latin typeface="Palatino Linotype" pitchFamily="18" charset="0"/>
              </a:rPr>
              <a:t>Björkarnas rötter orsakar sättningar och sprickor. </a:t>
            </a:r>
          </a:p>
          <a:p>
            <a:r>
              <a:rPr lang="sv-SE" sz="2800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  <a:latin typeface="Palatino Linotype" pitchFamily="18" charset="0"/>
              </a:rPr>
              <a:t>De kryper in under garagen och lyfter en del  av byggnaden, vilket leder till sprickor.</a:t>
            </a:r>
          </a:p>
          <a:p>
            <a:r>
              <a:rPr lang="sv-SE" sz="1000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  <a:latin typeface="Palatino Linotype" pitchFamily="18" charset="0"/>
              </a:rPr>
              <a:t> </a:t>
            </a:r>
          </a:p>
          <a:p>
            <a:r>
              <a:rPr lang="sv-SE" sz="2800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  <a:latin typeface="Palatino Linotype" pitchFamily="18" charset="0"/>
              </a:rPr>
              <a:t>Björkarna tar så mycket vatten att grundvatten- nivån sänks kring trädet. Marken blir porös och sättningar uppstår.</a:t>
            </a:r>
            <a:endParaRPr lang="sv-SE" sz="2800" dirty="0">
              <a:ln>
                <a:solidFill>
                  <a:schemeClr val="tx1"/>
                </a:solidFill>
              </a:ln>
              <a:solidFill>
                <a:srgbClr val="007434"/>
              </a:solidFill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Björkarna enl trädvårdsplanen 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9144000" cy="5953125"/>
          </a:xfrm>
          <a:prstGeom prst="rect">
            <a:avLst/>
          </a:prstGeom>
        </p:spPr>
      </p:pic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893175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björkarna</a:t>
            </a: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2571750" y="4286250"/>
            <a:ext cx="5438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4400">
              <a:solidFill>
                <a:schemeClr val="hlink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0" y="4797152"/>
            <a:ext cx="9144000" cy="2060848"/>
          </a:xfrm>
          <a:prstGeom prst="rect">
            <a:avLst/>
          </a:prstGeom>
          <a:solidFill>
            <a:srgbClr val="EBD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0" y="479715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  <a:latin typeface="Palatino Linotype" pitchFamily="18" charset="0"/>
              </a:rPr>
              <a:t>Vi kan inte göra några investeringar i garagen så länge björkarna finns.</a:t>
            </a:r>
          </a:p>
          <a:p>
            <a:endParaRPr lang="sv-SE" sz="800" dirty="0" smtClean="0">
              <a:ln>
                <a:solidFill>
                  <a:schemeClr val="tx1"/>
                </a:solidFill>
              </a:ln>
              <a:solidFill>
                <a:srgbClr val="007434"/>
              </a:solidFill>
              <a:latin typeface="Palatino Linotype" pitchFamily="18" charset="0"/>
            </a:endParaRPr>
          </a:p>
          <a:p>
            <a:r>
              <a:rPr lang="sv-SE" sz="2800" dirty="0" smtClean="0">
                <a:ln>
                  <a:solidFill>
                    <a:schemeClr val="tx1"/>
                  </a:solidFill>
                </a:ln>
                <a:solidFill>
                  <a:srgbClr val="007434"/>
                </a:solidFill>
                <a:latin typeface="Palatino Linotype" pitchFamily="18" charset="0"/>
              </a:rPr>
              <a:t>Björkarna måste tas ner och så småningom ersättas med andra lämpliga växter. </a:t>
            </a:r>
            <a:endParaRPr lang="sv-SE" sz="2800" dirty="0">
              <a:ln>
                <a:solidFill>
                  <a:schemeClr val="tx1"/>
                </a:solidFill>
              </a:ln>
              <a:solidFill>
                <a:srgbClr val="007434"/>
              </a:solidFill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315000" y="404664"/>
            <a:ext cx="1977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Garagen</a:t>
            </a:r>
            <a:endParaRPr lang="sv-SE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9" name="Bildobjekt 8" descr="Garagelän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3274"/>
            <a:ext cx="8712968" cy="6346086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51520" y="4725144"/>
            <a:ext cx="8712968" cy="194421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4"/>
          <p:cNvSpPr txBox="1">
            <a:spLocks noChangeArrowheads="1"/>
          </p:cNvSpPr>
          <p:nvPr/>
        </p:nvSpPr>
        <p:spPr bwMode="auto">
          <a:xfrm>
            <a:off x="323528" y="4734342"/>
            <a:ext cx="828092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sv-SE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  <a:latin typeface="Palatino Linotype" pitchFamily="18" charset="0"/>
              </a:rPr>
              <a:t>Investeringen finansieras genom höjda hyror för garage och p-platser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2"/>
          <p:cNvSpPr txBox="1">
            <a:spLocks noChangeArrowheads="1"/>
          </p:cNvSpPr>
          <p:nvPr/>
        </p:nvSpPr>
        <p:spPr bwMode="auto">
          <a:xfrm>
            <a:off x="500063" y="285750"/>
            <a:ext cx="7715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sz="40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fönster</a:t>
            </a:r>
            <a:endParaRPr lang="sv-SE" sz="4000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  <a:ea typeface="+mj-ea"/>
              <a:cs typeface="+mj-cs"/>
            </a:endParaRPr>
          </a:p>
        </p:txBody>
      </p:sp>
      <p:pic>
        <p:nvPicPr>
          <p:cNvPr id="91138" name="Picture 2" descr="Bildresultat fÃ¶r fÃ¶n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08720"/>
            <a:ext cx="4645296" cy="4645296"/>
          </a:xfrm>
          <a:prstGeom prst="rect">
            <a:avLst/>
          </a:prstGeom>
          <a:noFill/>
        </p:spPr>
      </p:pic>
      <p:sp>
        <p:nvSpPr>
          <p:cNvPr id="5" name="textruta 2"/>
          <p:cNvSpPr txBox="1">
            <a:spLocks noChangeArrowheads="1"/>
          </p:cNvSpPr>
          <p:nvPr/>
        </p:nvSpPr>
        <p:spPr bwMode="auto">
          <a:xfrm>
            <a:off x="611560" y="5661248"/>
            <a:ext cx="7715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sz="40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Och fasader</a:t>
            </a:r>
            <a:endParaRPr lang="sv-SE" sz="4000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>
            <a:noAutofit/>
          </a:bodyPr>
          <a:lstStyle/>
          <a:p>
            <a:r>
              <a:rPr lang="sv-S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Vår EKONOMI  -  NYCKELTAL </a:t>
            </a:r>
            <a:br>
              <a:rPr lang="sv-S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</a:br>
            <a:r>
              <a:rPr lang="sv-S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                sparande</a:t>
            </a:r>
            <a:endParaRPr lang="sv-SE" dirty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83568" y="126876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008112"/>
                <a:gridCol w="133164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Bokslut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err="1" smtClean="0"/>
                        <a:t>Uppr</a:t>
                      </a:r>
                      <a:r>
                        <a:rPr lang="sv-SE" b="1" dirty="0" smtClean="0"/>
                        <a:t> 2018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2017/18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Årets resultat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1</a:t>
                      </a:r>
                      <a:r>
                        <a:rPr lang="sv-SE" b="1" baseline="0" dirty="0" smtClean="0"/>
                        <a:t> 890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2 836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2 365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Planerat </a:t>
                      </a:r>
                      <a:r>
                        <a:rPr lang="sv-SE" b="1" dirty="0" err="1" smtClean="0"/>
                        <a:t>underh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+ 120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+ 120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0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Avskrivningar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+ 698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+ 698  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+ 1 048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Årets sparande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2 708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3 654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3 413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Dividerat med ytan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14 979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 smtClean="0"/>
                        <a:t>14 979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 smtClean="0"/>
                        <a:t>14 979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Ger</a:t>
                      </a:r>
                      <a:r>
                        <a:rPr lang="sv-SE" b="1" baseline="0" dirty="0" smtClean="0"/>
                        <a:t> s</a:t>
                      </a:r>
                      <a:r>
                        <a:rPr lang="sv-SE" b="1" dirty="0" smtClean="0"/>
                        <a:t>parande / kvm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181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244</a:t>
                      </a:r>
                      <a:endParaRPr lang="sv-SE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228</a:t>
                      </a:r>
                      <a:endParaRPr lang="sv-SE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/>
        </p:nvGraphicFramePr>
        <p:xfrm>
          <a:off x="1115616" y="4509120"/>
          <a:ext cx="482453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3024336"/>
              </a:tblGrid>
              <a:tr h="211048">
                <a:tc gridSpan="2">
                  <a:txBody>
                    <a:bodyPr/>
                    <a:lstStyle/>
                    <a:p>
                      <a:r>
                        <a:rPr lang="sv-SE" b="1" dirty="0" smtClean="0"/>
                        <a:t>Högt eller lågt sparande per kvadratmeter</a:t>
                      </a:r>
                      <a:endParaRPr lang="sv-S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Hög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Över 251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Normalt</a:t>
                      </a:r>
                      <a:endParaRPr lang="sv-SE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Mellan 171 – 250 </a:t>
                      </a:r>
                      <a:endParaRPr lang="sv-SE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Lågt till måttligt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Mellan</a:t>
                      </a:r>
                      <a:r>
                        <a:rPr lang="sv-SE" b="1" baseline="0" dirty="0" smtClean="0"/>
                        <a:t> 101 - 170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Lågt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Mindre än 100</a:t>
                      </a:r>
                      <a:endParaRPr lang="sv-SE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Rak 8"/>
          <p:cNvCxnSpPr/>
          <p:nvPr/>
        </p:nvCxnSpPr>
        <p:spPr>
          <a:xfrm>
            <a:off x="2915816" y="2708920"/>
            <a:ext cx="3888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683568" y="3933056"/>
            <a:ext cx="483260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sv-SE" sz="1800" b="0" cap="all" dirty="0" smtClean="0">
                <a:solidFill>
                  <a:schemeClr val="tx2"/>
                </a:solidFill>
                <a:latin typeface="Franklin Gothic Demi" pitchFamily="34" charset="0"/>
                <a:ea typeface="+mj-ea"/>
                <a:cs typeface="+mj-cs"/>
              </a:rPr>
              <a:t>Genomsnitt  </a:t>
            </a:r>
            <a:r>
              <a:rPr lang="sv-SE" sz="1800" b="0" cap="all" dirty="0" err="1" smtClean="0">
                <a:solidFill>
                  <a:schemeClr val="tx2"/>
                </a:solidFill>
                <a:latin typeface="Franklin Gothic Demi" pitchFamily="34" charset="0"/>
                <a:ea typeface="+mj-ea"/>
                <a:cs typeface="+mj-cs"/>
              </a:rPr>
              <a:t>hsb</a:t>
            </a:r>
            <a:r>
              <a:rPr lang="sv-SE" sz="1800" b="0" cap="all" dirty="0" smtClean="0">
                <a:solidFill>
                  <a:schemeClr val="tx2"/>
                </a:solidFill>
                <a:latin typeface="Franklin Gothic Demi" pitchFamily="34" charset="0"/>
                <a:ea typeface="+mj-ea"/>
                <a:cs typeface="+mj-cs"/>
              </a:rPr>
              <a:t> </a:t>
            </a:r>
            <a:r>
              <a:rPr lang="sv-SE" sz="1800" b="0" cap="all" dirty="0" err="1" smtClean="0">
                <a:solidFill>
                  <a:schemeClr val="tx2"/>
                </a:solidFill>
                <a:latin typeface="Franklin Gothic Demi" pitchFamily="34" charset="0"/>
                <a:ea typeface="+mj-ea"/>
                <a:cs typeface="+mj-cs"/>
              </a:rPr>
              <a:t>stockholm</a:t>
            </a:r>
            <a:r>
              <a:rPr lang="sv-SE" sz="1800" b="0" cap="all" dirty="0" smtClean="0">
                <a:solidFill>
                  <a:schemeClr val="tx2"/>
                </a:solidFill>
                <a:latin typeface="Franklin Gothic Demi" pitchFamily="34" charset="0"/>
                <a:ea typeface="+mj-ea"/>
                <a:cs typeface="+mj-cs"/>
              </a:rPr>
              <a:t>   2017     </a:t>
            </a:r>
            <a:r>
              <a:rPr lang="sv-SE" sz="18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225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94285" y="476672"/>
            <a:ext cx="6905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Tidplanen </a:t>
            </a:r>
            <a:r>
              <a:rPr lang="sv-SE" cap="all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enl</a:t>
            </a: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årsstämman 2018</a:t>
            </a:r>
            <a:endParaRPr lang="sv-SE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79512" y="1124744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Styrelsen träffar avtal med konsult. Klart hösten 2018.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539552" y="2636912"/>
            <a:ext cx="69797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i="1" dirty="0" smtClean="0">
                <a:latin typeface="Palatino Linotype" pitchFamily="18" charset="0"/>
              </a:rPr>
              <a:t>Fönsterkonsult är Per-Martin Augustsson</a:t>
            </a:r>
          </a:p>
          <a:p>
            <a:r>
              <a:rPr lang="sv-SE" sz="2800" i="1" dirty="0" smtClean="0">
                <a:latin typeface="Palatino Linotype" pitchFamily="18" charset="0"/>
              </a:rPr>
              <a:t>                     Byggrevision Sverige AB </a:t>
            </a:r>
            <a:endParaRPr lang="sv-SE" sz="2800" i="1" dirty="0">
              <a:latin typeface="Palatino Linotype" pitchFamily="18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11560" y="393305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i="1" dirty="0" smtClean="0">
                <a:latin typeface="Palatino Linotype" pitchFamily="18" charset="0"/>
              </a:rPr>
              <a:t>Fasadkonsult är  </a:t>
            </a:r>
            <a:r>
              <a:rPr lang="sv-SE" sz="2800" i="1" dirty="0" err="1" smtClean="0">
                <a:latin typeface="Palatino Linotype" pitchFamily="18" charset="0"/>
              </a:rPr>
              <a:t>Kenan</a:t>
            </a:r>
            <a:r>
              <a:rPr lang="sv-SE" sz="2800" i="1" dirty="0" smtClean="0">
                <a:latin typeface="Palatino Linotype" pitchFamily="18" charset="0"/>
              </a:rPr>
              <a:t> </a:t>
            </a:r>
            <a:r>
              <a:rPr lang="sv-SE" sz="2800" i="1" dirty="0" err="1" smtClean="0">
                <a:latin typeface="Palatino Linotype" pitchFamily="18" charset="0"/>
              </a:rPr>
              <a:t>Taskavak</a:t>
            </a:r>
            <a:endParaRPr lang="sv-SE" sz="2800" i="1" dirty="0" smtClean="0">
              <a:latin typeface="Palatino Linotype" pitchFamily="18" charset="0"/>
            </a:endParaRPr>
          </a:p>
          <a:p>
            <a:r>
              <a:rPr lang="sv-SE" sz="2800" i="1" dirty="0" smtClean="0">
                <a:latin typeface="Palatino Linotype" pitchFamily="18" charset="0"/>
              </a:rPr>
              <a:t>                    KET Konsulter AB </a:t>
            </a:r>
            <a:endParaRPr lang="sv-SE" sz="2800" i="1" dirty="0">
              <a:latin typeface="Palatino Linotype" pitchFamily="18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539552" y="522920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i="1" dirty="0" smtClean="0">
                <a:latin typeface="Palatino Linotype" pitchFamily="18" charset="0"/>
              </a:rPr>
              <a:t>Projektledare är  Johan </a:t>
            </a:r>
            <a:r>
              <a:rPr lang="sv-SE" sz="2800" i="1" dirty="0" err="1" smtClean="0">
                <a:latin typeface="Palatino Linotype" pitchFamily="18" charset="0"/>
              </a:rPr>
              <a:t>Edding</a:t>
            </a:r>
            <a:r>
              <a:rPr lang="sv-SE" sz="2800" i="1" dirty="0" smtClean="0">
                <a:latin typeface="Palatino Linotype" pitchFamily="18" charset="0"/>
              </a:rPr>
              <a:t>  ÅF         </a:t>
            </a:r>
            <a:r>
              <a:rPr lang="sv-SE" sz="2800" i="1" dirty="0" smtClean="0"/>
              <a:t>                     </a:t>
            </a:r>
            <a:endParaRPr lang="sv-SE" sz="2800" i="1" dirty="0"/>
          </a:p>
        </p:txBody>
      </p:sp>
      <p:sp>
        <p:nvSpPr>
          <p:cNvPr id="7" name="textruta 6"/>
          <p:cNvSpPr txBox="1"/>
          <p:nvPr/>
        </p:nvSpPr>
        <p:spPr>
          <a:xfrm>
            <a:off x="7847856" y="260648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23528" y="1916832"/>
            <a:ext cx="2973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 smtClean="0">
                <a:latin typeface="Palatino Linotype" pitchFamily="18" charset="0"/>
              </a:rPr>
              <a:t>Detta har hänt: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94285" y="476672"/>
            <a:ext cx="6905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Tidplanen </a:t>
            </a:r>
            <a:r>
              <a:rPr lang="sv-SE" cap="all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enl</a:t>
            </a: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årsstämman 2018</a:t>
            </a:r>
            <a:endParaRPr lang="sv-SE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79512" y="1124744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Styrelsen träffar avtal med konsult. Klart hösten 2018.</a:t>
            </a:r>
          </a:p>
        </p:txBody>
      </p:sp>
      <p:sp>
        <p:nvSpPr>
          <p:cNvPr id="7" name="Rektangel 6"/>
          <p:cNvSpPr/>
          <p:nvPr/>
        </p:nvSpPr>
        <p:spPr>
          <a:xfrm>
            <a:off x="179512" y="177281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Styrelsen och konsulten arbetar fram tidplaner och förslag. Klart våren 2019. 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23528" y="3212976"/>
            <a:ext cx="70294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i="1" dirty="0" smtClean="0">
                <a:latin typeface="Palatino Linotype" pitchFamily="18" charset="0"/>
              </a:rPr>
              <a:t>Stämmer</a:t>
            </a:r>
          </a:p>
          <a:p>
            <a:r>
              <a:rPr lang="sv-SE" sz="2800" i="1" dirty="0" smtClean="0">
                <a:latin typeface="Palatino Linotype" pitchFamily="18" charset="0"/>
              </a:rPr>
              <a:t>Förfrågningsunderlaget är i princip klart. </a:t>
            </a:r>
          </a:p>
          <a:p>
            <a:r>
              <a:rPr lang="sv-SE" sz="2800" i="1" dirty="0" smtClean="0">
                <a:latin typeface="Palatino Linotype" pitchFamily="18" charset="0"/>
              </a:rPr>
              <a:t>Nästa vecka beslutas vilka entreprenörer</a:t>
            </a:r>
          </a:p>
          <a:p>
            <a:r>
              <a:rPr lang="sv-SE" sz="2800" i="1" dirty="0" smtClean="0">
                <a:latin typeface="Palatino Linotype" pitchFamily="18" charset="0"/>
              </a:rPr>
              <a:t>som ska få räkna på arbetet.   </a:t>
            </a:r>
            <a:endParaRPr lang="sv-SE" sz="2800" i="1" dirty="0">
              <a:latin typeface="Palatino Linotype" pitchFamily="18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7847856" y="260648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7847856" y="1196752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94285" y="476672"/>
            <a:ext cx="6905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Tidplanen </a:t>
            </a:r>
            <a:r>
              <a:rPr lang="sv-SE" cap="all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enl</a:t>
            </a: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årsstämman 2018</a:t>
            </a:r>
            <a:endParaRPr lang="sv-SE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79512" y="1124744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Styrelsen träffar avtal med konsult. Klart hösten 2018.</a:t>
            </a:r>
          </a:p>
        </p:txBody>
      </p:sp>
      <p:sp>
        <p:nvSpPr>
          <p:cNvPr id="7" name="Rektangel 6"/>
          <p:cNvSpPr/>
          <p:nvPr/>
        </p:nvSpPr>
        <p:spPr>
          <a:xfrm>
            <a:off x="179512" y="177281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Styrelsen och konsulten arbetar fram tidplaner och förslag. Klart våren 2019. 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51520" y="429309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i="1" dirty="0" smtClean="0">
                <a:latin typeface="Palatino Linotype" pitchFamily="18" charset="0"/>
              </a:rPr>
              <a:t>Stämmer nästan:</a:t>
            </a:r>
          </a:p>
          <a:p>
            <a:r>
              <a:rPr lang="sv-SE" sz="2800" i="1" dirty="0" smtClean="0">
                <a:latin typeface="Palatino Linotype" pitchFamily="18" charset="0"/>
              </a:rPr>
              <a:t>Extrastämman blir i höst</a:t>
            </a:r>
            <a:endParaRPr lang="sv-SE" sz="2800" i="1" dirty="0">
              <a:latin typeface="Palatino Linotype" pitchFamily="18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9512" y="2780928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Extrastämma beslutar om fönster och fasadrenoveringen</a:t>
            </a:r>
          </a:p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Klart någon gång under våren 2019.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7847856" y="260648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7847856" y="1190362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7847856" y="2060848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94285" y="476672"/>
            <a:ext cx="6905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Tidplanen </a:t>
            </a:r>
            <a:r>
              <a:rPr lang="sv-SE" cap="all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enl</a:t>
            </a: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årsstämman 2018</a:t>
            </a:r>
            <a:endParaRPr lang="sv-SE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79512" y="1124744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Styrelsen träffar avtal med konsult. Klart hösten 2018.</a:t>
            </a:r>
          </a:p>
        </p:txBody>
      </p:sp>
      <p:sp>
        <p:nvSpPr>
          <p:cNvPr id="7" name="Rektangel 6"/>
          <p:cNvSpPr/>
          <p:nvPr/>
        </p:nvSpPr>
        <p:spPr>
          <a:xfrm>
            <a:off x="179512" y="177281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Styrelsen och konsulten arbetar fram tidplaner och förslag. Klart våren 2019. 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9512" y="2780928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Extrastämma beslutar om fönster och fasadrenoveringen</a:t>
            </a:r>
          </a:p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Klart någon gång under våren 2019.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79512" y="3717032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Upphandling och finansiering. Klart hösten 2019.     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79512" y="4365104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Arbetet påbörjas omkring maj 2020.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7847856" y="260648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7847856" y="1196752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847856" y="2060848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7847856" y="3212976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94285" y="476672"/>
            <a:ext cx="6905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Tidplanen </a:t>
            </a:r>
            <a:r>
              <a:rPr lang="sv-SE" cap="all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enl</a:t>
            </a: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årsstämman 2018</a:t>
            </a:r>
            <a:endParaRPr lang="sv-SE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79512" y="1124744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Styrelsen träffar avtal med konsult. Klart hösten 2018.</a:t>
            </a:r>
          </a:p>
        </p:txBody>
      </p:sp>
      <p:sp>
        <p:nvSpPr>
          <p:cNvPr id="7" name="Rektangel 6"/>
          <p:cNvSpPr/>
          <p:nvPr/>
        </p:nvSpPr>
        <p:spPr>
          <a:xfrm>
            <a:off x="179512" y="177281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Styrelsen och konsulten arbetar fram tidplaner och förslag. Klart våren 2019. 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9512" y="2780928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Extrastämma beslutar om fönster och fasadrenoveringen</a:t>
            </a:r>
          </a:p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Klart någon gång under våren 2019.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79512" y="3717032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Upphandling och finansiering. Klart hösten 2019.     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79512" y="4365104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Arbetet påbörjas omkring maj 2020.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79512" y="494116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i="1" dirty="0" smtClean="0">
                <a:latin typeface="Palatino Linotype" pitchFamily="18" charset="0"/>
              </a:rPr>
              <a:t>Stämmer nästan. Puts av socklar börjar redan i februari och sedan kommer resning av ställningar.</a:t>
            </a:r>
          </a:p>
          <a:p>
            <a:r>
              <a:rPr lang="sv-SE" sz="2800" i="1" dirty="0" smtClean="0">
                <a:latin typeface="Palatino Linotype" pitchFamily="18" charset="0"/>
              </a:rPr>
              <a:t>Fönster- och fasadjobben börjar i maj 2020 </a:t>
            </a:r>
            <a:endParaRPr lang="sv-SE" sz="2800" i="1" dirty="0">
              <a:latin typeface="Palatino Linotype" pitchFamily="18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7847856" y="260648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7847856" y="1196752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847856" y="2054458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7847856" y="3206586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7847856" y="3789040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79512" y="4365104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Arbetet påbörjas omkring maj 2020.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826265" y="476672"/>
            <a:ext cx="2241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Tidplanen</a:t>
            </a:r>
            <a:endParaRPr lang="sv-SE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79512" y="1124744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Styrelsen träffar avtal med konsult. Klart hösten 2018.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79512" y="177281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Styrelsen och konsulten arbetar fram tidplaner och förslag. Klart våren 2019. 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79512" y="2762925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Extrastämma beslutar om fönster och fasadrenoveringen</a:t>
            </a:r>
          </a:p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Klart någon gång under våren 2019.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79512" y="3717032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Upphandling och finansiering. Klart hösten 2019.     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251520" y="5301208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Projektet klart hösten 2021.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7847856" y="260648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847856" y="1196752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7847856" y="2054458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7847856" y="3206586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7847856" y="3789040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7847856" y="4797152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sv-SE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032076" y="476672"/>
            <a:ext cx="3829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Projektet utökas</a:t>
            </a:r>
            <a:endParaRPr lang="sv-SE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79512" y="2052137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Källardörrarna kommer att bytas.</a:t>
            </a:r>
            <a:endParaRPr lang="sv-S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79512" y="292494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Vi undersöker också byte av ytterdörrar. </a:t>
            </a:r>
          </a:p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Målet är dörrar som går igen och är låsta dygnet runt.</a:t>
            </a:r>
            <a:endParaRPr lang="sv-S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79512" y="1268760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Förstukvistarna måste rivas och byggas om.</a:t>
            </a:r>
            <a:endParaRPr lang="sv-S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101472" y="476672"/>
            <a:ext cx="1690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färgen</a:t>
            </a:r>
            <a:endParaRPr lang="sv-SE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3" name="Bildobjekt 2" descr="DSC_3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4220" y="2780928"/>
            <a:ext cx="4172276" cy="1800200"/>
          </a:xfrm>
          <a:prstGeom prst="rect">
            <a:avLst/>
          </a:prstGeom>
        </p:spPr>
      </p:pic>
      <p:pic>
        <p:nvPicPr>
          <p:cNvPr id="5" name="Bildobjekt 4" descr="Omslagsbi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4192" y="1052736"/>
            <a:ext cx="4110296" cy="1656184"/>
          </a:xfrm>
          <a:prstGeom prst="rect">
            <a:avLst/>
          </a:prstGeom>
        </p:spPr>
      </p:pic>
      <p:pic>
        <p:nvPicPr>
          <p:cNvPr id="6" name="Bildobjekt 5" descr="Husfärg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052736"/>
            <a:ext cx="4644008" cy="348300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23528" y="486916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Är vi nöjda med färgerna?</a:t>
            </a:r>
          </a:p>
          <a:p>
            <a:pPr algn="ctr"/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Ska vi lägga ny makeup?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99792" y="332656"/>
            <a:ext cx="2500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komposten</a:t>
            </a:r>
            <a:endParaRPr lang="sv-SE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10" name="Bildobjekt 9" descr="Komposten vid 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908720"/>
            <a:ext cx="8388875" cy="5595558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395536" y="4653136"/>
            <a:ext cx="8424936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1691680" y="5085184"/>
            <a:ext cx="5760640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4400" dirty="0" smtClean="0">
                <a:latin typeface="Palatino Linotype" pitchFamily="18" charset="0"/>
              </a:rPr>
              <a:t>To be or not to be?</a:t>
            </a:r>
            <a:endParaRPr lang="sv-SE" sz="4400" dirty="0"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755576" y="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Komposten kan vara vacker</a:t>
            </a:r>
            <a:endParaRPr lang="sv-SE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6" name="Bildobjekt 5" descr="skanna000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92696"/>
            <a:ext cx="4968552" cy="3287592"/>
          </a:xfrm>
          <a:prstGeom prst="rect">
            <a:avLst/>
          </a:prstGeom>
        </p:spPr>
      </p:pic>
      <p:pic>
        <p:nvPicPr>
          <p:cNvPr id="5" name="Bildobjekt 4" descr="skann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0958" y="2708919"/>
            <a:ext cx="5673042" cy="3710163"/>
          </a:xfrm>
          <a:prstGeom prst="rect">
            <a:avLst/>
          </a:prstGeom>
        </p:spPr>
      </p:pic>
      <p:pic>
        <p:nvPicPr>
          <p:cNvPr id="7" name="Bildobjekt 6" descr="Annemay ren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54746"/>
              </a:clrFrom>
              <a:clrTo>
                <a:srgbClr val="D5474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476672"/>
            <a:ext cx="2342507" cy="6705527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3419872" y="5877272"/>
            <a:ext cx="144016" cy="5760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0" y="5805264"/>
            <a:ext cx="3851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sv-SE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och praktisk att ha </a:t>
            </a:r>
            <a:r>
              <a:rPr lang="sv-SE" sz="28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…</a:t>
            </a:r>
            <a:endParaRPr lang="sv-SE" sz="2800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sv-S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Vår EKONOMI  -  NYCKELTAL</a:t>
            </a:r>
            <a:endParaRPr lang="sv-SE" dirty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83568" y="1844823"/>
          <a:ext cx="7776864" cy="181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751"/>
                <a:gridCol w="1286081"/>
                <a:gridCol w="1698816"/>
                <a:gridCol w="1944216"/>
              </a:tblGrid>
              <a:tr h="453135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Bokslut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err="1" smtClean="0"/>
                        <a:t>Uppr</a:t>
                      </a:r>
                      <a:r>
                        <a:rPr lang="sv-SE" dirty="0" smtClean="0"/>
                        <a:t> 2018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2017/18</a:t>
                      </a:r>
                      <a:endParaRPr lang="sv-SE" dirty="0"/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sv-SE" b="1" dirty="0" smtClean="0"/>
                        <a:t>Långa lån 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34 682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34 682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36 395</a:t>
                      </a:r>
                      <a:endParaRPr lang="sv-SE" b="1" dirty="0"/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sv-SE" b="1" dirty="0" smtClean="0"/>
                        <a:t>Delat med lägenhetsytan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14 979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 smtClean="0"/>
                        <a:t>14 979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 smtClean="0"/>
                        <a:t>14 979</a:t>
                      </a:r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sv-SE" b="1" dirty="0" smtClean="0"/>
                        <a:t>Ger</a:t>
                      </a:r>
                      <a:r>
                        <a:rPr lang="sv-SE" b="1" baseline="0" dirty="0" smtClean="0"/>
                        <a:t> l</a:t>
                      </a:r>
                      <a:r>
                        <a:rPr lang="sv-SE" b="1" dirty="0" smtClean="0"/>
                        <a:t>ån per kvm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2 315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2 315</a:t>
                      </a:r>
                      <a:endParaRPr lang="sv-SE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2 430</a:t>
                      </a:r>
                      <a:endParaRPr lang="sv-SE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2051720" y="1052736"/>
            <a:ext cx="3603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skuldsättning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683568" y="4581128"/>
          <a:ext cx="648072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3672408"/>
              </a:tblGrid>
              <a:tr h="211048">
                <a:tc gridSpan="2">
                  <a:txBody>
                    <a:bodyPr/>
                    <a:lstStyle/>
                    <a:p>
                      <a:r>
                        <a:rPr lang="sv-SE" b="1" dirty="0" smtClean="0"/>
                        <a:t>Bra eller mindre bra</a:t>
                      </a:r>
                      <a:endParaRPr lang="sv-S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Låg</a:t>
                      </a:r>
                      <a:r>
                        <a:rPr lang="sv-SE" b="1" baseline="0" dirty="0" smtClean="0"/>
                        <a:t> belåning</a:t>
                      </a:r>
                      <a:endParaRPr lang="sv-SE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Lägre än  3 000</a:t>
                      </a:r>
                      <a:endParaRPr lang="sv-SE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Låg</a:t>
                      </a:r>
                      <a:r>
                        <a:rPr lang="sv-SE" b="1" baseline="0" dirty="0" smtClean="0"/>
                        <a:t> till måttlig belåning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Mellan     3 000 – 6 000 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Måttlig till hög belåning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Mellan</a:t>
                      </a:r>
                      <a:r>
                        <a:rPr lang="sv-SE" b="1" baseline="0" dirty="0" smtClean="0"/>
                        <a:t>     6 000 – 9 000 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Hög</a:t>
                      </a:r>
                      <a:r>
                        <a:rPr lang="sv-SE" b="1" baseline="0" dirty="0" smtClean="0"/>
                        <a:t> belåning 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Högre än  9 000</a:t>
                      </a:r>
                      <a:endParaRPr lang="sv-SE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683568" y="3861048"/>
            <a:ext cx="5187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sv-SE" sz="1800" b="0" cap="all" dirty="0" smtClean="0">
                <a:solidFill>
                  <a:schemeClr val="tx2"/>
                </a:solidFill>
                <a:latin typeface="Franklin Gothic Demi" pitchFamily="34" charset="0"/>
                <a:ea typeface="+mj-ea"/>
                <a:cs typeface="+mj-cs"/>
              </a:rPr>
              <a:t>Genomsnitt  </a:t>
            </a:r>
            <a:r>
              <a:rPr lang="sv-SE" sz="1800" b="0" cap="all" dirty="0" err="1" smtClean="0">
                <a:solidFill>
                  <a:schemeClr val="tx2"/>
                </a:solidFill>
                <a:latin typeface="Franklin Gothic Demi" pitchFamily="34" charset="0"/>
                <a:ea typeface="+mj-ea"/>
                <a:cs typeface="+mj-cs"/>
              </a:rPr>
              <a:t>hsb</a:t>
            </a:r>
            <a:r>
              <a:rPr lang="sv-SE" sz="1800" b="0" cap="all" dirty="0" smtClean="0">
                <a:solidFill>
                  <a:schemeClr val="tx2"/>
                </a:solidFill>
                <a:latin typeface="Franklin Gothic Demi" pitchFamily="34" charset="0"/>
                <a:ea typeface="+mj-ea"/>
                <a:cs typeface="+mj-cs"/>
              </a:rPr>
              <a:t> </a:t>
            </a:r>
            <a:r>
              <a:rPr lang="sv-SE" sz="1800" b="0" cap="all" dirty="0" err="1" smtClean="0">
                <a:solidFill>
                  <a:schemeClr val="tx2"/>
                </a:solidFill>
                <a:latin typeface="Franklin Gothic Demi" pitchFamily="34" charset="0"/>
                <a:ea typeface="+mj-ea"/>
                <a:cs typeface="+mj-cs"/>
              </a:rPr>
              <a:t>stockholm</a:t>
            </a:r>
            <a:r>
              <a:rPr lang="sv-SE" sz="1800" b="0" cap="all" dirty="0" smtClean="0">
                <a:solidFill>
                  <a:schemeClr val="tx2"/>
                </a:solidFill>
                <a:latin typeface="Franklin Gothic Demi" pitchFamily="34" charset="0"/>
                <a:ea typeface="+mj-ea"/>
                <a:cs typeface="+mj-cs"/>
              </a:rPr>
              <a:t>   2017     </a:t>
            </a:r>
            <a:r>
              <a:rPr lang="sv-SE" sz="18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4 971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… men den kräver mycket arbete</a:t>
            </a:r>
            <a:endParaRPr lang="sv-SE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8" name="Bildobjekt 7" descr="Flismäs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844824"/>
            <a:ext cx="4137393" cy="4608512"/>
          </a:xfrm>
          <a:prstGeom prst="rect">
            <a:avLst/>
          </a:prstGeom>
        </p:spPr>
      </p:pic>
      <p:pic>
        <p:nvPicPr>
          <p:cNvPr id="9" name="Bildobjekt 8" descr="Lundah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924944"/>
            <a:ext cx="4644008" cy="348300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51614" y="908720"/>
            <a:ext cx="839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och vi har gjort slut på våra kompostskötare</a:t>
            </a:r>
            <a:endParaRPr lang="sv-SE" dirty="0">
              <a:latin typeface="Palatino Linotype" pitchFamily="18" charset="0"/>
            </a:endParaRPr>
          </a:p>
        </p:txBody>
      </p:sp>
      <p:pic>
        <p:nvPicPr>
          <p:cNvPr id="6" name="Bildobjekt 5" descr="Annemay re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3429000"/>
            <a:ext cx="1784224" cy="3322348"/>
          </a:xfrm>
          <a:prstGeom prst="rect">
            <a:avLst/>
          </a:prstGeom>
        </p:spPr>
      </p:pic>
      <p:pic>
        <p:nvPicPr>
          <p:cNvPr id="10" name="Bildobjekt 9" descr="Annemay ren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540284"/>
            <a:ext cx="1157009" cy="29451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en välskött kompost är en tillgång</a:t>
            </a:r>
            <a:endParaRPr lang="sv-SE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79512" y="1988840"/>
            <a:ext cx="5865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Den kräver ständigt underhåll</a:t>
            </a:r>
            <a:endParaRPr lang="sv-SE" dirty="0">
              <a:latin typeface="Palatino Linotype" pitchFamily="18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179512" y="2852936"/>
            <a:ext cx="6263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Den behöver nya kompostlådor</a:t>
            </a:r>
            <a:endParaRPr lang="sv-SE" dirty="0">
              <a:latin typeface="Palatino Linotype" pitchFamily="18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179512" y="3717032"/>
            <a:ext cx="4499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Staketet måste bytas ut</a:t>
            </a:r>
            <a:endParaRPr lang="sv-SE" dirty="0">
              <a:latin typeface="Palatino Linotype" pitchFamily="18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9324528" y="5301208"/>
            <a:ext cx="835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>
                <a:latin typeface="Palatino Linotype" pitchFamily="18" charset="0"/>
              </a:rPr>
              <a:t>Om komposten tas bort – vad ska vi ha där?</a:t>
            </a:r>
            <a:endParaRPr lang="sv-SE" i="1" dirty="0">
              <a:latin typeface="Palatino Linotype" pitchFamily="18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179512" y="1268760"/>
            <a:ext cx="1168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Men:</a:t>
            </a:r>
            <a:endParaRPr lang="sv-SE" dirty="0">
              <a:latin typeface="Palatino Linotype" pitchFamily="18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79512" y="4653136"/>
            <a:ext cx="8502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Utrymmet kan komma att behövas för bodar</a:t>
            </a:r>
          </a:p>
          <a:p>
            <a:r>
              <a:rPr lang="sv-SE" dirty="0" smtClean="0">
                <a:latin typeface="Palatino Linotype" pitchFamily="18" charset="0"/>
              </a:rPr>
              <a:t>och upplag av material mm vid fönster- och </a:t>
            </a:r>
          </a:p>
          <a:p>
            <a:r>
              <a:rPr lang="sv-SE" dirty="0" smtClean="0">
                <a:latin typeface="Palatino Linotype" pitchFamily="18" charset="0"/>
              </a:rPr>
              <a:t>fasadrenoveringen. </a:t>
            </a:r>
            <a:endParaRPr lang="sv-SE" dirty="0"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51521" y="2420888"/>
            <a:ext cx="8892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Nu har vi rensat upp området och forslat bort </a:t>
            </a:r>
          </a:p>
          <a:p>
            <a:r>
              <a:rPr lang="sv-SE" dirty="0" smtClean="0">
                <a:latin typeface="Palatino Linotype" pitchFamily="18" charset="0"/>
              </a:rPr>
              <a:t>gammal </a:t>
            </a:r>
            <a:r>
              <a:rPr lang="sv-SE" dirty="0" err="1" smtClean="0">
                <a:latin typeface="Palatino Linotype" pitchFamily="18" charset="0"/>
              </a:rPr>
              <a:t>oandvändbar</a:t>
            </a:r>
            <a:r>
              <a:rPr lang="sv-SE" dirty="0" smtClean="0">
                <a:latin typeface="Palatino Linotype" pitchFamily="18" charset="0"/>
              </a:rPr>
              <a:t> kompost, ris och grenar.  </a:t>
            </a:r>
          </a:p>
          <a:p>
            <a:endParaRPr lang="sv-SE" dirty="0" smtClean="0">
              <a:latin typeface="Palatino Linotype" pitchFamily="18" charset="0"/>
            </a:endParaRPr>
          </a:p>
          <a:p>
            <a:r>
              <a:rPr lang="sv-SE" dirty="0" smtClean="0">
                <a:latin typeface="Palatino Linotype" pitchFamily="18" charset="0"/>
              </a:rPr>
              <a:t>Styrelsen sätter komposten på paus tills vi är klara med fönsterprojektet och har hittat nya kompostskötare.</a:t>
            </a:r>
          </a:p>
          <a:p>
            <a:endParaRPr lang="sv-SE" dirty="0">
              <a:latin typeface="Palatino Linotype" pitchFamily="18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v-SE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en vanskött kompost är en belastning</a:t>
            </a:r>
            <a:endParaRPr lang="sv-SE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51520" y="1340768"/>
            <a:ext cx="8023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Den riskerar bli ett hotell för råttfamiljer </a:t>
            </a:r>
            <a:endParaRPr lang="sv-SE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Piskställnin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836712"/>
            <a:ext cx="6021288" cy="602128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 rot="21202637">
            <a:off x="537113" y="1559261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 smtClean="0">
                <a:latin typeface="Palatino Linotype" pitchFamily="18" charset="0"/>
                <a:cs typeface="Times New Roman" pitchFamily="18" charset="0"/>
              </a:rPr>
              <a:t>är skraltiga och har gjort sitt.</a:t>
            </a:r>
            <a:endParaRPr lang="sv-SE" sz="4000" dirty="0">
              <a:latin typeface="Palatino Linotype" pitchFamily="18" charset="0"/>
              <a:cs typeface="Times New Roman" pitchFamily="18" charset="0"/>
            </a:endParaRPr>
          </a:p>
        </p:txBody>
      </p:sp>
      <p:cxnSp>
        <p:nvCxnSpPr>
          <p:cNvPr id="7" name="Rak pil 6"/>
          <p:cNvCxnSpPr/>
          <p:nvPr/>
        </p:nvCxnSpPr>
        <p:spPr bwMode="auto">
          <a:xfrm>
            <a:off x="6300192" y="2492896"/>
            <a:ext cx="158417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ktangel 7"/>
          <p:cNvSpPr/>
          <p:nvPr/>
        </p:nvSpPr>
        <p:spPr>
          <a:xfrm>
            <a:off x="611560" y="0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dirty="0" smtClean="0">
                <a:latin typeface="Palatino Linotype" pitchFamily="18" charset="0"/>
                <a:cs typeface="Times New Roman" pitchFamily="18" charset="0"/>
              </a:rPr>
              <a:t>Piskställningarna</a:t>
            </a:r>
            <a:endParaRPr lang="sv-SE" sz="60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79512" y="515719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 smtClean="0">
                <a:latin typeface="Palatino Linotype" pitchFamily="18" charset="0"/>
                <a:cs typeface="Times New Roman" pitchFamily="18" charset="0"/>
              </a:rPr>
              <a:t>Vi ersätter två och skrotar tre </a:t>
            </a:r>
            <a:endParaRPr lang="sv-SE" sz="4000" dirty="0"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pil 6"/>
          <p:cNvCxnSpPr/>
          <p:nvPr/>
        </p:nvCxnSpPr>
        <p:spPr bwMode="auto">
          <a:xfrm>
            <a:off x="6300192" y="2492896"/>
            <a:ext cx="158417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ktangel 7"/>
          <p:cNvSpPr/>
          <p:nvPr/>
        </p:nvSpPr>
        <p:spPr>
          <a:xfrm>
            <a:off x="539552" y="33265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dirty="0" smtClean="0">
                <a:latin typeface="Times New Roman" pitchFamily="18" charset="0"/>
                <a:cs typeface="Times New Roman" pitchFamily="18" charset="0"/>
              </a:rPr>
              <a:t>Piskställningar</a:t>
            </a:r>
            <a:endParaRPr lang="sv-SE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ildobjekt 5" descr="Gransätrarit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812359" cy="5433056"/>
          </a:xfrm>
          <a:prstGeom prst="rect">
            <a:avLst/>
          </a:prstGeom>
        </p:spPr>
      </p:pic>
      <p:pic>
        <p:nvPicPr>
          <p:cNvPr id="5" name="Bildobjekt 4" descr="Piskställ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5733256"/>
            <a:ext cx="792088" cy="792088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pic>
        <p:nvPicPr>
          <p:cNvPr id="9" name="Bildobjekt 8" descr="Piskställ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5229200"/>
            <a:ext cx="792088" cy="792088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sp>
        <p:nvSpPr>
          <p:cNvPr id="10" name="Rektangel 9"/>
          <p:cNvSpPr/>
          <p:nvPr/>
        </p:nvSpPr>
        <p:spPr>
          <a:xfrm>
            <a:off x="539552" y="1268760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latin typeface="Palatino Linotype" pitchFamily="18" charset="0"/>
                <a:cs typeface="Times New Roman" pitchFamily="18" charset="0"/>
              </a:rPr>
              <a:t>Dessa tas bort</a:t>
            </a:r>
            <a:endParaRPr lang="sv-SE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539552" y="1844824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latin typeface="Palatino Linotype" pitchFamily="18" charset="0"/>
                <a:cs typeface="Times New Roman" pitchFamily="18" charset="0"/>
              </a:rPr>
              <a:t>och ersätts här</a:t>
            </a:r>
            <a:endParaRPr lang="sv-SE" dirty="0"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pil 6"/>
          <p:cNvCxnSpPr/>
          <p:nvPr/>
        </p:nvCxnSpPr>
        <p:spPr bwMode="auto">
          <a:xfrm>
            <a:off x="6300192" y="2492896"/>
            <a:ext cx="158417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ktangel 7"/>
          <p:cNvSpPr/>
          <p:nvPr/>
        </p:nvSpPr>
        <p:spPr>
          <a:xfrm>
            <a:off x="539552" y="33265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dirty="0" smtClean="0">
                <a:latin typeface="Palatino Linotype" pitchFamily="18" charset="0"/>
                <a:cs typeface="Times New Roman" pitchFamily="18" charset="0"/>
              </a:rPr>
              <a:t>Grillarna på gårdarna</a:t>
            </a:r>
            <a:endParaRPr lang="sv-SE" sz="60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216024" y="1412776"/>
            <a:ext cx="8748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Palatino Linotype" pitchFamily="18" charset="0"/>
              </a:rPr>
              <a:t>Enligt Plan- och bygglagens bestämmelser utför vi årligen en besiktning av våra gårdar och lekplatser.</a:t>
            </a:r>
          </a:p>
          <a:p>
            <a:r>
              <a:rPr lang="sv-SE" sz="2800" dirty="0" smtClean="0"/>
              <a:t> </a:t>
            </a:r>
            <a:endParaRPr lang="sv-SE" sz="28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616" y="2636912"/>
            <a:ext cx="679832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pil 6"/>
          <p:cNvCxnSpPr/>
          <p:nvPr/>
        </p:nvCxnSpPr>
        <p:spPr bwMode="auto">
          <a:xfrm>
            <a:off x="6300192" y="2492896"/>
            <a:ext cx="158417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ktangel 7"/>
          <p:cNvSpPr/>
          <p:nvPr/>
        </p:nvSpPr>
        <p:spPr>
          <a:xfrm>
            <a:off x="539552" y="476672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dirty="0" smtClean="0">
                <a:latin typeface="Palatino Linotype" pitchFamily="18" charset="0"/>
                <a:cs typeface="Times New Roman" pitchFamily="18" charset="0"/>
              </a:rPr>
              <a:t>Grillarna på gårdarna</a:t>
            </a:r>
            <a:endParaRPr lang="sv-SE" sz="60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539552" y="1484784"/>
            <a:ext cx="8210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Palatino Linotype" pitchFamily="18" charset="0"/>
              </a:rPr>
              <a:t>I år bedömdes våra grillar ligga i klass A, </a:t>
            </a:r>
          </a:p>
          <a:p>
            <a:r>
              <a:rPr lang="sv-SE" sz="2800" dirty="0" err="1" smtClean="0">
                <a:latin typeface="Palatino Linotype" pitchFamily="18" charset="0"/>
              </a:rPr>
              <a:t>dvs</a:t>
            </a:r>
            <a:r>
              <a:rPr lang="sv-SE" sz="2800" dirty="0" smtClean="0">
                <a:latin typeface="Palatino Linotype" pitchFamily="18" charset="0"/>
              </a:rPr>
              <a:t> de kan medföra risk för allvarlig skada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13223" y="2708920"/>
            <a:ext cx="4953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ruta 8"/>
          <p:cNvSpPr txBox="1"/>
          <p:nvPr/>
        </p:nvSpPr>
        <p:spPr>
          <a:xfrm>
            <a:off x="683568" y="5589240"/>
            <a:ext cx="8210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latin typeface="Palatino Linotype" pitchFamily="18" charset="0"/>
              </a:rPr>
              <a:t>De måste repareras eller bytas ut</a:t>
            </a:r>
            <a:endParaRPr lang="sv-SE" dirty="0"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pil 6"/>
          <p:cNvCxnSpPr/>
          <p:nvPr/>
        </p:nvCxnSpPr>
        <p:spPr bwMode="auto">
          <a:xfrm>
            <a:off x="6300192" y="2492896"/>
            <a:ext cx="158417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ktangel 7"/>
          <p:cNvSpPr/>
          <p:nvPr/>
        </p:nvSpPr>
        <p:spPr>
          <a:xfrm>
            <a:off x="539552" y="476672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dirty="0" smtClean="0">
                <a:latin typeface="Palatino Linotype" pitchFamily="18" charset="0"/>
                <a:cs typeface="Times New Roman" pitchFamily="18" charset="0"/>
              </a:rPr>
              <a:t>Grillarna på gårdarna</a:t>
            </a:r>
            <a:endParaRPr lang="sv-SE" sz="60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39552" y="1484784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Palatino Linotype" pitchFamily="18" charset="0"/>
              </a:rPr>
              <a:t>Vi kommer att ersätta grillarna med nya, men det kräver att det finns en grillansvarig på varje gård, som ser till att grillplatsen är hyfsat välstädad </a:t>
            </a:r>
            <a:endParaRPr lang="sv-SE" dirty="0">
              <a:latin typeface="Palatino Linotype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3356992"/>
            <a:ext cx="5924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pil 6"/>
          <p:cNvCxnSpPr/>
          <p:nvPr/>
        </p:nvCxnSpPr>
        <p:spPr bwMode="auto">
          <a:xfrm>
            <a:off x="6300192" y="2492896"/>
            <a:ext cx="158417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ktangel 7"/>
          <p:cNvSpPr/>
          <p:nvPr/>
        </p:nvSpPr>
        <p:spPr>
          <a:xfrm>
            <a:off x="539552" y="476672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dirty="0" smtClean="0">
                <a:latin typeface="Palatino Linotype" pitchFamily="18" charset="0"/>
                <a:cs typeface="Times New Roman" pitchFamily="18" charset="0"/>
              </a:rPr>
              <a:t>Nya lekredskap</a:t>
            </a:r>
            <a:endParaRPr lang="sv-SE" sz="6000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6" name="Bildobjekt 5" descr="Brandbi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84784"/>
            <a:ext cx="3810000" cy="3048000"/>
          </a:xfrm>
          <a:prstGeom prst="rect">
            <a:avLst/>
          </a:prstGeom>
        </p:spPr>
      </p:pic>
      <p:pic>
        <p:nvPicPr>
          <p:cNvPr id="9" name="Bildobjekt 8" descr="Karusel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573016"/>
            <a:ext cx="5001856" cy="3626346"/>
          </a:xfrm>
          <a:prstGeom prst="rect">
            <a:avLst/>
          </a:prstGeom>
        </p:spPr>
      </p:pic>
      <p:pic>
        <p:nvPicPr>
          <p:cNvPr id="10" name="Bildobjekt 9" descr="Russe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1052736"/>
            <a:ext cx="5019173" cy="3864763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5796136" y="1556792"/>
            <a:ext cx="3347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 smtClean="0">
                <a:latin typeface="Palatino Linotype" pitchFamily="18" charset="0"/>
                <a:cs typeface="Times New Roman" pitchFamily="18" charset="0"/>
              </a:rPr>
              <a:t>till den unga </a:t>
            </a:r>
          </a:p>
          <a:p>
            <a:r>
              <a:rPr lang="sv-SE" sz="4000" dirty="0" smtClean="0">
                <a:latin typeface="Palatino Linotype" pitchFamily="18" charset="0"/>
                <a:cs typeface="Times New Roman" pitchFamily="18" charset="0"/>
              </a:rPr>
              <a:t>generationen </a:t>
            </a:r>
            <a:endParaRPr lang="sv-SE" sz="40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611560" y="4653136"/>
            <a:ext cx="3347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 smtClean="0">
                <a:latin typeface="Palatino Linotype" pitchFamily="18" charset="0"/>
                <a:cs typeface="Times New Roman" pitchFamily="18" charset="0"/>
              </a:rPr>
              <a:t>Leverans om några veckor!</a:t>
            </a:r>
            <a:endParaRPr lang="sv-SE" sz="4000" dirty="0"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nittpris kv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76" y="332656"/>
            <a:ext cx="9126602" cy="5544616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 bwMode="auto">
          <a:xfrm>
            <a:off x="6300192" y="2492896"/>
            <a:ext cx="158417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sv-S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Vår EKONOMI  -  NYCKELTAL</a:t>
            </a:r>
            <a:endParaRPr lang="sv-SE" dirty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83568" y="2348880"/>
          <a:ext cx="7776864" cy="181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751"/>
                <a:gridCol w="1286081"/>
                <a:gridCol w="1698816"/>
                <a:gridCol w="1944216"/>
              </a:tblGrid>
              <a:tr h="453135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2017/18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2018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2021</a:t>
                      </a:r>
                      <a:endParaRPr lang="sv-SE" dirty="0"/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sv-SE" b="1" dirty="0" smtClean="0"/>
                        <a:t>Långa lån 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36 395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34 682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64 000</a:t>
                      </a:r>
                      <a:endParaRPr lang="sv-SE" b="1" dirty="0"/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sv-SE" b="1" dirty="0" smtClean="0"/>
                        <a:t>Delat med lägenhetsytan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14 979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 smtClean="0"/>
                        <a:t>14 979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 smtClean="0"/>
                        <a:t>14 979</a:t>
                      </a:r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sv-SE" b="1" dirty="0" smtClean="0"/>
                        <a:t>Ger</a:t>
                      </a:r>
                      <a:r>
                        <a:rPr lang="sv-SE" b="1" baseline="0" dirty="0" smtClean="0"/>
                        <a:t> l</a:t>
                      </a:r>
                      <a:r>
                        <a:rPr lang="sv-SE" b="1" dirty="0" smtClean="0"/>
                        <a:t>ån per kvm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2 430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2 315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4 273</a:t>
                      </a:r>
                      <a:endParaRPr lang="sv-SE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539552" y="112474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Skuldsättning beräknas öka med 30 </a:t>
            </a:r>
            <a:r>
              <a:rPr lang="sv-SE" sz="2400" cap="all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milj</a:t>
            </a:r>
            <a:r>
              <a:rPr lang="sv-SE" sz="24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 </a:t>
            </a:r>
            <a:r>
              <a:rPr lang="sv-SE" sz="2400" cap="all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pga</a:t>
            </a:r>
            <a:r>
              <a:rPr lang="sv-SE" sz="24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  fönster- och Fasadrenoveringen 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1475656" y="4365104"/>
          <a:ext cx="648072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3672408"/>
              </a:tblGrid>
              <a:tr h="211048">
                <a:tc gridSpan="2">
                  <a:txBody>
                    <a:bodyPr/>
                    <a:lstStyle/>
                    <a:p>
                      <a:r>
                        <a:rPr lang="sv-SE" b="1" dirty="0" smtClean="0"/>
                        <a:t>Bra eller mindre bra</a:t>
                      </a:r>
                      <a:endParaRPr lang="sv-S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Låg</a:t>
                      </a:r>
                      <a:r>
                        <a:rPr lang="sv-SE" b="1" baseline="0" dirty="0" smtClean="0"/>
                        <a:t> belåning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Lägre än  3 000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Låg</a:t>
                      </a:r>
                      <a:r>
                        <a:rPr lang="sv-SE" b="1" baseline="0" dirty="0" smtClean="0"/>
                        <a:t> till måttlig belåning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Mellan     3 000 – 6 000 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Måttlig till hög belåning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Mellan</a:t>
                      </a:r>
                      <a:r>
                        <a:rPr lang="sv-SE" b="1" baseline="0" dirty="0" smtClean="0"/>
                        <a:t>     6 000 – 9 000 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Hög</a:t>
                      </a:r>
                      <a:r>
                        <a:rPr lang="sv-SE" b="1" baseline="0" dirty="0" smtClean="0"/>
                        <a:t> belåning 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Högre än  9 000</a:t>
                      </a:r>
                      <a:endParaRPr lang="sv-SE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Rak pil 6"/>
          <p:cNvCxnSpPr/>
          <p:nvPr/>
        </p:nvCxnSpPr>
        <p:spPr>
          <a:xfrm flipH="1">
            <a:off x="5724128" y="4005064"/>
            <a:ext cx="432048" cy="7920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 flipH="1">
            <a:off x="6012160" y="4005064"/>
            <a:ext cx="1944216" cy="129614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/>
          <p:cNvSpPr txBox="1"/>
          <p:nvPr/>
        </p:nvSpPr>
        <p:spPr>
          <a:xfrm>
            <a:off x="72008" y="1052736"/>
            <a:ext cx="8964488" cy="4308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4400" dirty="0" smtClean="0">
                <a:solidFill>
                  <a:srgbClr val="FF0000"/>
                </a:solidFill>
                <a:latin typeface="Palatino Linotype" pitchFamily="18" charset="0"/>
              </a:rPr>
              <a:t>En stor och välförtjänt applåd till alla volontärer som sliter för föreningen. </a:t>
            </a:r>
          </a:p>
          <a:p>
            <a:endParaRPr lang="sv-SE" sz="10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r>
              <a:rPr lang="sv-SE" sz="4400" dirty="0" smtClean="0">
                <a:solidFill>
                  <a:srgbClr val="FF0000"/>
                </a:solidFill>
                <a:latin typeface="Palatino Linotype" pitchFamily="18" charset="0"/>
              </a:rPr>
              <a:t>Det är alla ni som gör det trivsamt i Gransätra och som håller våra kostnader nere!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187624" y="5157192"/>
            <a:ext cx="7164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dirty="0" smtClean="0">
                <a:latin typeface="Palatino Linotype" pitchFamily="18" charset="0"/>
              </a:rPr>
              <a:t>TACK!!</a:t>
            </a:r>
            <a:endParaRPr lang="sv-SE" sz="9600" dirty="0">
              <a:latin typeface="Palatino Linotype" pitchFamily="18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51520" y="26064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smtClean="0">
                <a:solidFill>
                  <a:schemeClr val="hlink"/>
                </a:solidFill>
                <a:latin typeface="Palatino Linotype" pitchFamily="18" charset="0"/>
              </a:rPr>
              <a:t>Innan vi avslutar dagens möte…</a:t>
            </a: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6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sv-S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Vår EKONOMI  -  NYCKELTAL</a:t>
            </a:r>
            <a:endParaRPr lang="sv-SE" dirty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83568" y="1844823"/>
          <a:ext cx="7776864" cy="181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751"/>
                <a:gridCol w="1286081"/>
                <a:gridCol w="1698816"/>
                <a:gridCol w="1944216"/>
              </a:tblGrid>
              <a:tr h="453135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Bokslut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err="1" smtClean="0"/>
                        <a:t>Uppr</a:t>
                      </a:r>
                      <a:r>
                        <a:rPr lang="sv-SE" dirty="0" smtClean="0"/>
                        <a:t> 2018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2017/18</a:t>
                      </a:r>
                      <a:endParaRPr lang="sv-SE" dirty="0"/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sv-SE" b="1" dirty="0" smtClean="0"/>
                        <a:t>Långa lån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34 682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34 682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36 395</a:t>
                      </a:r>
                      <a:endParaRPr lang="sv-SE" b="1" dirty="0"/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sv-SE" b="1" dirty="0" smtClean="0"/>
                        <a:t>Delat med årsavgifter </a:t>
                      </a:r>
                      <a:r>
                        <a:rPr lang="sv-SE" b="1" dirty="0" err="1" smtClean="0"/>
                        <a:t>lgh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5 934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8 901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8 512</a:t>
                      </a:r>
                      <a:endParaRPr lang="sv-SE" b="1" dirty="0"/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sv-SE" b="1" dirty="0" smtClean="0"/>
                        <a:t>Ger</a:t>
                      </a:r>
                      <a:r>
                        <a:rPr lang="sv-SE" b="1" baseline="0" dirty="0" smtClean="0"/>
                        <a:t> r</a:t>
                      </a:r>
                      <a:r>
                        <a:rPr lang="sv-SE" b="1" dirty="0" smtClean="0"/>
                        <a:t>äntekänslighet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5,8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3,9</a:t>
                      </a:r>
                      <a:endParaRPr lang="sv-SE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4,3</a:t>
                      </a:r>
                      <a:endParaRPr lang="sv-SE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2051720" y="1124744"/>
            <a:ext cx="4145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räntekänslighet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683568" y="3789040"/>
          <a:ext cx="482453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3024336"/>
              </a:tblGrid>
              <a:tr h="211048">
                <a:tc gridSpan="2">
                  <a:txBody>
                    <a:bodyPr/>
                    <a:lstStyle/>
                    <a:p>
                      <a:r>
                        <a:rPr lang="sv-SE" dirty="0" smtClean="0"/>
                        <a:t>Bra eller </a:t>
                      </a:r>
                      <a:r>
                        <a:rPr lang="sv-SE" baseline="0" dirty="0" smtClean="0"/>
                        <a:t> mindre bra</a:t>
                      </a:r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Bra</a:t>
                      </a:r>
                      <a:endParaRPr lang="sv-SE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Mindre än 5</a:t>
                      </a:r>
                      <a:endParaRPr lang="sv-SE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Normalt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Mellan      5 - 10 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Mindre bra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Mellan</a:t>
                      </a:r>
                      <a:r>
                        <a:rPr lang="sv-SE" b="1" baseline="0" dirty="0" smtClean="0"/>
                        <a:t>     10 – 15 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Undermånligt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Över         15</a:t>
                      </a:r>
                      <a:endParaRPr lang="sv-SE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683568" y="5805264"/>
            <a:ext cx="461780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sv-SE" sz="1800" b="0" cap="all" dirty="0" smtClean="0">
                <a:solidFill>
                  <a:schemeClr val="tx2"/>
                </a:solidFill>
                <a:latin typeface="Franklin Gothic Demi" pitchFamily="34" charset="0"/>
                <a:ea typeface="+mj-ea"/>
                <a:cs typeface="+mj-cs"/>
              </a:rPr>
              <a:t>Genomsnitt  </a:t>
            </a:r>
            <a:r>
              <a:rPr lang="sv-SE" sz="1800" b="0" cap="all" dirty="0" err="1" smtClean="0">
                <a:solidFill>
                  <a:schemeClr val="tx2"/>
                </a:solidFill>
                <a:latin typeface="Franklin Gothic Demi" pitchFamily="34" charset="0"/>
                <a:ea typeface="+mj-ea"/>
                <a:cs typeface="+mj-cs"/>
              </a:rPr>
              <a:t>hsb</a:t>
            </a:r>
            <a:r>
              <a:rPr lang="sv-SE" sz="1800" b="0" cap="all" dirty="0" smtClean="0">
                <a:solidFill>
                  <a:schemeClr val="tx2"/>
                </a:solidFill>
                <a:latin typeface="Franklin Gothic Demi" pitchFamily="34" charset="0"/>
                <a:ea typeface="+mj-ea"/>
                <a:cs typeface="+mj-cs"/>
              </a:rPr>
              <a:t> </a:t>
            </a:r>
            <a:r>
              <a:rPr lang="sv-SE" sz="1800" b="0" cap="all" dirty="0" err="1" smtClean="0">
                <a:solidFill>
                  <a:schemeClr val="tx2"/>
                </a:solidFill>
                <a:latin typeface="Franklin Gothic Demi" pitchFamily="34" charset="0"/>
                <a:ea typeface="+mj-ea"/>
                <a:cs typeface="+mj-cs"/>
              </a:rPr>
              <a:t>stockholm</a:t>
            </a:r>
            <a:r>
              <a:rPr lang="sv-SE" sz="1800" b="0" cap="all" dirty="0" smtClean="0">
                <a:solidFill>
                  <a:schemeClr val="tx2"/>
                </a:solidFill>
                <a:latin typeface="Franklin Gothic Demi" pitchFamily="34" charset="0"/>
                <a:ea typeface="+mj-ea"/>
                <a:cs typeface="+mj-cs"/>
              </a:rPr>
              <a:t>   2017      </a:t>
            </a:r>
            <a:r>
              <a:rPr lang="sv-SE" sz="18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sv-S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Vår EKONOMI  -  NYCKELTAL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323528" y="328498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Med en räntekänslighet på 4 bör vi öka avgifterna med 4% om räntan ökar med 1 %.  </a:t>
            </a:r>
            <a:endParaRPr lang="sv-SE" dirty="0">
              <a:latin typeface="Palatino Linotype" pitchFamily="18" charset="0"/>
            </a:endParaRPr>
          </a:p>
        </p:txBody>
      </p:sp>
      <p:pic>
        <p:nvPicPr>
          <p:cNvPr id="7" name="Bildobjekt 6" descr="Räntekänslighet motiv k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03484"/>
            <a:ext cx="8366760" cy="1726227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67544" y="4581128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Det innebär c:a 340 000 kr totalt eller 23 kr per kvm. För genomsnittslägenheten på 89,5 kvm blir det c:a 170 kr/månad</a:t>
            </a:r>
            <a:endParaRPr lang="sv-SE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sv-S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Vår EKONOMI  -  NYCKELTAL</a:t>
            </a:r>
            <a:endParaRPr lang="sv-SE" dirty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83568" y="1844823"/>
          <a:ext cx="7776864" cy="181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751"/>
                <a:gridCol w="1286081"/>
                <a:gridCol w="1698816"/>
                <a:gridCol w="1944216"/>
              </a:tblGrid>
              <a:tr h="453135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2017/18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2018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2021</a:t>
                      </a:r>
                      <a:endParaRPr lang="sv-SE" dirty="0"/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sv-SE" dirty="0" smtClean="0"/>
                        <a:t>Långa lån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36 395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34 682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64 000</a:t>
                      </a:r>
                      <a:endParaRPr lang="sv-SE" dirty="0"/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sv-SE" dirty="0" smtClean="0"/>
                        <a:t>Årsavgifter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8 512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8 901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9 000</a:t>
                      </a:r>
                      <a:endParaRPr lang="sv-SE" dirty="0"/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sv-SE" dirty="0" smtClean="0"/>
                        <a:t>Räntekänslighet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4,3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3,9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7,1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395536" y="1124744"/>
            <a:ext cx="8255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Räntekänslighet efter fönsterupplåningen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1331640" y="4077072"/>
          <a:ext cx="482453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3024336"/>
              </a:tblGrid>
              <a:tr h="211048">
                <a:tc gridSpan="2">
                  <a:txBody>
                    <a:bodyPr/>
                    <a:lstStyle/>
                    <a:p>
                      <a:r>
                        <a:rPr lang="sv-SE" dirty="0" smtClean="0"/>
                        <a:t>Bra eller </a:t>
                      </a:r>
                      <a:r>
                        <a:rPr lang="sv-SE" baseline="0" dirty="0" smtClean="0"/>
                        <a:t> mindre bra</a:t>
                      </a:r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Bra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Mindre än 5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Normalt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Mellan      5 - 10 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Mindre bra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Mellan</a:t>
                      </a:r>
                      <a:r>
                        <a:rPr lang="sv-SE" baseline="0" dirty="0" smtClean="0"/>
                        <a:t>     10 – 15 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Undermånligt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Över         15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Rak pil 5"/>
          <p:cNvCxnSpPr/>
          <p:nvPr/>
        </p:nvCxnSpPr>
        <p:spPr>
          <a:xfrm flipH="1">
            <a:off x="4572000" y="3573016"/>
            <a:ext cx="1584176" cy="108012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 flipH="1">
            <a:off x="5076056" y="3573016"/>
            <a:ext cx="3096344" cy="144016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18939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Vår EKONOMI  -  NYCKELTAL </a:t>
            </a:r>
            <a:br>
              <a:rPr lang="sv-S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</a:br>
            <a:r>
              <a:rPr lang="sv-S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efter fönsterlån på 30 miljoner 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67544" y="177281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Med en räntekänslighet på 7 bör vi öka avgifterna med 7% om räntan ökar med 1 %.  </a:t>
            </a:r>
            <a:endParaRPr lang="sv-SE" dirty="0">
              <a:latin typeface="Palatino Linotype" pitchFamily="18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67544" y="335699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Palatino Linotype" pitchFamily="18" charset="0"/>
              </a:rPr>
              <a:t>Det innebär c:a 630 000 kr totalt eller 42 kr per kvm. För genomsnittslägenheten på 89,5 kvm blir det c:a 300 kr/månad.</a:t>
            </a:r>
            <a:endParaRPr lang="sv-SE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ndring">
  <a:themeElements>
    <a:clrScheme name="Vandring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andring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jute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29381</TotalTime>
  <Words>1642</Words>
  <Application>Microsoft Office PowerPoint</Application>
  <PresentationFormat>Bildspel på skärmen (4:3)</PresentationFormat>
  <Paragraphs>408</Paragraphs>
  <Slides>50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50</vt:i4>
      </vt:variant>
    </vt:vector>
  </HeadingPairs>
  <TitlesOfParts>
    <vt:vector size="51" baseType="lpstr">
      <vt:lpstr>Vandring</vt:lpstr>
      <vt:lpstr>Bild 1</vt:lpstr>
      <vt:lpstr>Vår EKONOMI - EN OTILLÅTEN JÄMFÖRELSE KKR </vt:lpstr>
      <vt:lpstr>Vår EKONOMI  -  NYCKELTAL                   sparande</vt:lpstr>
      <vt:lpstr>Vår EKONOMI  -  NYCKELTAL</vt:lpstr>
      <vt:lpstr>Vår EKONOMI  -  NYCKELTAL</vt:lpstr>
      <vt:lpstr>Vår EKONOMI  -  NYCKELTAL</vt:lpstr>
      <vt:lpstr>Vår EKONOMI  -  NYCKELTAL</vt:lpstr>
      <vt:lpstr>Vår EKONOMI  -  NYCKELTAL</vt:lpstr>
      <vt:lpstr>Vår EKONOMI  -  NYCKELTAL  efter fönsterlån på 30 miljoner </vt:lpstr>
      <vt:lpstr>Bild 10</vt:lpstr>
      <vt:lpstr>Bild 11</vt:lpstr>
      <vt:lpstr>Bild 12</vt:lpstr>
      <vt:lpstr>Styrelsen informerar. . . </vt:lpstr>
      <vt:lpstr>Våra sopor</vt:lpstr>
      <vt:lpstr>Varför Nytt sopsystem?</vt:lpstr>
      <vt:lpstr>Det Nya sopsystemet</vt:lpstr>
      <vt:lpstr>Det Nya sopsystemet</vt:lpstr>
      <vt:lpstr>Det nya sopsystemet</vt:lpstr>
      <vt:lpstr>Det nya sopsystemet</vt:lpstr>
      <vt:lpstr>Placeringen </vt:lpstr>
      <vt:lpstr>Det nya sopsystemet</vt:lpstr>
      <vt:lpstr>Bild 22</vt:lpstr>
      <vt:lpstr>Nya garageportar</vt:lpstr>
      <vt:lpstr>Garagens el-ledningar</vt:lpstr>
      <vt:lpstr>björkarna</vt:lpstr>
      <vt:lpstr>björkarna</vt:lpstr>
      <vt:lpstr>björkarna</vt:lpstr>
      <vt:lpstr>Bild 28</vt:lpstr>
      <vt:lpstr>Bild 29</vt:lpstr>
      <vt:lpstr>Bild 30</vt:lpstr>
      <vt:lpstr>Bild 31</vt:lpstr>
      <vt:lpstr>Bild 32</vt:lpstr>
      <vt:lpstr>Bild 33</vt:lpstr>
      <vt:lpstr>Bild 34</vt:lpstr>
      <vt:lpstr>Bild 35</vt:lpstr>
      <vt:lpstr>Bild 36</vt:lpstr>
      <vt:lpstr>Bild 37</vt:lpstr>
      <vt:lpstr>Bild 38</vt:lpstr>
      <vt:lpstr>Bild 39</vt:lpstr>
      <vt:lpstr>Bild 40</vt:lpstr>
      <vt:lpstr>Bild 41</vt:lpstr>
      <vt:lpstr>Bild 42</vt:lpstr>
      <vt:lpstr>Bild 43</vt:lpstr>
      <vt:lpstr>Bild 44</vt:lpstr>
      <vt:lpstr>Bild 45</vt:lpstr>
      <vt:lpstr>Bild 46</vt:lpstr>
      <vt:lpstr>Bild 47</vt:lpstr>
      <vt:lpstr>Bild 48</vt:lpstr>
      <vt:lpstr>Bild 49</vt:lpstr>
      <vt:lpstr>Bild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extrastämma om stambyte</dc:title>
  <dc:creator>Jan T</dc:creator>
  <cp:lastModifiedBy>Karin</cp:lastModifiedBy>
  <cp:revision>2013</cp:revision>
  <dcterms:created xsi:type="dcterms:W3CDTF">2005-04-27T17:14:15Z</dcterms:created>
  <dcterms:modified xsi:type="dcterms:W3CDTF">2019-06-09T22:45:10Z</dcterms:modified>
</cp:coreProperties>
</file>