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7" r:id="rId3"/>
    <p:sldId id="257" r:id="rId4"/>
    <p:sldId id="261" r:id="rId5"/>
    <p:sldId id="263" r:id="rId6"/>
    <p:sldId id="269" r:id="rId7"/>
    <p:sldId id="264" r:id="rId8"/>
    <p:sldId id="265" r:id="rId9"/>
    <p:sldId id="267" r:id="rId10"/>
    <p:sldId id="258" r:id="rId11"/>
    <p:sldId id="271" r:id="rId12"/>
    <p:sldId id="270" r:id="rId13"/>
    <p:sldId id="288" r:id="rId14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C60A"/>
    <a:srgbClr val="0000FF"/>
    <a:srgbClr val="00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lfb&#228;rbar\Documents\Fridhem\Ulf%20ordf&#246;rande\2012\F&#246;reningsst&#228;mma%202012%20Kostnader%20och%20int&#228;kter%202004-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lfb&#228;rbar\Documents\Fridhem\Ulf%20ordf&#246;rande\2012\F&#246;reningsst&#228;mma%202012%20Kostnader%20och%20int&#228;kter%202004-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8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524402249574053E-2"/>
          <c:y val="3.357322011114576E-2"/>
          <c:w val="0.7200658627658898"/>
          <c:h val="0.8657094614374014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Intäkter!$A$4</c:f>
              <c:strCache>
                <c:ptCount val="1"/>
                <c:pt idx="0">
                  <c:v>Årsavgifter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Intäkter!$B$3:$J$3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Intäkter!$B$4:$J$4</c:f>
              <c:numCache>
                <c:formatCode>General</c:formatCode>
                <c:ptCount val="9"/>
                <c:pt idx="0">
                  <c:v>4693</c:v>
                </c:pt>
                <c:pt idx="1">
                  <c:v>4696</c:v>
                </c:pt>
                <c:pt idx="2">
                  <c:v>4693</c:v>
                </c:pt>
                <c:pt idx="3">
                  <c:v>4764</c:v>
                </c:pt>
                <c:pt idx="4">
                  <c:v>4808</c:v>
                </c:pt>
                <c:pt idx="5">
                  <c:v>4827</c:v>
                </c:pt>
                <c:pt idx="6">
                  <c:v>4827</c:v>
                </c:pt>
                <c:pt idx="7">
                  <c:v>4827</c:v>
                </c:pt>
                <c:pt idx="8">
                  <c:v>4816</c:v>
                </c:pt>
              </c:numCache>
            </c:numRef>
          </c:val>
        </c:ser>
        <c:ser>
          <c:idx val="1"/>
          <c:order val="1"/>
          <c:tx>
            <c:strRef>
              <c:f>Intäkter!$A$5</c:f>
              <c:strCache>
                <c:ptCount val="1"/>
                <c:pt idx="0">
                  <c:v>Lokalhyror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Intäkter!$B$3:$J$3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Intäkter!$B$5:$J$5</c:f>
              <c:numCache>
                <c:formatCode>General</c:formatCode>
                <c:ptCount val="9"/>
                <c:pt idx="0">
                  <c:v>2019</c:v>
                </c:pt>
                <c:pt idx="1">
                  <c:v>2019</c:v>
                </c:pt>
                <c:pt idx="2">
                  <c:v>2042</c:v>
                </c:pt>
                <c:pt idx="3">
                  <c:v>1948</c:v>
                </c:pt>
                <c:pt idx="4">
                  <c:v>2166</c:v>
                </c:pt>
                <c:pt idx="5">
                  <c:v>2254</c:v>
                </c:pt>
                <c:pt idx="6">
                  <c:v>2221</c:v>
                </c:pt>
                <c:pt idx="7">
                  <c:v>2264</c:v>
                </c:pt>
                <c:pt idx="8">
                  <c:v>2262</c:v>
                </c:pt>
              </c:numCache>
            </c:numRef>
          </c:val>
        </c:ser>
        <c:ser>
          <c:idx val="2"/>
          <c:order val="2"/>
          <c:tx>
            <c:strRef>
              <c:f>Intäkter!$A$6</c:f>
              <c:strCache>
                <c:ptCount val="1"/>
                <c:pt idx="0">
                  <c:v>Övriga intäkter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Intäkter!$B$3:$J$3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Intäkter!$B$6:$J$6</c:f>
              <c:numCache>
                <c:formatCode>General</c:formatCode>
                <c:ptCount val="9"/>
                <c:pt idx="0">
                  <c:v>171</c:v>
                </c:pt>
                <c:pt idx="1">
                  <c:v>224</c:v>
                </c:pt>
                <c:pt idx="2">
                  <c:v>0</c:v>
                </c:pt>
                <c:pt idx="3">
                  <c:v>606</c:v>
                </c:pt>
                <c:pt idx="4">
                  <c:v>673</c:v>
                </c:pt>
                <c:pt idx="5">
                  <c:v>392</c:v>
                </c:pt>
                <c:pt idx="6">
                  <c:v>469</c:v>
                </c:pt>
                <c:pt idx="7">
                  <c:v>402</c:v>
                </c:pt>
                <c:pt idx="8">
                  <c:v>336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095232"/>
        <c:axId val="32109312"/>
        <c:axId val="0"/>
      </c:bar3DChart>
      <c:catAx>
        <c:axId val="32095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2109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210931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209523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2038964589282126"/>
          <c:y val="0.42446142569091388"/>
          <c:w val="0.16666693003345298"/>
          <c:h val="0.1534775776509518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86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524402249574011E-2"/>
          <c:y val="3.3573220111145732E-2"/>
          <c:w val="0.67152209673672769"/>
          <c:h val="0.8657094614374014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Kostnader!$A$3</c:f>
              <c:strCache>
                <c:ptCount val="1"/>
                <c:pt idx="0">
                  <c:v>Fastighetsunderhåll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Kostnader!$B$3:$J$3</c:f>
              <c:numCache>
                <c:formatCode>General</c:formatCode>
                <c:ptCount val="9"/>
                <c:pt idx="0">
                  <c:v>1394</c:v>
                </c:pt>
                <c:pt idx="1">
                  <c:v>2073</c:v>
                </c:pt>
                <c:pt idx="2">
                  <c:v>1293</c:v>
                </c:pt>
                <c:pt idx="3">
                  <c:v>1615</c:v>
                </c:pt>
                <c:pt idx="4" formatCode="0">
                  <c:v>1326.1859999999999</c:v>
                </c:pt>
                <c:pt idx="5" formatCode="0">
                  <c:v>1937.7909999999999</c:v>
                </c:pt>
                <c:pt idx="6" formatCode="#,##0">
                  <c:v>2699</c:v>
                </c:pt>
                <c:pt idx="7" formatCode="0">
                  <c:v>2681</c:v>
                </c:pt>
                <c:pt idx="8" formatCode="0">
                  <c:v>1861</c:v>
                </c:pt>
              </c:numCache>
            </c:numRef>
          </c:val>
        </c:ser>
        <c:ser>
          <c:idx val="1"/>
          <c:order val="1"/>
          <c:tx>
            <c:strRef>
              <c:f>Kostnader!$A$4</c:f>
              <c:strCache>
                <c:ptCount val="1"/>
                <c:pt idx="0">
                  <c:v>Fjärrvärme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Kostnader!$B$4:$J$4</c:f>
              <c:numCache>
                <c:formatCode>General</c:formatCode>
                <c:ptCount val="9"/>
                <c:pt idx="0">
                  <c:v>1020</c:v>
                </c:pt>
                <c:pt idx="1">
                  <c:v>1066</c:v>
                </c:pt>
                <c:pt idx="2">
                  <c:v>1062</c:v>
                </c:pt>
                <c:pt idx="3">
                  <c:v>1055</c:v>
                </c:pt>
                <c:pt idx="4" formatCode="0">
                  <c:v>1054.0619999999999</c:v>
                </c:pt>
                <c:pt idx="5" formatCode="0">
                  <c:v>1148.816</c:v>
                </c:pt>
                <c:pt idx="6" formatCode="0">
                  <c:v>1280</c:v>
                </c:pt>
                <c:pt idx="7" formatCode="0">
                  <c:v>1175</c:v>
                </c:pt>
                <c:pt idx="8" formatCode="0">
                  <c:v>1321</c:v>
                </c:pt>
              </c:numCache>
            </c:numRef>
          </c:val>
        </c:ser>
        <c:ser>
          <c:idx val="2"/>
          <c:order val="2"/>
          <c:tx>
            <c:strRef>
              <c:f>Kostnader!$A$5</c:f>
              <c:strCache>
                <c:ptCount val="1"/>
                <c:pt idx="0">
                  <c:v>Övriga avgifter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Kostnader!$B$5:$J$5</c:f>
              <c:numCache>
                <c:formatCode>General</c:formatCode>
                <c:ptCount val="9"/>
                <c:pt idx="0">
                  <c:v>525</c:v>
                </c:pt>
                <c:pt idx="1">
                  <c:v>500</c:v>
                </c:pt>
                <c:pt idx="2">
                  <c:v>498</c:v>
                </c:pt>
                <c:pt idx="3">
                  <c:v>747</c:v>
                </c:pt>
                <c:pt idx="4" formatCode="0">
                  <c:v>668.02600000000007</c:v>
                </c:pt>
                <c:pt idx="5" formatCode="0">
                  <c:v>850.71199999999999</c:v>
                </c:pt>
                <c:pt idx="6" formatCode="#,##0">
                  <c:v>908</c:v>
                </c:pt>
                <c:pt idx="7" formatCode="0">
                  <c:v>809</c:v>
                </c:pt>
                <c:pt idx="8" formatCode="0">
                  <c:v>861</c:v>
                </c:pt>
              </c:numCache>
            </c:numRef>
          </c:val>
        </c:ser>
        <c:ser>
          <c:idx val="3"/>
          <c:order val="3"/>
          <c:tx>
            <c:strRef>
              <c:f>Kostnader!$A$6</c:f>
              <c:strCache>
                <c:ptCount val="1"/>
                <c:pt idx="0">
                  <c:v>Förvaltning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Kostnader!$B$6:$J$6</c:f>
              <c:numCache>
                <c:formatCode>General</c:formatCode>
                <c:ptCount val="9"/>
                <c:pt idx="0">
                  <c:v>336</c:v>
                </c:pt>
                <c:pt idx="1">
                  <c:v>403</c:v>
                </c:pt>
                <c:pt idx="2">
                  <c:v>415</c:v>
                </c:pt>
                <c:pt idx="3">
                  <c:v>456</c:v>
                </c:pt>
                <c:pt idx="4" formatCode="0">
                  <c:v>382.33099999999979</c:v>
                </c:pt>
                <c:pt idx="5" formatCode="0">
                  <c:v>618.83499999999958</c:v>
                </c:pt>
                <c:pt idx="6" formatCode="#,##0">
                  <c:v>689</c:v>
                </c:pt>
                <c:pt idx="7" formatCode="0">
                  <c:v>625</c:v>
                </c:pt>
                <c:pt idx="8" formatCode="0">
                  <c:v>559</c:v>
                </c:pt>
              </c:numCache>
            </c:numRef>
          </c:val>
        </c:ser>
        <c:ser>
          <c:idx val="4"/>
          <c:order val="4"/>
          <c:tx>
            <c:strRef>
              <c:f>Kostnader!$A$7</c:f>
              <c:strCache>
                <c:ptCount val="1"/>
                <c:pt idx="0">
                  <c:v>Avskrivningar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Kostnader!$B$7:$J$7</c:f>
              <c:numCache>
                <c:formatCode>General</c:formatCode>
                <c:ptCount val="9"/>
                <c:pt idx="0">
                  <c:v>842</c:v>
                </c:pt>
                <c:pt idx="1">
                  <c:v>903</c:v>
                </c:pt>
                <c:pt idx="2">
                  <c:v>964</c:v>
                </c:pt>
                <c:pt idx="3">
                  <c:v>896</c:v>
                </c:pt>
                <c:pt idx="4" formatCode="0">
                  <c:v>896.24800000000005</c:v>
                </c:pt>
                <c:pt idx="5" formatCode="0">
                  <c:v>1368.72</c:v>
                </c:pt>
                <c:pt idx="6" formatCode="#,##0">
                  <c:v>1148</c:v>
                </c:pt>
                <c:pt idx="7" formatCode="0">
                  <c:v>1147</c:v>
                </c:pt>
                <c:pt idx="8" formatCode="0">
                  <c:v>1342</c:v>
                </c:pt>
              </c:numCache>
            </c:numRef>
          </c:val>
        </c:ser>
        <c:ser>
          <c:idx val="5"/>
          <c:order val="5"/>
          <c:tx>
            <c:strRef>
              <c:f>Kostnader!$A$8</c:f>
              <c:strCache>
                <c:ptCount val="1"/>
                <c:pt idx="0">
                  <c:v>Räntor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Kostnader!$B$8:$J$8</c:f>
              <c:numCache>
                <c:formatCode>General</c:formatCode>
                <c:ptCount val="9"/>
                <c:pt idx="0">
                  <c:v>1776</c:v>
                </c:pt>
                <c:pt idx="1">
                  <c:v>1395</c:v>
                </c:pt>
                <c:pt idx="2">
                  <c:v>1321</c:v>
                </c:pt>
                <c:pt idx="3">
                  <c:v>1461</c:v>
                </c:pt>
                <c:pt idx="4">
                  <c:v>1454</c:v>
                </c:pt>
                <c:pt idx="5" formatCode="0">
                  <c:v>626.44699999999955</c:v>
                </c:pt>
                <c:pt idx="6" formatCode="#,##0">
                  <c:v>626</c:v>
                </c:pt>
                <c:pt idx="7" formatCode="0">
                  <c:v>996</c:v>
                </c:pt>
                <c:pt idx="8">
                  <c:v>1359</c:v>
                </c:pt>
              </c:numCache>
            </c:numRef>
          </c:val>
        </c:ser>
        <c:ser>
          <c:idx val="6"/>
          <c:order val="6"/>
          <c:tx>
            <c:strRef>
              <c:f>Kostnader!$A$9</c:f>
              <c:strCache>
                <c:ptCount val="1"/>
                <c:pt idx="0">
                  <c:v>Fastighetsskatt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Kostnader!$B$2:$J$2</c:f>
              <c:strCache>
                <c:ptCount val="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B2012</c:v>
                </c:pt>
              </c:strCache>
            </c:strRef>
          </c:cat>
          <c:val>
            <c:numRef>
              <c:f>Kostnader!$B$9:$J$9</c:f>
              <c:numCache>
                <c:formatCode>General</c:formatCode>
                <c:ptCount val="9"/>
                <c:pt idx="0">
                  <c:v>733</c:v>
                </c:pt>
                <c:pt idx="1">
                  <c:v>739</c:v>
                </c:pt>
                <c:pt idx="2">
                  <c:v>746</c:v>
                </c:pt>
                <c:pt idx="3">
                  <c:v>678</c:v>
                </c:pt>
                <c:pt idx="4" formatCode="0">
                  <c:v>360.8</c:v>
                </c:pt>
                <c:pt idx="5" formatCode="0">
                  <c:v>312.64800000000002</c:v>
                </c:pt>
                <c:pt idx="6" formatCode="#,##0">
                  <c:v>351</c:v>
                </c:pt>
                <c:pt idx="7" formatCode="0">
                  <c:v>354</c:v>
                </c:pt>
                <c:pt idx="8" formatCode="0">
                  <c:v>354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493376"/>
        <c:axId val="33494912"/>
        <c:axId val="0"/>
      </c:bar3DChart>
      <c:catAx>
        <c:axId val="3349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3494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49491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334933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184587986366171"/>
          <c:y val="0.32374176535747762"/>
          <c:w val="0.21521069606261417"/>
          <c:h val="0.354916898317827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EE3E2D-44C4-46A7-B4AE-290ECF99ED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097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01AFA7-6A78-4AB3-AFBE-AE282114A122}" type="datetimeFigureOut">
              <a:rPr lang="sv-SE"/>
              <a:pPr>
                <a:defRPr/>
              </a:pPr>
              <a:t>2012-05-07</a:t>
            </a:fld>
            <a:endParaRPr lang="sv-S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88748D7-ED63-4FDC-963B-5F3AD44DE1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055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8CFC6-5AB1-4AA0-81D6-93A400C20C8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5F245-94E9-40E1-86DA-18703D198A8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3F1D3-60F7-4315-BFBC-12CC31CFF30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819ED-0EC5-4C32-BF19-20FBC836348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E51D8-4B29-421A-88D2-3D4E05AA9D4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1FD39-C48A-47CA-B766-A7EBECC8D91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A8942-ED16-4922-AC1A-8CDFEF98C53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2252-1C53-4AFB-AC3A-4E4C5458546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A8A5-E2E5-49F0-A6FA-5ED009E4945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A160B-D348-4E10-BCDF-1222578CFE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10125-DA66-4C48-B293-129620DAAC2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B5D54E-7553-456E-B281-CD9D7A6BC4C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sz="4000" smtClean="0">
                <a:solidFill>
                  <a:schemeClr val="accent2"/>
                </a:solidFill>
              </a:rPr>
              <a:t>Välkomna!</a:t>
            </a:r>
            <a:br>
              <a:rPr lang="sv-SE" sz="4000" smtClean="0">
                <a:solidFill>
                  <a:schemeClr val="accent2"/>
                </a:solidFill>
              </a:rPr>
            </a:br>
            <a:r>
              <a:rPr lang="sv-SE" sz="4000" smtClean="0">
                <a:solidFill>
                  <a:schemeClr val="accent2"/>
                </a:solidFill>
              </a:rPr>
              <a:t/>
            </a:r>
            <a:br>
              <a:rPr lang="sv-SE" sz="4000" smtClean="0">
                <a:solidFill>
                  <a:schemeClr val="accent2"/>
                </a:solidFill>
              </a:rPr>
            </a:br>
            <a:r>
              <a:rPr lang="sv-SE" sz="4000" smtClean="0"/>
              <a:t>Brf Fridhem </a:t>
            </a:r>
            <a:br>
              <a:rPr lang="sv-SE" sz="4000" smtClean="0"/>
            </a:br>
            <a:r>
              <a:rPr lang="sv-SE" sz="4000" smtClean="0"/>
              <a:t>ordinarie föreningsstämma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62463"/>
            <a:ext cx="6400800" cy="1752600"/>
          </a:xfrm>
        </p:spPr>
        <p:txBody>
          <a:bodyPr/>
          <a:lstStyle/>
          <a:p>
            <a:pPr eaLnBrk="1" hangingPunct="1"/>
            <a:r>
              <a:rPr lang="sv-SE" dirty="0" smtClean="0"/>
              <a:t>2012-05-07</a:t>
            </a:r>
          </a:p>
          <a:p>
            <a:pPr eaLnBrk="1" hangingPunct="1"/>
            <a:endParaRPr lang="sv-SE" dirty="0" smtClean="0"/>
          </a:p>
        </p:txBody>
      </p:sp>
      <p:sp>
        <p:nvSpPr>
          <p:cNvPr id="15363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156325" y="65008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Nuvarande styrelse</a:t>
            </a:r>
          </a:p>
        </p:txBody>
      </p:sp>
      <p:sp>
        <p:nvSpPr>
          <p:cNvPr id="256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285875"/>
            <a:ext cx="8280722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sv-SE" sz="2000" u="sng" dirty="0" smtClean="0"/>
              <a:t>Namn</a:t>
            </a:r>
            <a:r>
              <a:rPr lang="sv-SE" sz="2000" dirty="0" smtClean="0"/>
              <a:t>			</a:t>
            </a:r>
            <a:r>
              <a:rPr lang="sv-SE" sz="2000" u="sng" dirty="0" smtClean="0"/>
              <a:t>Status</a:t>
            </a:r>
            <a:r>
              <a:rPr lang="sv-SE" sz="2000" dirty="0" smtClean="0"/>
              <a:t>		</a:t>
            </a:r>
            <a:r>
              <a:rPr lang="sv-SE" sz="2000" u="sng" dirty="0" smtClean="0"/>
              <a:t>Vald</a:t>
            </a:r>
            <a:r>
              <a:rPr lang="sv-SE" sz="2000" dirty="0" smtClean="0"/>
              <a:t>  </a:t>
            </a:r>
            <a:r>
              <a:rPr lang="sv-SE" sz="2000" u="sng" dirty="0" smtClean="0"/>
              <a:t>Ant. år</a:t>
            </a:r>
            <a:r>
              <a:rPr lang="sv-SE" sz="2000" dirty="0" smtClean="0"/>
              <a:t>  </a:t>
            </a:r>
            <a:r>
              <a:rPr lang="sv-SE" sz="2000" u="sng" dirty="0" smtClean="0"/>
              <a:t>Kommentar</a:t>
            </a:r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Ulf Alpsten		Ordinarie	2011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Rolf Andersson		Ordinarie	2010	2      Omval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Nils Ericsson		Ordinarie	2011	2      -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Björn Henriksson	Ordinarie	2010	2      Avliden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Christer Mörk		Ordinarie	2010	2      Omval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Lena Wästfelt		Ordinarie	2011	2      -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Mikael Svenske		Ordinarie		        Väljs av HSB</a:t>
            </a:r>
          </a:p>
          <a:p>
            <a:pPr>
              <a:lnSpc>
                <a:spcPct val="80000"/>
              </a:lnSpc>
              <a:buFontTx/>
              <a:buNone/>
            </a:pP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Berith </a:t>
            </a:r>
            <a:r>
              <a:rPr lang="sv-SE" sz="2000" dirty="0" err="1" smtClean="0"/>
              <a:t>Gredenmo</a:t>
            </a:r>
            <a:r>
              <a:rPr lang="sv-SE" sz="2000" dirty="0" smtClean="0"/>
              <a:t>	Suppleant	2010	2      Omval ordinarie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000" dirty="0" err="1" smtClean="0"/>
              <a:t>Ferenc</a:t>
            </a:r>
            <a:r>
              <a:rPr lang="en-GB" sz="2000" dirty="0" smtClean="0"/>
              <a:t> </a:t>
            </a:r>
            <a:r>
              <a:rPr lang="en-GB" sz="2000" dirty="0" err="1" smtClean="0"/>
              <a:t>Müller</a:t>
            </a:r>
            <a:r>
              <a:rPr lang="en-GB" sz="2000" dirty="0" smtClean="0"/>
              <a:t>		</a:t>
            </a:r>
            <a:r>
              <a:rPr lang="en-GB" sz="2000" dirty="0" err="1" smtClean="0"/>
              <a:t>Suppleant</a:t>
            </a:r>
            <a:r>
              <a:rPr lang="en-GB" sz="2000" dirty="0" smtClean="0"/>
              <a:t>	2011	1      </a:t>
            </a:r>
            <a:r>
              <a:rPr lang="en-GB" sz="2000" dirty="0" err="1" smtClean="0"/>
              <a:t>Avgår</a:t>
            </a:r>
            <a:endParaRPr lang="sv-SE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Carina </a:t>
            </a:r>
            <a:r>
              <a:rPr lang="sv-SE" sz="2000" dirty="0" err="1" smtClean="0"/>
              <a:t>Prinzell</a:t>
            </a:r>
            <a:r>
              <a:rPr lang="sv-SE" sz="2000" dirty="0" smtClean="0"/>
              <a:t>		Suppleant	2011	1      Omval</a:t>
            </a:r>
            <a:endParaRPr lang="en-GB" sz="20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sv-SE" sz="2000" dirty="0" smtClean="0"/>
              <a:t>Camilla Brännfors	Suppleant		        Väljs av HSB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v-SE" sz="2000" dirty="0" smtClean="0"/>
          </a:p>
        </p:txBody>
      </p:sp>
      <p:sp>
        <p:nvSpPr>
          <p:cNvPr id="25603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5604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Valberedningens förslag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23988"/>
            <a:ext cx="7427912" cy="4525962"/>
          </a:xfrm>
        </p:spPr>
        <p:txBody>
          <a:bodyPr/>
          <a:lstStyle/>
          <a:p>
            <a:pPr>
              <a:buNone/>
            </a:pPr>
            <a:r>
              <a:rPr lang="sv-SE" sz="2000" b="1" dirty="0" smtClean="0"/>
              <a:t>Förslag till ny ordinarie styrelseledamot, väljs på 2 år</a:t>
            </a:r>
            <a:endParaRPr lang="sv-SE" sz="2000" dirty="0" smtClean="0"/>
          </a:p>
          <a:p>
            <a:r>
              <a:rPr lang="sv-SE" sz="2000" dirty="0" smtClean="0"/>
              <a:t>Berith </a:t>
            </a:r>
            <a:r>
              <a:rPr lang="sv-SE" sz="2000" dirty="0" err="1" smtClean="0"/>
              <a:t>Gredenmo</a:t>
            </a:r>
            <a:r>
              <a:rPr lang="sv-SE" sz="2000" dirty="0" smtClean="0"/>
              <a:t> 	Hantverkargatan 85	</a:t>
            </a:r>
          </a:p>
          <a:p>
            <a:pPr>
              <a:buNone/>
            </a:pPr>
            <a:r>
              <a:rPr lang="sv-SE" sz="2000" b="1" dirty="0" smtClean="0"/>
              <a:t>Förslag till nya styrelsesuppleanter, väljs på 2 år</a:t>
            </a:r>
            <a:r>
              <a:rPr lang="sv-SE" sz="2000" dirty="0" smtClean="0"/>
              <a:t>	</a:t>
            </a:r>
          </a:p>
          <a:p>
            <a:r>
              <a:rPr lang="sv-SE" sz="2000" dirty="0" smtClean="0"/>
              <a:t>Katarina Cederholm	Hantverkargatan 85</a:t>
            </a:r>
          </a:p>
          <a:p>
            <a:r>
              <a:rPr lang="sv-SE" sz="2000" dirty="0" smtClean="0"/>
              <a:t>Patrik </a:t>
            </a:r>
            <a:r>
              <a:rPr lang="sv-SE" sz="2000" dirty="0" err="1" smtClean="0"/>
              <a:t>Moks</a:t>
            </a:r>
            <a:r>
              <a:rPr lang="sv-SE" sz="2000" dirty="0" smtClean="0"/>
              <a:t>		</a:t>
            </a:r>
            <a:r>
              <a:rPr lang="sv-SE" sz="2000" dirty="0" err="1" smtClean="0"/>
              <a:t>Mitisgatan</a:t>
            </a:r>
            <a:r>
              <a:rPr lang="sv-SE" sz="2000" dirty="0" smtClean="0"/>
              <a:t> 4</a:t>
            </a:r>
          </a:p>
          <a:p>
            <a:pPr>
              <a:buNone/>
            </a:pPr>
            <a:r>
              <a:rPr lang="sv-SE" sz="2000" b="1" dirty="0" smtClean="0"/>
              <a:t>Förslag till revisorer, väljs på 1 år </a:t>
            </a:r>
            <a:endParaRPr lang="sv-SE" sz="2000" dirty="0" smtClean="0"/>
          </a:p>
          <a:p>
            <a:r>
              <a:rPr lang="sv-SE" sz="2000" dirty="0" smtClean="0"/>
              <a:t>Arnold Rydman	Ordinarie		Omval	</a:t>
            </a:r>
          </a:p>
          <a:p>
            <a:r>
              <a:rPr lang="sv-SE" sz="2000" dirty="0" smtClean="0"/>
              <a:t>Natalie </a:t>
            </a:r>
            <a:r>
              <a:rPr lang="sv-SE" sz="2000" dirty="0" err="1" smtClean="0"/>
              <a:t>Zuo</a:t>
            </a:r>
            <a:r>
              <a:rPr lang="sv-SE" sz="2000" dirty="0" smtClean="0"/>
              <a:t>		Suppleant		Nyval	</a:t>
            </a:r>
            <a:endParaRPr lang="sv-SE" sz="2000" b="1" dirty="0" smtClean="0"/>
          </a:p>
          <a:p>
            <a:pPr>
              <a:buNone/>
            </a:pPr>
            <a:r>
              <a:rPr lang="sv-SE" sz="2000" b="1" dirty="0" smtClean="0"/>
              <a:t>Förslag till valberedning, väljs på 1 år</a:t>
            </a:r>
            <a:endParaRPr lang="sv-SE" sz="2000" dirty="0" smtClean="0"/>
          </a:p>
          <a:p>
            <a:r>
              <a:rPr lang="sv-SE" sz="2000" smtClean="0"/>
              <a:t>Harald Edquist</a:t>
            </a:r>
            <a:r>
              <a:rPr lang="sv-SE" sz="2000" dirty="0" smtClean="0"/>
              <a:t>	Sammankallande	Omval</a:t>
            </a:r>
          </a:p>
          <a:p>
            <a:r>
              <a:rPr lang="sv-SE" sz="2000" dirty="0" smtClean="0"/>
              <a:t>Anita </a:t>
            </a:r>
            <a:r>
              <a:rPr lang="sv-SE" sz="2000" dirty="0" err="1" smtClean="0"/>
              <a:t>Apazidis</a:t>
            </a:r>
            <a:r>
              <a:rPr lang="sv-SE" sz="2000" dirty="0" smtClean="0"/>
              <a:t>				Omval</a:t>
            </a:r>
          </a:p>
          <a:p>
            <a:r>
              <a:rPr lang="sv-SE" sz="2000" dirty="0" err="1" smtClean="0"/>
              <a:t>Somba</a:t>
            </a:r>
            <a:r>
              <a:rPr lang="sv-SE" sz="2000" dirty="0" smtClean="0"/>
              <a:t> </a:t>
            </a:r>
            <a:r>
              <a:rPr lang="sv-SE" sz="2000" dirty="0" err="1" smtClean="0"/>
              <a:t>Bajram</a:t>
            </a:r>
            <a:r>
              <a:rPr lang="sv-SE" sz="2000" dirty="0" smtClean="0"/>
              <a:t>				Omval</a:t>
            </a:r>
            <a:endParaRPr lang="sv-SE" sz="2000" b="1" dirty="0" smtClean="0"/>
          </a:p>
        </p:txBody>
      </p:sp>
      <p:sp>
        <p:nvSpPr>
          <p:cNvPr id="2662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662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Vi tackar avgående ledamöter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38" y="1500188"/>
            <a:ext cx="6643687" cy="46259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2400" dirty="0" smtClean="0"/>
              <a:t>Styrelseledamöter</a:t>
            </a:r>
          </a:p>
          <a:p>
            <a:pPr eaLnBrk="1" hangingPunct="1"/>
            <a:r>
              <a:rPr lang="sv-SE" sz="2400" dirty="0" smtClean="0"/>
              <a:t>Björn Henrikson som avlidit</a:t>
            </a:r>
          </a:p>
          <a:p>
            <a:pPr eaLnBrk="1" hangingPunct="1"/>
            <a:r>
              <a:rPr lang="sv-SE" sz="2400" dirty="0" smtClean="0"/>
              <a:t>Ferenc Müller pendlar till Malmö</a:t>
            </a:r>
          </a:p>
          <a:p>
            <a:pPr eaLnBrk="1" hangingPunct="1">
              <a:buNone/>
            </a:pPr>
            <a:endParaRPr lang="sv-SE" sz="2400" dirty="0" smtClean="0"/>
          </a:p>
          <a:p>
            <a:pPr eaLnBrk="1" hangingPunct="1">
              <a:buNone/>
            </a:pPr>
            <a:r>
              <a:rPr lang="sv-SE" sz="2400" dirty="0" smtClean="0"/>
              <a:t>Revisorer</a:t>
            </a:r>
          </a:p>
          <a:p>
            <a:pPr eaLnBrk="1" hangingPunct="1"/>
            <a:r>
              <a:rPr lang="sv-SE" sz="2400" dirty="0" smtClean="0"/>
              <a:t>Jon Nordquist har flyttat från föreningen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Vi tackar avgående ledamöter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4438" y="1500188"/>
            <a:ext cx="6643687" cy="46259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2400" dirty="0" smtClean="0"/>
              <a:t>Styrelseledamöter</a:t>
            </a:r>
          </a:p>
          <a:p>
            <a:pPr eaLnBrk="1" hangingPunct="1"/>
            <a:r>
              <a:rPr lang="sv-SE" sz="2400" dirty="0" smtClean="0"/>
              <a:t>Björn Henrikson som avlidit</a:t>
            </a:r>
          </a:p>
          <a:p>
            <a:pPr eaLnBrk="1" hangingPunct="1"/>
            <a:r>
              <a:rPr lang="sv-SE" sz="2400" dirty="0" smtClean="0"/>
              <a:t>Ferenc Müller pendlar till Malmö</a:t>
            </a:r>
          </a:p>
          <a:p>
            <a:pPr eaLnBrk="1" hangingPunct="1">
              <a:buNone/>
            </a:pPr>
            <a:endParaRPr lang="sv-SE" sz="2400" dirty="0" smtClean="0"/>
          </a:p>
          <a:p>
            <a:pPr eaLnBrk="1" hangingPunct="1">
              <a:buNone/>
            </a:pPr>
            <a:r>
              <a:rPr lang="sv-SE" sz="2400" dirty="0" smtClean="0"/>
              <a:t>Revisorer</a:t>
            </a:r>
          </a:p>
          <a:p>
            <a:pPr eaLnBrk="1" hangingPunct="1"/>
            <a:r>
              <a:rPr lang="sv-SE" sz="2400" dirty="0" smtClean="0"/>
              <a:t>Jon Nordquist har flyttat från föreningen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sz="4000" dirty="0" smtClean="0"/>
              <a:t>Tyst minut för </a:t>
            </a:r>
            <a:br>
              <a:rPr lang="sv-SE" sz="4000" dirty="0" smtClean="0"/>
            </a:br>
            <a:r>
              <a:rPr lang="sv-SE" sz="4000" dirty="0" smtClean="0"/>
              <a:t>styrelseledamoten</a:t>
            </a:r>
            <a:br>
              <a:rPr lang="sv-SE" sz="4000" dirty="0" smtClean="0"/>
            </a:br>
            <a:r>
              <a:rPr lang="sv-SE" sz="4000" dirty="0" smtClean="0"/>
              <a:t>Björn Henrikson,</a:t>
            </a:r>
            <a:br>
              <a:rPr lang="sv-SE" sz="4000" dirty="0" smtClean="0"/>
            </a:br>
            <a:r>
              <a:rPr lang="sv-SE" sz="4000" dirty="0" smtClean="0"/>
              <a:t>som avled i vår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62463"/>
            <a:ext cx="6400800" cy="1752600"/>
          </a:xfrm>
        </p:spPr>
        <p:txBody>
          <a:bodyPr/>
          <a:lstStyle/>
          <a:p>
            <a:pPr eaLnBrk="1" hangingPunct="1"/>
            <a:endParaRPr lang="sv-SE" dirty="0" smtClean="0"/>
          </a:p>
          <a:p>
            <a:pPr eaLnBrk="1" hangingPunct="1"/>
            <a:endParaRPr lang="sv-SE" dirty="0" smtClean="0"/>
          </a:p>
        </p:txBody>
      </p:sp>
      <p:sp>
        <p:nvSpPr>
          <p:cNvPr id="15363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156325" y="65008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Dagordning</a:t>
            </a: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401050" cy="44545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Stämmans öppnande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ordförande vid stämman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Anmälan av ordförandens val av protokollförare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Godkännande av röstlängd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Fastställande av dagordningen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två personer att jämte ordförande justera protokollet samt val av rösträknare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Fråga om kallelse behörigen skett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Styrelsen årsredovisning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Revisorernas berättelse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Beslut om fastställande av resultat- och balansräkning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i="1" dirty="0" smtClean="0"/>
              <a:t>Beslut i anledning av föreningens vinst eller förlust enligt den fastställda balansräkningen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Beslut i fråga om ansvarsfrihet för styrelsen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Fråga om arvoden för styrelseledamöter och revisorer för mandatperioden…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styrelseledamöter och suppleanter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revisor och suppleant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Val av valberedning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Erforderligt val till representation i HSB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Motioner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Övriga anmälda ärenden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sv-SE" sz="1600" dirty="0" smtClean="0"/>
              <a:t>Stämman avslutas.</a:t>
            </a:r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388" name="Line 9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Årsredovisning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600200"/>
            <a:ext cx="6264275" cy="34131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sv-SE" dirty="0" smtClean="0"/>
              <a:t>Föreningens ekonomi är god</a:t>
            </a:r>
          </a:p>
          <a:p>
            <a:pPr algn="ctr" eaLnBrk="1" hangingPunct="1">
              <a:buFontTx/>
              <a:buNone/>
            </a:pPr>
            <a:endParaRPr lang="sv-SE" dirty="0" smtClean="0"/>
          </a:p>
          <a:p>
            <a:pPr algn="ctr" eaLnBrk="1" hangingPunct="1">
              <a:buFontTx/>
              <a:buNone/>
            </a:pPr>
            <a:r>
              <a:rPr lang="sv-SE" dirty="0" smtClean="0"/>
              <a:t>Slaggen 1 (2011-12-31)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Taxeringsvärde 204.2 Mkr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Bokfört värde 74.0 Mkr</a:t>
            </a:r>
          </a:p>
          <a:p>
            <a:pPr algn="ctr" eaLnBrk="1" hangingPunct="1">
              <a:buFontTx/>
              <a:buNone/>
            </a:pPr>
            <a:r>
              <a:rPr lang="sv-SE" dirty="0" smtClean="0"/>
              <a:t>Lån  32.3 Mkr</a:t>
            </a:r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2"/>
          <p:cNvGraphicFramePr>
            <a:graphicFrameLocks/>
          </p:cNvGraphicFramePr>
          <p:nvPr/>
        </p:nvGraphicFramePr>
        <p:xfrm>
          <a:off x="467544" y="980728"/>
          <a:ext cx="7776864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4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>
                <a:solidFill>
                  <a:schemeClr val="accent2"/>
                </a:solidFill>
              </a:rPr>
              <a:t>Avgiften oförändrad sedan 2004</a:t>
            </a:r>
          </a:p>
        </p:txBody>
      </p:sp>
      <p:sp>
        <p:nvSpPr>
          <p:cNvPr id="19470" name="Text Box 10"/>
          <p:cNvSpPr txBox="1">
            <a:spLocks noChangeArrowheads="1"/>
          </p:cNvSpPr>
          <p:nvPr/>
        </p:nvSpPr>
        <p:spPr bwMode="auto">
          <a:xfrm>
            <a:off x="955841" y="6084004"/>
            <a:ext cx="7214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dirty="0" smtClean="0"/>
              <a:t>+</a:t>
            </a:r>
            <a:r>
              <a:rPr lang="sv-SE" dirty="0"/>
              <a:t>257 </a:t>
            </a:r>
            <a:r>
              <a:rPr lang="sv-SE" dirty="0" smtClean="0"/>
              <a:t> </a:t>
            </a:r>
            <a:r>
              <a:rPr lang="sv-SE" dirty="0"/>
              <a:t>-141 </a:t>
            </a:r>
            <a:r>
              <a:rPr lang="sv-SE" dirty="0" smtClean="0"/>
              <a:t> </a:t>
            </a:r>
            <a:r>
              <a:rPr lang="sv-SE" dirty="0"/>
              <a:t>+</a:t>
            </a:r>
            <a:r>
              <a:rPr lang="sv-SE" dirty="0" smtClean="0"/>
              <a:t>314 </a:t>
            </a:r>
            <a:r>
              <a:rPr lang="sv-SE" dirty="0"/>
              <a:t>+</a:t>
            </a:r>
            <a:r>
              <a:rPr lang="sv-SE" dirty="0" smtClean="0"/>
              <a:t>420 </a:t>
            </a:r>
            <a:r>
              <a:rPr lang="sv-SE" dirty="0"/>
              <a:t>+</a:t>
            </a:r>
            <a:r>
              <a:rPr lang="sv-SE" dirty="0" smtClean="0"/>
              <a:t>1506 </a:t>
            </a:r>
            <a:r>
              <a:rPr lang="sv-SE" dirty="0"/>
              <a:t>+609 </a:t>
            </a:r>
            <a:r>
              <a:rPr lang="sv-SE" dirty="0" smtClean="0"/>
              <a:t> </a:t>
            </a:r>
            <a:r>
              <a:rPr lang="sv-SE" dirty="0"/>
              <a:t>-187 </a:t>
            </a:r>
            <a:r>
              <a:rPr lang="sv-SE" dirty="0" smtClean="0"/>
              <a:t> -295   -245     Resultat Tkr</a:t>
            </a:r>
            <a:endParaRPr lang="sv-SE" dirty="0"/>
          </a:p>
        </p:txBody>
      </p:sp>
      <p:sp>
        <p:nvSpPr>
          <p:cNvPr id="19471" name="Line 12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472" name="Line 14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469" name="Text Box 8"/>
          <p:cNvSpPr txBox="1">
            <a:spLocks noChangeArrowheads="1"/>
          </p:cNvSpPr>
          <p:nvPr/>
        </p:nvSpPr>
        <p:spPr bwMode="auto">
          <a:xfrm>
            <a:off x="6838950" y="1628800"/>
            <a:ext cx="1861407" cy="46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v-SE" sz="2400" b="1" dirty="0" smtClean="0"/>
              <a:t>Intäkter Tkr</a:t>
            </a:r>
            <a:endParaRPr lang="sv-SE" sz="2400" b="1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3"/>
          <p:cNvGraphicFramePr>
            <a:graphicFrameLocks/>
          </p:cNvGraphicFramePr>
          <p:nvPr/>
        </p:nvGraphicFramePr>
        <p:xfrm>
          <a:off x="683568" y="1052736"/>
          <a:ext cx="8280920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5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Kostnaderna fortsatt höga 2011</a:t>
            </a:r>
          </a:p>
        </p:txBody>
      </p:sp>
      <p:sp>
        <p:nvSpPr>
          <p:cNvPr id="21506" name="Line 12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1507" name="Line 14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323528" y="1340768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b="1" dirty="0"/>
              <a:t>Tkr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z="4000" dirty="0" smtClean="0">
                <a:solidFill>
                  <a:schemeClr val="accent2"/>
                </a:solidFill>
              </a:rPr>
              <a:t>Räntan ökar från 2010</a:t>
            </a:r>
          </a:p>
        </p:txBody>
      </p:sp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755576" y="1484313"/>
            <a:ext cx="777723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sv-SE" sz="2400" dirty="0" smtClean="0"/>
              <a:t>Vår snittränta 2009 1.9%, 2010 1.9%, 2011 3.2%</a:t>
            </a:r>
          </a:p>
          <a:p>
            <a:pPr marL="342900" indent="-342900"/>
            <a:endParaRPr lang="sv-SE" sz="2400" dirty="0" smtClean="0"/>
          </a:p>
          <a:p>
            <a:pPr marL="342900" indent="-342900"/>
            <a:r>
              <a:rPr lang="sv-SE" sz="2400" dirty="0" smtClean="0"/>
              <a:t>Status 2012-05-01:</a:t>
            </a:r>
          </a:p>
          <a:p>
            <a:pPr marL="342900" indent="-342900"/>
            <a:r>
              <a:rPr lang="sv-SE" sz="2400" dirty="0" smtClean="0"/>
              <a:t>Lån  </a:t>
            </a:r>
            <a:r>
              <a:rPr lang="sv-SE" sz="2400" dirty="0"/>
              <a:t>Kapitalskuld  	Ränta  	Bindning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/>
              <a:t>     3 989 783	</a:t>
            </a:r>
            <a:r>
              <a:rPr lang="sv-SE" sz="2400" dirty="0" smtClean="0"/>
              <a:t>3,62%</a:t>
            </a:r>
            <a:r>
              <a:rPr lang="sv-SE" sz="2400" dirty="0"/>
              <a:t>	</a:t>
            </a:r>
            <a:r>
              <a:rPr lang="sv-SE" sz="2400" dirty="0" smtClean="0"/>
              <a:t>  </a:t>
            </a:r>
            <a:r>
              <a:rPr lang="sv-SE" sz="2400" dirty="0"/>
              <a:t>	</a:t>
            </a:r>
            <a:r>
              <a:rPr lang="sv-SE" sz="2400" dirty="0" smtClean="0"/>
              <a:t>3 mån</a:t>
            </a:r>
            <a:r>
              <a:rPr lang="sv-SE" sz="2400" dirty="0"/>
              <a:t>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/>
              <a:t>     7 161 387	</a:t>
            </a:r>
            <a:r>
              <a:rPr lang="sv-SE" sz="2400" dirty="0" smtClean="0"/>
              <a:t>3,62%</a:t>
            </a:r>
            <a:r>
              <a:rPr lang="sv-SE" sz="2400" dirty="0"/>
              <a:t>	  	3 mån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/>
              <a:t>     9 501 030	</a:t>
            </a:r>
            <a:r>
              <a:rPr lang="sv-SE" sz="2400" dirty="0" smtClean="0"/>
              <a:t>3,61%</a:t>
            </a:r>
            <a:r>
              <a:rPr lang="sv-SE" sz="2400" dirty="0"/>
              <a:t>	  	</a:t>
            </a:r>
            <a:r>
              <a:rPr lang="sv-SE" sz="2400" dirty="0" smtClean="0"/>
              <a:t>1 år</a:t>
            </a:r>
            <a:r>
              <a:rPr lang="sv-SE" sz="2400" dirty="0"/>
              <a:t>	</a:t>
            </a:r>
          </a:p>
          <a:p>
            <a:pPr marL="342900" indent="-342900">
              <a:buFontTx/>
              <a:buAutoNum type="arabicPeriod"/>
            </a:pPr>
            <a:r>
              <a:rPr lang="sv-SE" sz="2400" dirty="0"/>
              <a:t>     4 000 000	</a:t>
            </a:r>
            <a:r>
              <a:rPr lang="sv-SE" sz="2400" dirty="0" smtClean="0"/>
              <a:t>3.35%</a:t>
            </a:r>
            <a:r>
              <a:rPr lang="sv-SE" sz="2400" dirty="0"/>
              <a:t>	  	</a:t>
            </a:r>
            <a:r>
              <a:rPr lang="sv-SE" sz="2400" dirty="0" smtClean="0"/>
              <a:t>1 år</a:t>
            </a:r>
            <a:r>
              <a:rPr lang="sv-SE" sz="2400" dirty="0"/>
              <a:t>	           </a:t>
            </a:r>
          </a:p>
          <a:p>
            <a:pPr marL="342900" indent="-342900">
              <a:buFontTx/>
              <a:buAutoNum type="arabicPeriod"/>
            </a:pPr>
            <a:r>
              <a:rPr lang="sv-SE" sz="2400" dirty="0"/>
              <a:t>     8 053 082	3,96%	  	</a:t>
            </a:r>
            <a:r>
              <a:rPr lang="sv-SE" sz="2400" dirty="0" smtClean="0"/>
              <a:t>5 år till 2014</a:t>
            </a:r>
            <a:endParaRPr lang="sv-SE" sz="2400" dirty="0"/>
          </a:p>
          <a:p>
            <a:pPr marL="342900" indent="-342900"/>
            <a:endParaRPr lang="sv-SE" sz="2400" dirty="0"/>
          </a:p>
          <a:p>
            <a:pPr marL="342900" indent="-342900"/>
            <a:r>
              <a:rPr lang="sv-SE" sz="2400" dirty="0" err="1"/>
              <a:t>Tot</a:t>
            </a:r>
            <a:r>
              <a:rPr lang="sv-SE" sz="2400" dirty="0"/>
              <a:t>  32 705 282    	</a:t>
            </a:r>
            <a:r>
              <a:rPr lang="sv-SE" sz="2400" dirty="0" smtClean="0"/>
              <a:t>3,7%</a:t>
            </a:r>
            <a:r>
              <a:rPr lang="sv-SE" sz="2400" dirty="0"/>
              <a:t>	</a:t>
            </a:r>
          </a:p>
          <a:p>
            <a:pPr marL="342900" indent="-342900"/>
            <a:endParaRPr lang="sv-SE" sz="2400" dirty="0"/>
          </a:p>
          <a:p>
            <a:pPr marL="342900" indent="-342900"/>
            <a:r>
              <a:rPr lang="sv-SE" sz="2400" dirty="0"/>
              <a:t>Vi </a:t>
            </a:r>
            <a:r>
              <a:rPr lang="sv-SE" sz="2400" dirty="0" smtClean="0"/>
              <a:t>behöver öka lånen ca 1.5 Mkr för ventilationsprojektet</a:t>
            </a:r>
            <a:endParaRPr lang="sv-SE" sz="2400" dirty="0"/>
          </a:p>
        </p:txBody>
      </p:sp>
      <p:sp>
        <p:nvSpPr>
          <p:cNvPr id="20483" name="Line 5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Mycket har hänt 2011</a:t>
            </a:r>
          </a:p>
        </p:txBody>
      </p:sp>
      <p:sp>
        <p:nvSpPr>
          <p:cNvPr id="22531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idx="4294967295"/>
          </p:nvPr>
        </p:nvSpPr>
        <p:spPr>
          <a:xfrm>
            <a:off x="179388" y="1268413"/>
            <a:ext cx="4752975" cy="4525962"/>
          </a:xfrm>
        </p:spPr>
        <p:txBody>
          <a:bodyPr/>
          <a:lstStyle/>
          <a:p>
            <a:pPr eaLnBrk="1" hangingPunct="1"/>
            <a:r>
              <a:rPr lang="sv-SE" sz="2200" dirty="0" smtClean="0">
                <a:latin typeface="+mj-lt"/>
              </a:rPr>
              <a:t>Ventilationsprojekt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Avloppsrör handlingsplan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Ombyggnadskontrakt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Besiktning vid försäljning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Balkong nr 61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Rökluckor och vajrar bytta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Takarmatur i Hyllcenters verkstad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Brandtätning av bredbandskablar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Dålig asfalt ersatt resp. plattsatt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Initierat bättre </a:t>
            </a:r>
            <a:r>
              <a:rPr lang="sv-SE" sz="2200" dirty="0" err="1" smtClean="0">
                <a:latin typeface="+mj-lt"/>
              </a:rPr>
              <a:t>sopsugskontroll</a:t>
            </a:r>
            <a:r>
              <a:rPr lang="sv-SE" sz="2200" dirty="0" smtClean="0">
                <a:latin typeface="+mj-lt"/>
              </a:rPr>
              <a:t> </a:t>
            </a:r>
          </a:p>
          <a:p>
            <a:pPr eaLnBrk="1" hangingPunct="1"/>
            <a:r>
              <a:rPr lang="sv-SE" sz="2200" dirty="0" smtClean="0">
                <a:latin typeface="+mj-lt"/>
              </a:rPr>
              <a:t>Mögel i källare M4</a:t>
            </a:r>
          </a:p>
        </p:txBody>
      </p:sp>
      <p:sp>
        <p:nvSpPr>
          <p:cNvPr id="9" name="Platshållare för innehåll 7"/>
          <p:cNvSpPr>
            <a:spLocks/>
          </p:cNvSpPr>
          <p:nvPr/>
        </p:nvSpPr>
        <p:spPr bwMode="auto">
          <a:xfrm>
            <a:off x="4984750" y="1268413"/>
            <a:ext cx="397986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Dörröppningsknappar mot gården från H85 och H87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 err="1">
                <a:latin typeface="+mj-lt"/>
              </a:rPr>
              <a:t>iTrim</a:t>
            </a:r>
            <a:r>
              <a:rPr lang="sv-SE" sz="2200" dirty="0">
                <a:latin typeface="+mj-lt"/>
              </a:rPr>
              <a:t> byggt förråd i städrumstrapp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Klottersanering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Lekbord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Cykelrensningar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Byte 2 tvättmaskiner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 smtClean="0">
                <a:latin typeface="+mj-lt"/>
              </a:rPr>
              <a:t>Bibliotek </a:t>
            </a:r>
            <a:r>
              <a:rPr lang="sv-SE" sz="2200" dirty="0">
                <a:latin typeface="+mj-lt"/>
              </a:rPr>
              <a:t>i föreningslokalen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v-SE" sz="2200" dirty="0">
                <a:latin typeface="+mj-lt"/>
              </a:rPr>
              <a:t>Plus många mindre…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sv-SE" sz="2200" dirty="0">
              <a:latin typeface="+mj-lt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dirty="0" smtClean="0">
                <a:solidFill>
                  <a:schemeClr val="accent2"/>
                </a:solidFill>
              </a:rPr>
              <a:t>Detta händer 2012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268761"/>
            <a:ext cx="6552728" cy="471452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2200" dirty="0" smtClean="0"/>
              <a:t>Ventilationssystemet klart i sommar</a:t>
            </a:r>
          </a:p>
          <a:p>
            <a:pPr eaLnBrk="1" hangingPunct="1"/>
            <a:r>
              <a:rPr lang="sv-SE" sz="2200" dirty="0" smtClean="0"/>
              <a:t>Frånluft utan värmeåtervinning, OVK i juni</a:t>
            </a:r>
          </a:p>
          <a:p>
            <a:pPr eaLnBrk="1" hangingPunct="1">
              <a:buNone/>
            </a:pPr>
            <a:r>
              <a:rPr lang="sv-SE" sz="2200" dirty="0" smtClean="0"/>
              <a:t>Avloppssystem – prov </a:t>
            </a:r>
            <a:r>
              <a:rPr lang="sv-SE" sz="2200" dirty="0" err="1" smtClean="0"/>
              <a:t>relining</a:t>
            </a:r>
            <a:r>
              <a:rPr lang="sv-SE" sz="2200" dirty="0" smtClean="0"/>
              <a:t> på 2 stammar, senare successiv renovering</a:t>
            </a:r>
          </a:p>
          <a:p>
            <a:pPr eaLnBrk="1" hangingPunct="1">
              <a:buNone/>
            </a:pPr>
            <a:r>
              <a:rPr lang="sv-SE" sz="2200" dirty="0" smtClean="0"/>
              <a:t>Dörröppningsknappar K17, K19 och F16 </a:t>
            </a:r>
          </a:p>
          <a:p>
            <a:pPr eaLnBrk="1" hangingPunct="1">
              <a:buNone/>
            </a:pPr>
            <a:r>
              <a:rPr lang="sv-SE" sz="2200" dirty="0" smtClean="0"/>
              <a:t>Balkongrost åtgärd i vår</a:t>
            </a:r>
          </a:p>
          <a:p>
            <a:pPr eaLnBrk="1" hangingPunct="1">
              <a:buNone/>
            </a:pPr>
            <a:r>
              <a:rPr lang="sv-SE" sz="2200" dirty="0" smtClean="0"/>
              <a:t>Bättringsmålning entréer och ytterdörrar</a:t>
            </a:r>
          </a:p>
          <a:p>
            <a:pPr eaLnBrk="1" hangingPunct="1">
              <a:buNone/>
            </a:pPr>
            <a:r>
              <a:rPr lang="sv-SE" sz="2200" dirty="0" smtClean="0">
                <a:latin typeface="Arial" pitchFamily="34" charset="0"/>
                <a:cs typeface="Arial" pitchFamily="34" charset="0"/>
              </a:rPr>
              <a:t>En rosenhagtorn byts mot japansk magnolia</a:t>
            </a:r>
          </a:p>
          <a:p>
            <a:pPr eaLnBrk="1" hangingPunct="1">
              <a:buNone/>
            </a:pPr>
            <a:r>
              <a:rPr lang="sv-SE" sz="2200" dirty="0" smtClean="0">
                <a:latin typeface="Arial" pitchFamily="34" charset="0"/>
                <a:cs typeface="Arial" pitchFamily="34" charset="0"/>
              </a:rPr>
              <a:t>Trafikskrivelse</a:t>
            </a:r>
          </a:p>
          <a:p>
            <a:pPr eaLnBrk="1" hangingPunct="1">
              <a:buNone/>
            </a:pPr>
            <a:r>
              <a:rPr lang="sv-SE" sz="2200" dirty="0" smtClean="0">
                <a:latin typeface="Arial" pitchFamily="34" charset="0"/>
                <a:cs typeface="Arial" pitchFamily="34" charset="0"/>
              </a:rPr>
              <a:t>Ev. Grannsamverkan</a:t>
            </a:r>
            <a:endParaRPr lang="sv-SE" sz="2200" dirty="0" smtClean="0"/>
          </a:p>
          <a:p>
            <a:pPr eaLnBrk="1" hangingPunct="1">
              <a:buNone/>
            </a:pPr>
            <a:r>
              <a:rPr lang="sv-SE" sz="2200" dirty="0" smtClean="0"/>
              <a:t>Ev. målning källare</a:t>
            </a:r>
          </a:p>
          <a:p>
            <a:pPr eaLnBrk="1" hangingPunct="1">
              <a:buNone/>
            </a:pPr>
            <a:r>
              <a:rPr lang="sv-SE" sz="2200" dirty="0" smtClean="0"/>
              <a:t>Ev. stolar och bord i föreningslokalen</a:t>
            </a:r>
          </a:p>
          <a:p>
            <a:pPr eaLnBrk="1" hangingPunct="1">
              <a:buNone/>
            </a:pPr>
            <a:r>
              <a:rPr lang="sv-SE" sz="2200" dirty="0" smtClean="0"/>
              <a:t>(Förstudie bergvärme senare)</a:t>
            </a: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3556" name="Line 6"/>
          <p:cNvSpPr>
            <a:spLocks noChangeShapeType="1"/>
          </p:cNvSpPr>
          <p:nvPr/>
        </p:nvSpPr>
        <p:spPr bwMode="auto">
          <a:xfrm>
            <a:off x="539750" y="6524625"/>
            <a:ext cx="80645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156325" y="6538913"/>
            <a:ext cx="26752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200" dirty="0" err="1"/>
              <a:t>Brf</a:t>
            </a:r>
            <a:r>
              <a:rPr lang="sv-SE" sz="1200" dirty="0"/>
              <a:t> Fridhem </a:t>
            </a:r>
            <a:r>
              <a:rPr lang="sv-SE" sz="1200" dirty="0" smtClean="0"/>
              <a:t>2012-05-07 </a:t>
            </a:r>
            <a:r>
              <a:rPr lang="sv-SE" sz="1200" dirty="0"/>
              <a:t>Ulf Alpsten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433</Words>
  <Application>Microsoft Office PowerPoint</Application>
  <PresentationFormat>Bildspel på skärmen (4:3)</PresentationFormat>
  <Paragraphs>138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4" baseType="lpstr">
      <vt:lpstr>Standardformgivning</vt:lpstr>
      <vt:lpstr>Välkomna!  Brf Fridhem  ordinarie föreningsstämma</vt:lpstr>
      <vt:lpstr>Tyst minut för  styrelseledamoten Björn Henrikson, som avled i vår</vt:lpstr>
      <vt:lpstr>Dagordning</vt:lpstr>
      <vt:lpstr>Årsredovisning</vt:lpstr>
      <vt:lpstr>Avgiften oförändrad sedan 2004</vt:lpstr>
      <vt:lpstr>Kostnaderna fortsatt höga 2011</vt:lpstr>
      <vt:lpstr>Räntan ökar från 2010</vt:lpstr>
      <vt:lpstr>Mycket har hänt 2011</vt:lpstr>
      <vt:lpstr>Detta händer 2012</vt:lpstr>
      <vt:lpstr>Nuvarande styrelse</vt:lpstr>
      <vt:lpstr>Valberedningens förslag</vt:lpstr>
      <vt:lpstr>Vi tackar avgående ledamöter</vt:lpstr>
      <vt:lpstr>Vi tackar avgående ledamöter</vt:lpstr>
    </vt:vector>
  </TitlesOfParts>
  <Company>Vinco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Brf Fridhem extra stämma och ekonomimöte</dc:title>
  <dc:creator>Ulf Alpsten</dc:creator>
  <cp:lastModifiedBy>Ulf</cp:lastModifiedBy>
  <cp:revision>122</cp:revision>
  <dcterms:created xsi:type="dcterms:W3CDTF">2009-11-08T20:42:07Z</dcterms:created>
  <dcterms:modified xsi:type="dcterms:W3CDTF">2012-05-07T21:18:53Z</dcterms:modified>
</cp:coreProperties>
</file>