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CD5E29-ADD8-D563-7971-478374FA3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642172E-2C42-5DE2-8C8B-8E26998D6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3FD46DC-CEA5-49A2-2E3B-0E756BB92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3273-87D8-4B1F-BF9D-0318B4908667}" type="datetimeFigureOut">
              <a:rPr lang="sv-SE" smtClean="0"/>
              <a:t>2025-11-27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46EA16-67BC-7D2E-3E13-B8CE3088F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C7BE706-7CC6-6EF5-D657-7CF644E53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E700-33C6-41CB-B2CB-473733625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974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FCC519-94EF-2B24-E54A-DEB6589E3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3954E83-0707-B1CC-BE70-8EC0EB613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BF1FE10-3061-8E93-DACF-4A1ACD0D2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3273-87D8-4B1F-BF9D-0318B4908667}" type="datetimeFigureOut">
              <a:rPr lang="sv-SE" smtClean="0"/>
              <a:t>2025-11-27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060C417-AF37-7A1F-5B9A-9E7604BB5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474114-8E4A-BEF7-049C-E04E4CED3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E700-33C6-41CB-B2CB-473733625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815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F39A430-57B1-A740-3B40-3E68D2E0F3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254B4C1-E285-274C-CB21-3BBE7CE46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FB59E38-58F7-182F-2B67-EC4B3D878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3273-87D8-4B1F-BF9D-0318B4908667}" type="datetimeFigureOut">
              <a:rPr lang="sv-SE" smtClean="0"/>
              <a:t>2025-11-27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AE0DCA5-7E91-1B5E-FBAA-CBE65F4D6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845B8F-042E-07CD-45A2-14E8A697A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E700-33C6-41CB-B2CB-473733625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806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041778-768F-6976-C225-3820FC4D0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B6087F-733A-FA75-52D7-D39767E85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0C9990-6902-52D0-24FD-A0CFBC774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3273-87D8-4B1F-BF9D-0318B4908667}" type="datetimeFigureOut">
              <a:rPr lang="sv-SE" smtClean="0"/>
              <a:t>2025-11-27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B995E47-BA19-B5F9-B295-5E0DDA01E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271EE81-4E89-2C6D-7549-0B70396D0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E700-33C6-41CB-B2CB-473733625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342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B9AB98-CFE4-BCCA-C2A2-843E1B4F9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8679D00-F8BC-4864-8358-588F648BE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6C57F23-9726-24CB-7556-7EEE278B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3273-87D8-4B1F-BF9D-0318B4908667}" type="datetimeFigureOut">
              <a:rPr lang="sv-SE" smtClean="0"/>
              <a:t>2025-11-27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937B6C9-2597-0DB4-57D8-BD2677A4D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6189EB7-F2BC-9B4C-8D3B-52DB0DA7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E700-33C6-41CB-B2CB-473733625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380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FE5573-DE4E-A80A-0852-E17DBBE1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24E4FC-9A9D-2871-FCB8-519D8BE6CC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BC35F82-793D-CB90-8165-6B987B5F6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CB05E1D-9368-75E6-BA5C-4B89D0096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3273-87D8-4B1F-BF9D-0318B4908667}" type="datetimeFigureOut">
              <a:rPr lang="sv-SE" smtClean="0"/>
              <a:t>2025-11-27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7315129-3BC9-A10A-7314-C9EB69EC4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1FF5046-AED3-BB55-9477-109A2E946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E700-33C6-41CB-B2CB-473733625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870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89CF2E-EE86-079E-4838-C0E84B300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DDEB984-9BAC-9974-9778-962FC57D1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4A532E0-BE83-310C-3223-75410CEFE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659AABB-8206-C04E-4240-88E5323E4E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757F1FE-112B-CCCF-5B53-38B4D4CE12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302BBC7-AA3B-6ABF-C671-5FA67BCDB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3273-87D8-4B1F-BF9D-0318B4908667}" type="datetimeFigureOut">
              <a:rPr lang="sv-SE" smtClean="0"/>
              <a:t>2025-11-27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6685293-C761-F487-50E9-93555FE96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9D38458-A48C-7DA4-C5A6-C10698DC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E700-33C6-41CB-B2CB-473733625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4767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C12A8B-4ED9-E538-2FCB-418CE458C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3AC67BD-F5FB-5BD2-340C-97D17601C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3273-87D8-4B1F-BF9D-0318B4908667}" type="datetimeFigureOut">
              <a:rPr lang="sv-SE" smtClean="0"/>
              <a:t>2025-11-27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734C176-9E64-1080-5863-187FF6C87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E3E29D5-60B4-B0E6-7A36-9A99E3E13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E700-33C6-41CB-B2CB-473733625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1904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5C2FBE2-5395-00F3-0A29-C17BF4144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3273-87D8-4B1F-BF9D-0318B4908667}" type="datetimeFigureOut">
              <a:rPr lang="sv-SE" smtClean="0"/>
              <a:t>2025-11-27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7E3312B-DEDF-8EF2-7AD7-8CAA2186E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F4A8751-3055-72D5-BDD6-B83706A4C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E700-33C6-41CB-B2CB-473733625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393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1D23EC-9F5D-7E9E-160B-F296644EB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71C46B-90BD-19C2-BE02-5F5867483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59341A7-2C6F-655C-2367-DD39D8175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7FFF5FC-03EC-CC9D-DA82-E9EA59917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3273-87D8-4B1F-BF9D-0318B4908667}" type="datetimeFigureOut">
              <a:rPr lang="sv-SE" smtClean="0"/>
              <a:t>2025-11-27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548A27D-0DD2-5734-3FFC-9ACADCC62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BB2765E-2788-8562-1025-21A7E57C7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E700-33C6-41CB-B2CB-473733625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498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049D7E-9FB9-8C63-E7A2-A7D256A8A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08A455E-9BFE-D55F-2279-FCFF901F0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2F6BC1-2D88-B0E8-27DE-9DA8B4026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04ABB7D-230E-C92B-BB6C-441359D4C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3273-87D8-4B1F-BF9D-0318B4908667}" type="datetimeFigureOut">
              <a:rPr lang="sv-SE" smtClean="0"/>
              <a:t>2025-11-27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69F26F4-7F71-A29F-0786-68E73E90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18C299-47F0-B5F5-729F-9529AFF3F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E700-33C6-41CB-B2CB-473733625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788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3203E56-BB5E-B51D-61AC-EDD8A81D3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C509873-D1BB-96EA-96D3-69AFB212D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E041047-3F1E-0B95-A0C1-39CBFDDA9B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803273-87D8-4B1F-BF9D-0318B4908667}" type="datetimeFigureOut">
              <a:rPr lang="sv-SE" smtClean="0"/>
              <a:t>2025-11-27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CBA0515-6BBE-2EA3-E047-EFE391AA30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CF8301C-E91D-6ABE-D6B8-68AC5E387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49E700-33C6-41CB-B2CB-473733625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948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58B335C-F242-2F46-B921-62AE4DE52FC0}"/>
              </a:ext>
            </a:extLst>
          </p:cNvPr>
          <p:cNvSpPr txBox="1"/>
          <p:nvPr/>
        </p:nvSpPr>
        <p:spPr>
          <a:xfrm>
            <a:off x="2558716" y="955309"/>
            <a:ext cx="7074568" cy="2898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Garagerenovering  Brf Bränneriet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07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utomhus, fordon, Landfordon, byggnad">
            <a:extLst>
              <a:ext uri="{FF2B5EF4-FFF2-40B4-BE49-F238E27FC236}">
                <a16:creationId xmlns:a16="http://schemas.microsoft.com/office/drawing/2014/main" id="{A6B0C64A-41BE-22F0-47FB-64F03F04E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894943" cy="6858000"/>
          </a:xfrm>
          <a:prstGeom prst="rect">
            <a:avLst/>
          </a:prstGeom>
        </p:spPr>
      </p:pic>
      <p:pic>
        <p:nvPicPr>
          <p:cNvPr id="10" name="Bildobjekt 9" descr="En bild som visar Teckensnitt, Grafik, text, logotyp&#10;&#10;AI-genererat innehåll kan vara felaktigt.">
            <a:extLst>
              <a:ext uri="{FF2B5EF4-FFF2-40B4-BE49-F238E27FC236}">
                <a16:creationId xmlns:a16="http://schemas.microsoft.com/office/drawing/2014/main" id="{5BE89627-9E80-CFF8-8E2C-26EEF7CAA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536" y="402336"/>
            <a:ext cx="2404872" cy="1322679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8350108F-D123-452B-BDB3-AA29CD83DFEB}"/>
              </a:ext>
            </a:extLst>
          </p:cNvPr>
          <p:cNvSpPr txBox="1"/>
          <p:nvPr/>
        </p:nvSpPr>
        <p:spPr>
          <a:xfrm>
            <a:off x="7894944" y="1979629"/>
            <a:ext cx="4298308" cy="499149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E452FBC7-A8EB-1743-3E9B-9F05E4BFCEDB}"/>
              </a:ext>
            </a:extLst>
          </p:cNvPr>
          <p:cNvSpPr txBox="1"/>
          <p:nvPr/>
        </p:nvSpPr>
        <p:spPr>
          <a:xfrm>
            <a:off x="7979229" y="2368296"/>
            <a:ext cx="421277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Projektledning</a:t>
            </a:r>
          </a:p>
          <a:p>
            <a:endParaRPr lang="sv-SE" sz="1600" dirty="0"/>
          </a:p>
          <a:p>
            <a:r>
              <a:rPr lang="sv-SE" sz="1600" dirty="0"/>
              <a:t>Huvudprojektledare: </a:t>
            </a:r>
            <a:r>
              <a:rPr lang="sv-SE" sz="1600" b="1" dirty="0"/>
              <a:t>Jimmy Eriksson</a:t>
            </a:r>
          </a:p>
          <a:p>
            <a:r>
              <a:rPr lang="sv-SE" sz="1600" dirty="0"/>
              <a:t>Tel 08-617 75 55</a:t>
            </a:r>
          </a:p>
          <a:p>
            <a:endParaRPr lang="sv-SE" sz="1600" dirty="0"/>
          </a:p>
          <a:p>
            <a:r>
              <a:rPr lang="sv-SE" sz="1600" dirty="0"/>
              <a:t>Boendekontakt: </a:t>
            </a:r>
            <a:r>
              <a:rPr lang="sv-SE" sz="1600" b="1" dirty="0"/>
              <a:t>Michaela Wallin</a:t>
            </a:r>
          </a:p>
          <a:p>
            <a:r>
              <a:rPr lang="sv-SE" sz="1600" dirty="0"/>
              <a:t>Tel 08-617 45 20</a:t>
            </a:r>
          </a:p>
          <a:p>
            <a:endParaRPr lang="sv-SE" sz="1600" dirty="0"/>
          </a:p>
          <a:p>
            <a:r>
              <a:rPr lang="sv-SE" sz="1600" dirty="0"/>
              <a:t>Mejl för garagefrågor </a:t>
            </a:r>
          </a:p>
          <a:p>
            <a:r>
              <a:rPr lang="sv-SE" sz="1600" b="1" dirty="0"/>
              <a:t>Garage.branneriet@fastighetsagarna.se</a:t>
            </a:r>
          </a:p>
          <a:p>
            <a:endParaRPr lang="sv-SE" sz="1600" dirty="0"/>
          </a:p>
          <a:p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590466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1">
            <a:extLst>
              <a:ext uri="{FF2B5EF4-FFF2-40B4-BE49-F238E27FC236}">
                <a16:creationId xmlns:a16="http://schemas.microsoft.com/office/drawing/2014/main" id="{50D1D739-EDC4-4BE6-A073-9B157E1F9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23">
            <a:extLst>
              <a:ext uri="{FF2B5EF4-FFF2-40B4-BE49-F238E27FC236}">
                <a16:creationId xmlns:a16="http://schemas.microsoft.com/office/drawing/2014/main" id="{6CDD35A4-E546-4AF3-A8B9-AC24C5C9F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3852070 w 12192000"/>
              <a:gd name="connsiteY1" fmla="*/ 0 h 6858000"/>
              <a:gd name="connsiteX2" fmla="*/ 3878367 w 12192000"/>
              <a:gd name="connsiteY2" fmla="*/ 23504 h 6858000"/>
              <a:gd name="connsiteX3" fmla="*/ 3885324 w 12192000"/>
              <a:gd name="connsiteY3" fmla="*/ 84795 h 6858000"/>
              <a:gd name="connsiteX4" fmla="*/ 3820400 w 12192000"/>
              <a:gd name="connsiteY4" fmla="*/ 131127 h 6858000"/>
              <a:gd name="connsiteX5" fmla="*/ 3631811 w 12192000"/>
              <a:gd name="connsiteY5" fmla="*/ 219929 h 6858000"/>
              <a:gd name="connsiteX6" fmla="*/ 4327428 w 12192000"/>
              <a:gd name="connsiteY6" fmla="*/ 351201 h 6858000"/>
              <a:gd name="connsiteX7" fmla="*/ 4080099 w 12192000"/>
              <a:gd name="connsiteY7" fmla="*/ 432279 h 6858000"/>
              <a:gd name="connsiteX8" fmla="*/ 3823492 w 12192000"/>
              <a:gd name="connsiteY8" fmla="*/ 490194 h 6858000"/>
              <a:gd name="connsiteX9" fmla="*/ 3545246 w 12192000"/>
              <a:gd name="connsiteY9" fmla="*/ 532664 h 6858000"/>
              <a:gd name="connsiteX10" fmla="*/ 3291732 w 12192000"/>
              <a:gd name="connsiteY10" fmla="*/ 617605 h 6858000"/>
              <a:gd name="connsiteX11" fmla="*/ 3953340 w 12192000"/>
              <a:gd name="connsiteY11" fmla="*/ 652353 h 6858000"/>
              <a:gd name="connsiteX12" fmla="*/ 3610170 w 12192000"/>
              <a:gd name="connsiteY12" fmla="*/ 729572 h 6858000"/>
              <a:gd name="connsiteX13" fmla="*/ 3328832 w 12192000"/>
              <a:gd name="connsiteY13" fmla="*/ 829957 h 6858000"/>
              <a:gd name="connsiteX14" fmla="*/ 3130966 w 12192000"/>
              <a:gd name="connsiteY14" fmla="*/ 876288 h 6858000"/>
              <a:gd name="connsiteX15" fmla="*/ 2920736 w 12192000"/>
              <a:gd name="connsiteY15" fmla="*/ 887872 h 6858000"/>
              <a:gd name="connsiteX16" fmla="*/ 2871269 w 12192000"/>
              <a:gd name="connsiteY16" fmla="*/ 961228 h 6858000"/>
              <a:gd name="connsiteX17" fmla="*/ 2936195 w 12192000"/>
              <a:gd name="connsiteY17" fmla="*/ 1038448 h 6858000"/>
              <a:gd name="connsiteX18" fmla="*/ 3035126 w 12192000"/>
              <a:gd name="connsiteY18" fmla="*/ 1046168 h 6858000"/>
              <a:gd name="connsiteX19" fmla="*/ 3625627 w 12192000"/>
              <a:gd name="connsiteY19" fmla="*/ 1065474 h 6858000"/>
              <a:gd name="connsiteX20" fmla="*/ 1733551 w 12192000"/>
              <a:gd name="connsiteY20" fmla="*/ 1235355 h 6858000"/>
              <a:gd name="connsiteX21" fmla="*/ 1990156 w 12192000"/>
              <a:gd name="connsiteY21" fmla="*/ 1339602 h 6858000"/>
              <a:gd name="connsiteX22" fmla="*/ 2076722 w 12192000"/>
              <a:gd name="connsiteY22" fmla="*/ 1625311 h 6858000"/>
              <a:gd name="connsiteX23" fmla="*/ 2392067 w 12192000"/>
              <a:gd name="connsiteY23" fmla="*/ 1787470 h 6858000"/>
              <a:gd name="connsiteX24" fmla="*/ 2596115 w 12192000"/>
              <a:gd name="connsiteY24" fmla="*/ 1845385 h 6858000"/>
              <a:gd name="connsiteX25" fmla="*/ 3062950 w 12192000"/>
              <a:gd name="connsiteY25" fmla="*/ 1930326 h 6858000"/>
              <a:gd name="connsiteX26" fmla="*/ 3130966 w 12192000"/>
              <a:gd name="connsiteY26" fmla="*/ 2069319 h 6858000"/>
              <a:gd name="connsiteX27" fmla="*/ 3189708 w 12192000"/>
              <a:gd name="connsiteY27" fmla="*/ 2223754 h 6858000"/>
              <a:gd name="connsiteX28" fmla="*/ 3313373 w 12192000"/>
              <a:gd name="connsiteY28" fmla="*/ 2324141 h 6858000"/>
              <a:gd name="connsiteX29" fmla="*/ 2351877 w 12192000"/>
              <a:gd name="connsiteY29" fmla="*/ 2308697 h 6858000"/>
              <a:gd name="connsiteX30" fmla="*/ 3437038 w 12192000"/>
              <a:gd name="connsiteY30" fmla="*/ 2633017 h 6858000"/>
              <a:gd name="connsiteX31" fmla="*/ 3341198 w 12192000"/>
              <a:gd name="connsiteY31" fmla="*/ 2760427 h 6858000"/>
              <a:gd name="connsiteX32" fmla="*/ 3934791 w 12192000"/>
              <a:gd name="connsiteY32" fmla="*/ 2934169 h 6858000"/>
              <a:gd name="connsiteX33" fmla="*/ 3616352 w 12192000"/>
              <a:gd name="connsiteY33" fmla="*/ 2953473 h 6858000"/>
              <a:gd name="connsiteX34" fmla="*/ 5468240 w 12192000"/>
              <a:gd name="connsiteY34" fmla="*/ 3679329 h 6858000"/>
              <a:gd name="connsiteX35" fmla="*/ 8111582 w 12192000"/>
              <a:gd name="connsiteY35" fmla="*/ 4204418 h 6858000"/>
              <a:gd name="connsiteX36" fmla="*/ 9144186 w 12192000"/>
              <a:gd name="connsiteY36" fmla="*/ 4304802 h 6858000"/>
              <a:gd name="connsiteX37" fmla="*/ 10319004 w 12192000"/>
              <a:gd name="connsiteY37" fmla="*/ 4273915 h 6858000"/>
              <a:gd name="connsiteX38" fmla="*/ 12053408 w 12192000"/>
              <a:gd name="connsiteY38" fmla="*/ 3907125 h 6858000"/>
              <a:gd name="connsiteX39" fmla="*/ 12192000 w 12192000"/>
              <a:gd name="connsiteY39" fmla="*/ 3841157 h 6858000"/>
              <a:gd name="connsiteX40" fmla="*/ 12192000 w 12192000"/>
              <a:gd name="connsiteY40" fmla="*/ 6858000 h 6858000"/>
              <a:gd name="connsiteX41" fmla="*/ 0 w 12192000"/>
              <a:gd name="connsiteY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3852070" y="0"/>
                </a:lnTo>
                <a:lnTo>
                  <a:pt x="3878367" y="23504"/>
                </a:lnTo>
                <a:cubicBezTo>
                  <a:pt x="3887642" y="39430"/>
                  <a:pt x="3891507" y="59700"/>
                  <a:pt x="3885324" y="84795"/>
                </a:cubicBezTo>
                <a:cubicBezTo>
                  <a:pt x="3876049" y="123406"/>
                  <a:pt x="3845133" y="123406"/>
                  <a:pt x="3820400" y="131127"/>
                </a:cubicBezTo>
                <a:cubicBezTo>
                  <a:pt x="3764751" y="154292"/>
                  <a:pt x="3696735" y="138849"/>
                  <a:pt x="3631811" y="219929"/>
                </a:cubicBezTo>
                <a:cubicBezTo>
                  <a:pt x="3879141" y="262399"/>
                  <a:pt x="4117198" y="181318"/>
                  <a:pt x="4327428" y="351201"/>
                </a:cubicBezTo>
                <a:cubicBezTo>
                  <a:pt x="4250138" y="436142"/>
                  <a:pt x="4163572" y="416836"/>
                  <a:pt x="4080099" y="432279"/>
                </a:cubicBezTo>
                <a:cubicBezTo>
                  <a:pt x="3993533" y="447725"/>
                  <a:pt x="3910058" y="474751"/>
                  <a:pt x="3823492" y="490194"/>
                </a:cubicBezTo>
                <a:cubicBezTo>
                  <a:pt x="3730743" y="509498"/>
                  <a:pt x="3637993" y="513360"/>
                  <a:pt x="3545246" y="532664"/>
                </a:cubicBezTo>
                <a:cubicBezTo>
                  <a:pt x="3467954" y="548109"/>
                  <a:pt x="3384480" y="521081"/>
                  <a:pt x="3291732" y="617605"/>
                </a:cubicBezTo>
                <a:cubicBezTo>
                  <a:pt x="3520513" y="687103"/>
                  <a:pt x="3727651" y="582857"/>
                  <a:pt x="3953340" y="652353"/>
                </a:cubicBezTo>
                <a:cubicBezTo>
                  <a:pt x="3820400" y="714129"/>
                  <a:pt x="3712194" y="694824"/>
                  <a:pt x="3610170" y="729572"/>
                </a:cubicBezTo>
                <a:cubicBezTo>
                  <a:pt x="3517420" y="764322"/>
                  <a:pt x="3406122" y="725712"/>
                  <a:pt x="3328832" y="829957"/>
                </a:cubicBezTo>
                <a:cubicBezTo>
                  <a:pt x="3270090" y="911035"/>
                  <a:pt x="3208258" y="922618"/>
                  <a:pt x="3130966" y="876288"/>
                </a:cubicBezTo>
                <a:cubicBezTo>
                  <a:pt x="3062950" y="833818"/>
                  <a:pt x="2988752" y="845400"/>
                  <a:pt x="2920736" y="887872"/>
                </a:cubicBezTo>
                <a:cubicBezTo>
                  <a:pt x="2896004" y="903315"/>
                  <a:pt x="2871269" y="922618"/>
                  <a:pt x="2871269" y="961228"/>
                </a:cubicBezTo>
                <a:cubicBezTo>
                  <a:pt x="2871269" y="1015283"/>
                  <a:pt x="2902186" y="1030726"/>
                  <a:pt x="2936195" y="1038448"/>
                </a:cubicBezTo>
                <a:cubicBezTo>
                  <a:pt x="2967111" y="1046168"/>
                  <a:pt x="3004210" y="1053891"/>
                  <a:pt x="3035126" y="1046168"/>
                </a:cubicBezTo>
                <a:cubicBezTo>
                  <a:pt x="3232990" y="1003700"/>
                  <a:pt x="3427764" y="1073194"/>
                  <a:pt x="3625627" y="1065474"/>
                </a:cubicBezTo>
                <a:cubicBezTo>
                  <a:pt x="3004210" y="1231494"/>
                  <a:pt x="2376610" y="1177441"/>
                  <a:pt x="1733551" y="1235355"/>
                </a:cubicBezTo>
                <a:cubicBezTo>
                  <a:pt x="1817025" y="1351183"/>
                  <a:pt x="1925232" y="1254661"/>
                  <a:pt x="1990156" y="1339602"/>
                </a:cubicBezTo>
                <a:cubicBezTo>
                  <a:pt x="1928323" y="1517205"/>
                  <a:pt x="1953057" y="1613728"/>
                  <a:pt x="2076722" y="1625311"/>
                </a:cubicBezTo>
                <a:cubicBezTo>
                  <a:pt x="2197295" y="1636894"/>
                  <a:pt x="2327143" y="1575118"/>
                  <a:pt x="2392067" y="1787470"/>
                </a:cubicBezTo>
                <a:cubicBezTo>
                  <a:pt x="2410617" y="1853106"/>
                  <a:pt x="2525008" y="1833802"/>
                  <a:pt x="2596115" y="1845385"/>
                </a:cubicBezTo>
                <a:cubicBezTo>
                  <a:pt x="2750696" y="1872411"/>
                  <a:pt x="2914554" y="1845385"/>
                  <a:pt x="3062950" y="1930326"/>
                </a:cubicBezTo>
                <a:cubicBezTo>
                  <a:pt x="3121692" y="1961213"/>
                  <a:pt x="3161883" y="1984378"/>
                  <a:pt x="3130966" y="2069319"/>
                </a:cubicBezTo>
                <a:cubicBezTo>
                  <a:pt x="3100050" y="2158121"/>
                  <a:pt x="3140242" y="2189008"/>
                  <a:pt x="3189708" y="2223754"/>
                </a:cubicBezTo>
                <a:cubicBezTo>
                  <a:pt x="3226808" y="2250784"/>
                  <a:pt x="3282457" y="2243060"/>
                  <a:pt x="3313373" y="2324141"/>
                </a:cubicBezTo>
                <a:cubicBezTo>
                  <a:pt x="2988752" y="2312558"/>
                  <a:pt x="2673405" y="2246923"/>
                  <a:pt x="2351877" y="2308697"/>
                </a:cubicBezTo>
                <a:cubicBezTo>
                  <a:pt x="2704323" y="2463134"/>
                  <a:pt x="3090776" y="2455412"/>
                  <a:pt x="3437038" y="2633017"/>
                </a:cubicBezTo>
                <a:cubicBezTo>
                  <a:pt x="3424671" y="2694791"/>
                  <a:pt x="3344289" y="2667764"/>
                  <a:pt x="3341198" y="2760427"/>
                </a:cubicBezTo>
                <a:cubicBezTo>
                  <a:pt x="3523603" y="2856951"/>
                  <a:pt x="3743110" y="2791314"/>
                  <a:pt x="3934791" y="2934169"/>
                </a:cubicBezTo>
                <a:cubicBezTo>
                  <a:pt x="3823492" y="2999805"/>
                  <a:pt x="3721469" y="2891699"/>
                  <a:pt x="3616352" y="2953473"/>
                </a:cubicBezTo>
                <a:cubicBezTo>
                  <a:pt x="3650361" y="3046136"/>
                  <a:pt x="5189993" y="3617555"/>
                  <a:pt x="5468240" y="3679329"/>
                </a:cubicBezTo>
                <a:cubicBezTo>
                  <a:pt x="6034007" y="3806740"/>
                  <a:pt x="7663296" y="4131059"/>
                  <a:pt x="8111582" y="4204418"/>
                </a:cubicBezTo>
                <a:cubicBezTo>
                  <a:pt x="8457844" y="4258470"/>
                  <a:pt x="8801016" y="4300942"/>
                  <a:pt x="9144186" y="4304802"/>
                </a:cubicBezTo>
                <a:cubicBezTo>
                  <a:pt x="9536822" y="4308663"/>
                  <a:pt x="9926368" y="4289359"/>
                  <a:pt x="10319004" y="4273915"/>
                </a:cubicBezTo>
                <a:cubicBezTo>
                  <a:pt x="10906415" y="4250750"/>
                  <a:pt x="11484549" y="4158087"/>
                  <a:pt x="12053408" y="3907125"/>
                </a:cubicBezTo>
                <a:lnTo>
                  <a:pt x="12192000" y="3841157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3E2482D-02A9-E7F9-931A-1E921C521E6C}"/>
              </a:ext>
            </a:extLst>
          </p:cNvPr>
          <p:cNvSpPr txBox="1"/>
          <p:nvPr/>
        </p:nvSpPr>
        <p:spPr>
          <a:xfrm>
            <a:off x="838199" y="3563422"/>
            <a:ext cx="7268147" cy="1754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Entreprenör - MCS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Robert Ekengren – Platschef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Robert Andersson - Arbetsledare</a:t>
            </a:r>
          </a:p>
        </p:txBody>
      </p:sp>
      <p:pic>
        <p:nvPicPr>
          <p:cNvPr id="4" name="Bildobjekt 3" descr="En bild som visar text, Teckensnitt, logotyp, Grafik">
            <a:extLst>
              <a:ext uri="{FF2B5EF4-FFF2-40B4-BE49-F238E27FC236}">
                <a16:creationId xmlns:a16="http://schemas.microsoft.com/office/drawing/2014/main" id="{C45332FD-D411-2D90-3BF4-EF2D5BA9D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282" y="571811"/>
            <a:ext cx="5445536" cy="2722768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94847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676119-2662-DBDB-ACCC-56DFB7868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4F887E69-BC87-0551-16AB-CB49EA02A725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Nya ytskikt i  hela garaget skall göras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Målning av samtliga berörda delar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Nya sprinkler skall uppdateras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Ny ventilationsanläggning skall installeras</a:t>
            </a:r>
            <a:endParaRPr lang="en-US" sz="2000" dirty="0"/>
          </a:p>
        </p:txBody>
      </p:sp>
      <p:pic>
        <p:nvPicPr>
          <p:cNvPr id="5" name="Bildobjekt 4" descr="Bakgrund  i svartvitt med sliten betongväggtextur med målfärg som delvis blekts">
            <a:extLst>
              <a:ext uri="{FF2B5EF4-FFF2-40B4-BE49-F238E27FC236}">
                <a16:creationId xmlns:a16="http://schemas.microsoft.com/office/drawing/2014/main" id="{A243CED8-F381-2E78-1779-70C55DD75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47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A762785-7780-A579-52D8-DBD84DFB9698}"/>
              </a:ext>
            </a:extLst>
          </p:cNvPr>
          <p:cNvSpPr txBox="1"/>
          <p:nvPr/>
        </p:nvSpPr>
        <p:spPr>
          <a:xfrm>
            <a:off x="413657" y="751114"/>
            <a:ext cx="4470012" cy="870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Vad ska göras under garagerenoveringen ?</a:t>
            </a:r>
          </a:p>
        </p:txBody>
      </p:sp>
    </p:spTree>
    <p:extLst>
      <p:ext uri="{BB962C8B-B14F-4D97-AF65-F5344CB8AC3E}">
        <p14:creationId xmlns:p14="http://schemas.microsoft.com/office/powerpoint/2010/main" val="142128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F4DA4A3-D002-EAC5-311B-56A8D5A49EDB}"/>
              </a:ext>
            </a:extLst>
          </p:cNvPr>
          <p:cNvSpPr txBox="1"/>
          <p:nvPr/>
        </p:nvSpPr>
        <p:spPr>
          <a:xfrm>
            <a:off x="6095999" y="882315"/>
            <a:ext cx="5254754" cy="52946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Varför behöver garaget renoveras ?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Renoveringen är nödvändig för att säkerställa betongens bärande delar. 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Det har konstaterats kloridinträngningar i betongen som medför karbonatisering av betongen vilket gör att ph-värdet sänks och det kan få armeringen att korrodera (rosta). 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Ventilationsanläggningen uppvisa brister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Mer energieffektiv ventilationsanläggning 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Sprinkler huvuden behöver bytas för att säkerställa funktionen.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88250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0367C7-5B71-0416-F499-20BA7A28F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8C7AF77-B915-7D90-F71A-599CE8C445AD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en-US" sz="2200" dirty="0"/>
              <a:t>En av ramperna kommer att stängas helt. Den öppna rampen utrustas med trafikljus och används både som in- och utfart under renoveringen.</a:t>
            </a:r>
          </a:p>
        </p:txBody>
      </p:sp>
      <p:pic>
        <p:nvPicPr>
          <p:cNvPr id="4" name="Bildobjekt 3" descr="Grön färg på trafikljuset">
            <a:extLst>
              <a:ext uri="{FF2B5EF4-FFF2-40B4-BE49-F238E27FC236}">
                <a16:creationId xmlns:a16="http://schemas.microsoft.com/office/drawing/2014/main" id="{6126C320-EADA-7081-B1E0-58D50289A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6" r="7401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DC476E1C-8159-BFC2-BC61-4D3FFB867876}"/>
              </a:ext>
            </a:extLst>
          </p:cNvPr>
          <p:cNvSpPr txBox="1"/>
          <p:nvPr/>
        </p:nvSpPr>
        <p:spPr>
          <a:xfrm>
            <a:off x="272143" y="576943"/>
            <a:ext cx="4611526" cy="1091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Hur kommer man komma in och ut ur garaget under pågående renovering?</a:t>
            </a:r>
          </a:p>
        </p:txBody>
      </p:sp>
    </p:spTree>
    <p:extLst>
      <p:ext uri="{BB962C8B-B14F-4D97-AF65-F5344CB8AC3E}">
        <p14:creationId xmlns:p14="http://schemas.microsoft.com/office/powerpoint/2010/main" val="3157031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DADDED1-700E-F846-DBB5-5E8CFA54F90A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Garagerenoveringens första halva startar  - </a:t>
            </a:r>
            <a:r>
              <a:rPr lang="en-US" sz="2200" b="1" dirty="0"/>
              <a:t>1 April 2026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Informationsmöte för berörda medlemmar av första halvan på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plan -1 sker den </a:t>
            </a:r>
            <a:r>
              <a:rPr lang="en-US" sz="2200" b="1" dirty="0"/>
              <a:t>11/2 2026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Totalt pågånde projekt till Oktober 2028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1" dirty="0"/>
              <a:t>Innan renoveringen startar krävs att medlemmar:</a:t>
            </a:r>
            <a:endParaRPr lang="en-US" sz="22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Flytta sina bilar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Tömma burar på ägodelar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Samarbete och förståelse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46093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 descr="En bild som visar text, diagram, Plan, schematisk&#10;&#10;AI-genererat innehåll kan vara felaktigt.">
            <a:extLst>
              <a:ext uri="{FF2B5EF4-FFF2-40B4-BE49-F238E27FC236}">
                <a16:creationId xmlns:a16="http://schemas.microsoft.com/office/drawing/2014/main" id="{49CC2EC2-5E1C-A7D6-4F46-8EE2FB086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345" y="643467"/>
            <a:ext cx="3983310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3868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7827FD9-CC04-43DC-8B29-0F4234FBD9CB}">
  <we:reference id="b140c5b2-a01b-4b34-99db-bcbaa712ea06" version="1.0.0.0" store="EXCatalog" storeType="EXCatalog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1742</TotalTime>
  <Words>206</Words>
  <Application>Microsoft Office PowerPoint</Application>
  <PresentationFormat>Bredbild</PresentationFormat>
  <Paragraphs>40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Fastighetsagarna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Michaela Wallin</dc:creator>
  <cp:lastModifiedBy>Michaela Wallin</cp:lastModifiedBy>
  <cp:revision>10</cp:revision>
  <dcterms:created xsi:type="dcterms:W3CDTF">2025-11-24T09:40:01Z</dcterms:created>
  <dcterms:modified xsi:type="dcterms:W3CDTF">2025-11-27T06:55:26Z</dcterms:modified>
</cp:coreProperties>
</file>