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83" r:id="rId2"/>
    <p:sldId id="352" r:id="rId3"/>
    <p:sldId id="464" r:id="rId4"/>
    <p:sldId id="257" r:id="rId5"/>
    <p:sldId id="259" r:id="rId6"/>
    <p:sldId id="300" r:id="rId7"/>
    <p:sldId id="260" r:id="rId8"/>
    <p:sldId id="261" r:id="rId9"/>
    <p:sldId id="262" r:id="rId10"/>
    <p:sldId id="263" r:id="rId11"/>
    <p:sldId id="274" r:id="rId12"/>
    <p:sldId id="275" r:id="rId13"/>
    <p:sldId id="276" r:id="rId14"/>
    <p:sldId id="264" r:id="rId15"/>
    <p:sldId id="265" r:id="rId16"/>
    <p:sldId id="266" r:id="rId17"/>
    <p:sldId id="267" r:id="rId18"/>
    <p:sldId id="284" r:id="rId19"/>
    <p:sldId id="285" r:id="rId20"/>
    <p:sldId id="270" r:id="rId21"/>
    <p:sldId id="271" r:id="rId22"/>
    <p:sldId id="272" r:id="rId23"/>
    <p:sldId id="273" r:id="rId24"/>
    <p:sldId id="277" r:id="rId25"/>
    <p:sldId id="278" r:id="rId26"/>
    <p:sldId id="279" r:id="rId27"/>
    <p:sldId id="280" r:id="rId28"/>
    <p:sldId id="377" r:id="rId29"/>
    <p:sldId id="281" r:id="rId30"/>
    <p:sldId id="282" r:id="rId31"/>
    <p:sldId id="299" r:id="rId32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5A5A"/>
    <a:srgbClr val="BE88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3F8B69-D159-42A6-A3F2-80E830F7620D}" v="4" dt="2021-08-25T14:57:30.8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8226" autoAdjust="0"/>
  </p:normalViewPr>
  <p:slideViewPr>
    <p:cSldViewPr snapToGrid="0">
      <p:cViewPr varScale="1">
        <p:scale>
          <a:sx n="52" d="100"/>
          <a:sy n="52" d="100"/>
        </p:scale>
        <p:origin x="12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49" d="100"/>
          <a:sy n="49" d="100"/>
        </p:scale>
        <p:origin x="205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s Jansson" userId="2558f302-14ab-4971-b42e-d647d696b88a" providerId="ADAL" clId="{EC3F8B69-D159-42A6-A3F2-80E830F7620D}"/>
    <pc:docChg chg="undo redo custSel modSld">
      <pc:chgData name="Hans Jansson" userId="2558f302-14ab-4971-b42e-d647d696b88a" providerId="ADAL" clId="{EC3F8B69-D159-42A6-A3F2-80E830F7620D}" dt="2021-08-25T14:57:48.568" v="288" actId="14100"/>
      <pc:docMkLst>
        <pc:docMk/>
      </pc:docMkLst>
      <pc:sldChg chg="modSp">
        <pc:chgData name="Hans Jansson" userId="2558f302-14ab-4971-b42e-d647d696b88a" providerId="ADAL" clId="{EC3F8B69-D159-42A6-A3F2-80E830F7620D}" dt="2021-08-25T14:52:10.441" v="263" actId="20577"/>
        <pc:sldMkLst>
          <pc:docMk/>
          <pc:sldMk cId="2161200983" sldId="261"/>
        </pc:sldMkLst>
        <pc:spChg chg="mod">
          <ac:chgData name="Hans Jansson" userId="2558f302-14ab-4971-b42e-d647d696b88a" providerId="ADAL" clId="{EC3F8B69-D159-42A6-A3F2-80E830F7620D}" dt="2021-08-25T14:52:10.441" v="263" actId="20577"/>
          <ac:spMkLst>
            <pc:docMk/>
            <pc:sldMk cId="2161200983" sldId="261"/>
            <ac:spMk id="3" creationId="{C722EFE6-3F6F-408F-94D1-5E3700744BF1}"/>
          </ac:spMkLst>
        </pc:spChg>
      </pc:sldChg>
      <pc:sldChg chg="modSp">
        <pc:chgData name="Hans Jansson" userId="2558f302-14ab-4971-b42e-d647d696b88a" providerId="ADAL" clId="{EC3F8B69-D159-42A6-A3F2-80E830F7620D}" dt="2021-08-24T11:25:04.801" v="125" actId="255"/>
        <pc:sldMkLst>
          <pc:docMk/>
          <pc:sldMk cId="2864142044" sldId="262"/>
        </pc:sldMkLst>
        <pc:spChg chg="mod">
          <ac:chgData name="Hans Jansson" userId="2558f302-14ab-4971-b42e-d647d696b88a" providerId="ADAL" clId="{EC3F8B69-D159-42A6-A3F2-80E830F7620D}" dt="2021-08-24T11:25:04.801" v="125" actId="255"/>
          <ac:spMkLst>
            <pc:docMk/>
            <pc:sldMk cId="2864142044" sldId="262"/>
            <ac:spMk id="3" creationId="{C722EFE6-3F6F-408F-94D1-5E3700744BF1}"/>
          </ac:spMkLst>
        </pc:spChg>
      </pc:sldChg>
      <pc:sldChg chg="modSp">
        <pc:chgData name="Hans Jansson" userId="2558f302-14ab-4971-b42e-d647d696b88a" providerId="ADAL" clId="{EC3F8B69-D159-42A6-A3F2-80E830F7620D}" dt="2021-08-25T14:53:49.612" v="283" actId="20577"/>
        <pc:sldMkLst>
          <pc:docMk/>
          <pc:sldMk cId="3579327232" sldId="278"/>
        </pc:sldMkLst>
        <pc:spChg chg="mod">
          <ac:chgData name="Hans Jansson" userId="2558f302-14ab-4971-b42e-d647d696b88a" providerId="ADAL" clId="{EC3F8B69-D159-42A6-A3F2-80E830F7620D}" dt="2021-08-25T14:53:49.612" v="283" actId="20577"/>
          <ac:spMkLst>
            <pc:docMk/>
            <pc:sldMk cId="3579327232" sldId="278"/>
            <ac:spMk id="3" creationId="{C722EFE6-3F6F-408F-94D1-5E3700744BF1}"/>
          </ac:spMkLst>
        </pc:spChg>
      </pc:sldChg>
      <pc:sldChg chg="modSp">
        <pc:chgData name="Hans Jansson" userId="2558f302-14ab-4971-b42e-d647d696b88a" providerId="ADAL" clId="{EC3F8B69-D159-42A6-A3F2-80E830F7620D}" dt="2021-08-25T05:21:44.667" v="208" actId="255"/>
        <pc:sldMkLst>
          <pc:docMk/>
          <pc:sldMk cId="1340491678" sldId="282"/>
        </pc:sldMkLst>
        <pc:spChg chg="mod">
          <ac:chgData name="Hans Jansson" userId="2558f302-14ab-4971-b42e-d647d696b88a" providerId="ADAL" clId="{EC3F8B69-D159-42A6-A3F2-80E830F7620D}" dt="2021-08-25T05:21:44.667" v="208" actId="255"/>
          <ac:spMkLst>
            <pc:docMk/>
            <pc:sldMk cId="1340491678" sldId="282"/>
            <ac:spMk id="3" creationId="{C722EFE6-3F6F-408F-94D1-5E3700744BF1}"/>
          </ac:spMkLst>
        </pc:spChg>
      </pc:sldChg>
      <pc:sldChg chg="modSp">
        <pc:chgData name="Hans Jansson" userId="2558f302-14ab-4971-b42e-d647d696b88a" providerId="ADAL" clId="{EC3F8B69-D159-42A6-A3F2-80E830F7620D}" dt="2021-08-25T05:23:21.955" v="259" actId="20577"/>
        <pc:sldMkLst>
          <pc:docMk/>
          <pc:sldMk cId="2741080648" sldId="283"/>
        </pc:sldMkLst>
        <pc:spChg chg="mod">
          <ac:chgData name="Hans Jansson" userId="2558f302-14ab-4971-b42e-d647d696b88a" providerId="ADAL" clId="{EC3F8B69-D159-42A6-A3F2-80E830F7620D}" dt="2021-08-24T11:21:05.938" v="123" actId="20577"/>
          <ac:spMkLst>
            <pc:docMk/>
            <pc:sldMk cId="2741080648" sldId="283"/>
            <ac:spMk id="2" creationId="{F3B670C3-4F61-4227-A7F5-9D7B08F3B067}"/>
          </ac:spMkLst>
        </pc:spChg>
        <pc:spChg chg="mod">
          <ac:chgData name="Hans Jansson" userId="2558f302-14ab-4971-b42e-d647d696b88a" providerId="ADAL" clId="{EC3F8B69-D159-42A6-A3F2-80E830F7620D}" dt="2021-08-25T05:23:21.955" v="259" actId="20577"/>
          <ac:spMkLst>
            <pc:docMk/>
            <pc:sldMk cId="2741080648" sldId="283"/>
            <ac:spMk id="3" creationId="{CF68BC32-6ECB-4821-9253-B530BE2AA988}"/>
          </ac:spMkLst>
        </pc:spChg>
      </pc:sldChg>
      <pc:sldChg chg="modSp">
        <pc:chgData name="Hans Jansson" userId="2558f302-14ab-4971-b42e-d647d696b88a" providerId="ADAL" clId="{EC3F8B69-D159-42A6-A3F2-80E830F7620D}" dt="2021-08-25T14:57:30.899" v="287" actId="207"/>
        <pc:sldMkLst>
          <pc:docMk/>
          <pc:sldMk cId="608783717" sldId="299"/>
        </pc:sldMkLst>
        <pc:spChg chg="mod">
          <ac:chgData name="Hans Jansson" userId="2558f302-14ab-4971-b42e-d647d696b88a" providerId="ADAL" clId="{EC3F8B69-D159-42A6-A3F2-80E830F7620D}" dt="2021-08-25T05:22:14.335" v="226" actId="14100"/>
          <ac:spMkLst>
            <pc:docMk/>
            <pc:sldMk cId="608783717" sldId="299"/>
            <ac:spMk id="2" creationId="{14D57F23-904F-4ACC-A5A7-F8E32D383EF1}"/>
          </ac:spMkLst>
        </pc:spChg>
        <pc:spChg chg="mod">
          <ac:chgData name="Hans Jansson" userId="2558f302-14ab-4971-b42e-d647d696b88a" providerId="ADAL" clId="{EC3F8B69-D159-42A6-A3F2-80E830F7620D}" dt="2021-08-25T14:57:30.899" v="287" actId="207"/>
          <ac:spMkLst>
            <pc:docMk/>
            <pc:sldMk cId="608783717" sldId="299"/>
            <ac:spMk id="3" creationId="{201A90D4-F8AC-41D0-BED5-5F3B067C53CB}"/>
          </ac:spMkLst>
        </pc:spChg>
      </pc:sldChg>
      <pc:sldChg chg="modSp">
        <pc:chgData name="Hans Jansson" userId="2558f302-14ab-4971-b42e-d647d696b88a" providerId="ADAL" clId="{EC3F8B69-D159-42A6-A3F2-80E830F7620D}" dt="2021-08-25T14:57:48.568" v="288" actId="14100"/>
        <pc:sldMkLst>
          <pc:docMk/>
          <pc:sldMk cId="3437369555" sldId="377"/>
        </pc:sldMkLst>
        <pc:picChg chg="mod">
          <ac:chgData name="Hans Jansson" userId="2558f302-14ab-4971-b42e-d647d696b88a" providerId="ADAL" clId="{EC3F8B69-D159-42A6-A3F2-80E830F7620D}" dt="2021-08-25T14:57:48.568" v="288" actId="14100"/>
          <ac:picMkLst>
            <pc:docMk/>
            <pc:sldMk cId="3437369555" sldId="377"/>
            <ac:picMk id="4" creationId="{F068FF19-7A53-46DC-9D62-C82DBB773D3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4AFB7006-738B-44CB-A549-A52E7CF0D6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E179C4A-3348-45E2-9BA7-51810EC137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3BED2-B6DA-48A5-A53A-46594547712E}" type="datetimeFigureOut">
              <a:rPr lang="sv-SE" smtClean="0"/>
              <a:t>2021-08-25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BE86E5C-20B7-4ADF-B0B5-9EE84D43C1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ECD3343-6D24-4CE8-A9D5-DB3C68A139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812BE-1209-4228-BF93-F838934BB4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0803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2C58F-7573-4987-8E01-71F6FDC18DA9}" type="datetimeFigureOut">
              <a:rPr lang="sv-SE" smtClean="0"/>
              <a:t>2021-08-25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36E78-32B9-4E5F-B199-51D72EEB31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7222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sv-SE" sz="1200" b="1" dirty="0"/>
              <a:t>Bild ”</a:t>
            </a:r>
            <a:r>
              <a:rPr lang="sv-SE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Styrelsens</a:t>
            </a:r>
            <a:r>
              <a:rPr lang="sv-S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åtagande och</a:t>
            </a:r>
            <a:r>
              <a:rPr lang="sv-S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uppgifter</a:t>
            </a:r>
            <a:r>
              <a:rPr lang="sv-SE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endParaRPr lang="sv-S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När föreningsstämman har valt de personer som ska sitta i styrelsen så är det styrelsens uppgift att träffas för att bestämma sina respektive roller</a:t>
            </a:r>
            <a:r>
              <a:rPr lang="sv-SE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sv-SE" sz="1200" b="1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konstitueras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Det innebär att styrelsen tillsammans bestämmer vilka uppgifter som var och en ska ha, ordförande, sekreterare m.fl. De ska även enas om vem eller vilka som ska</a:t>
            </a:r>
            <a:r>
              <a:rPr lang="sv-SE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utses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till firmatecknare (d.v.s. som med sin namnteckning representerar föreningen vid upphandlingar, lån m.m.) vilka som i styrelsen har så kallad attesträtt, det vill säga vilka som ska underteckna och godkänna de fakturor som föreningen har. </a:t>
            </a:r>
          </a:p>
          <a:p>
            <a:endParaRPr lang="sv-S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För</a:t>
            </a:r>
            <a:r>
              <a:rPr lang="sv-SE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er som har distriktsombud berätta om det (även om det inte finns med som punkt i bilden).</a:t>
            </a:r>
            <a:endParaRPr lang="sv-S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v-S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Stadgarna</a:t>
            </a:r>
            <a:r>
              <a:rPr lang="sv-SE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reglerar konstituering och firmateckning.</a:t>
            </a:r>
          </a:p>
          <a:p>
            <a:endParaRPr lang="sv-SE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Korrekta kontaktuppgifter till HSB är viktigt för att underlätta korrespondens med rätt personer i styrelsen etc.</a:t>
            </a:r>
          </a:p>
          <a:p>
            <a:r>
              <a:rPr lang="sv-SE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Bolagsverket är en registreringsmyndighet för bostadsrättsföreningar. Styrelsen ansvarar för att</a:t>
            </a:r>
          </a:p>
          <a:p>
            <a:r>
              <a:rPr lang="sv-SE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 föreningen är korrekt registrerad med bland annat aktuella uppgifter om styrelseledamöter.</a:t>
            </a:r>
          </a:p>
          <a:p>
            <a:r>
              <a:rPr lang="sv-SE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Varje eventuell ändring som gör i föreningen, t.ex. ny styrelsesammansättning, ändrade stadgar m.m. måste detta genast registreras hos Bolagsverket.</a:t>
            </a:r>
            <a:endParaRPr lang="sv-S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189015-DCAA-455C-8113-8738B3FB6E2E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9546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36E78-32B9-4E5F-B199-51D72EEB312B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1590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36E78-32B9-4E5F-B199-51D72EEB312B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4301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410FC2-7D83-4ECC-B2F3-F01412906C33}" type="slidenum">
              <a:rPr lang="sv-SE" smtClean="0"/>
              <a:pPr>
                <a:defRPr/>
              </a:pPr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6968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36E78-32B9-4E5F-B199-51D72EEB312B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0141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39B1DB-3890-4B7B-A0DF-4C284EC76F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396762"/>
            <a:ext cx="10296000" cy="828000"/>
          </a:xfrm>
        </p:spPr>
        <p:txBody>
          <a:bodyPr anchor="b">
            <a:noAutofit/>
          </a:bodyPr>
          <a:lstStyle>
            <a:lvl1pPr algn="l">
              <a:defRPr sz="5400" spc="-200" baseline="0"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FF01B34-B2DA-47D6-AD12-9C47F09483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3248086"/>
            <a:ext cx="10296000" cy="504000"/>
          </a:xfrm>
        </p:spPr>
        <p:txBody>
          <a:bodyPr>
            <a:noAutofit/>
          </a:bodyPr>
          <a:lstStyle>
            <a:lvl1pPr marL="0" indent="0" algn="l">
              <a:buNone/>
              <a:defRPr sz="3400" b="1" cap="all" spc="-9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underrubrik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30A7125E-D4AD-424B-B0B9-DDCA780A89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776214"/>
            <a:ext cx="10296000" cy="252000"/>
          </a:xfrm>
        </p:spPr>
        <p:txBody>
          <a:bodyPr>
            <a:noAutofit/>
          </a:bodyPr>
          <a:lstStyle>
            <a:lvl1pPr marL="0" indent="0">
              <a:buNone/>
              <a:defRPr sz="1600" b="1" cap="all" spc="-80" baseline="0">
                <a:solidFill>
                  <a:schemeClr val="tx2"/>
                </a:solidFill>
                <a:latin typeface="+mj-lt"/>
              </a:defRPr>
            </a:lvl1pPr>
            <a:lvl2pPr marL="265112" indent="0">
              <a:buNone/>
              <a:defRPr sz="1600" b="1" cap="all" spc="-80" baseline="0">
                <a:solidFill>
                  <a:schemeClr val="accent1"/>
                </a:solidFill>
                <a:latin typeface="+mj-lt"/>
              </a:defRPr>
            </a:lvl2pPr>
            <a:lvl3pPr marL="530225" indent="0">
              <a:buNone/>
              <a:defRPr sz="1600" b="1" cap="all" spc="-80" baseline="0">
                <a:solidFill>
                  <a:schemeClr val="accent1"/>
                </a:solidFill>
                <a:latin typeface="+mj-lt"/>
              </a:defRPr>
            </a:lvl3pPr>
            <a:lvl4pPr marL="811212" indent="0">
              <a:buNone/>
              <a:defRPr sz="1600" b="1" cap="all" spc="-80" baseline="0">
                <a:solidFill>
                  <a:schemeClr val="accent1"/>
                </a:solidFill>
                <a:latin typeface="+mj-lt"/>
              </a:defRPr>
            </a:lvl4pPr>
            <a:lvl5pPr marL="1076325" indent="0">
              <a:buNone/>
              <a:defRPr sz="1600" b="1" cap="all" spc="-80" baseline="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Årtal</a:t>
            </a:r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3578" y="5037722"/>
            <a:ext cx="2124724" cy="148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01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5079FF-165C-453C-8DF5-4F9129115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6CDEE9F-AF52-4E08-8E8F-1C1936BFE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35676" y="2172893"/>
            <a:ext cx="6426505" cy="399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14B3C300-5A0A-4989-854F-74E7CB3D1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12A7-878A-48A5-96C9-DABE61B410A9}" type="datetimeFigureOut">
              <a:rPr lang="sv-SE" smtClean="0"/>
              <a:pPr/>
              <a:t>2021-08-25</a:t>
            </a:fld>
            <a:endParaRPr lang="sv-SE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EFC72D77-1B1D-4485-AA6F-621E5CA9F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17DC8B0F-BBF9-47EC-BFEB-049656940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6FFF-9DF1-490A-BA3B-2C900B99755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D9CE5F7D-4770-46F4-8A36-E968D3A1A6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172893"/>
            <a:ext cx="3960000" cy="399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02720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och innehåll -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5079FF-165C-453C-8DF5-4F9129115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6CDEE9F-AF52-4E08-8E8F-1C1936BFE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35677" y="2172893"/>
            <a:ext cx="6440386" cy="399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14B3C300-5A0A-4989-854F-74E7CB3D1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0A12A7-878A-48A5-96C9-DABE61B410A9}" type="datetimeFigureOut">
              <a:rPr lang="sv-SE" smtClean="0"/>
              <a:pPr/>
              <a:t>2021-08-25</a:t>
            </a:fld>
            <a:endParaRPr lang="sv-SE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EFC72D77-1B1D-4485-AA6F-621E5CA9F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17DC8B0F-BBF9-47EC-BFEB-049656940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C86FFF-9DF1-490A-BA3B-2C900B99755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D9CE5F7D-4770-46F4-8A36-E968D3A1A6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172893"/>
            <a:ext cx="3960000" cy="399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5374" y="256770"/>
            <a:ext cx="1605911" cy="111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93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9B0773-1CA4-479B-B8B1-0677D2602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23F20BE-1AE0-45E7-BECA-E510F7321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12A7-878A-48A5-96C9-DABE61B410A9}" type="datetimeFigureOut">
              <a:rPr lang="sv-SE" smtClean="0"/>
              <a:t>2021-08-25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3E66EF6-8520-425C-B181-D28016F9A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3DA66B0-9325-4139-A9DA-09D31C1A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6FFF-9DF1-490A-BA3B-2C900B9975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4201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31EF2C2-A745-4EC9-94B6-FD5D22E22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12A7-878A-48A5-96C9-DABE61B410A9}" type="datetimeFigureOut">
              <a:rPr lang="sv-SE" smtClean="0"/>
              <a:t>2021-08-25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D3D8340-435C-4E05-9D38-50CF1FBE5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44A3C26-FAFC-411A-97A5-DA7D8F1D3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6FFF-9DF1-490A-BA3B-2C900B9975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2152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era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2436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73149" y="2133601"/>
            <a:ext cx="5280000" cy="43195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500"/>
            </a:lvl3pPr>
            <a:lvl4pPr>
              <a:defRPr sz="11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480629" y="2133601"/>
            <a:ext cx="5280000" cy="43195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500"/>
            </a:lvl3pPr>
            <a:lvl4pPr>
              <a:defRPr sz="11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HSB - Titel, datum</a:t>
            </a:r>
          </a:p>
        </p:txBody>
      </p:sp>
      <p:sp>
        <p:nvSpPr>
          <p:cNvPr id="6" name="Platshållare för bild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FED4A-1D71-45CB-9104-F1BFC29D2838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7442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-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39B1DB-3890-4B7B-A0DF-4C284EC76F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396762"/>
            <a:ext cx="10296000" cy="828000"/>
          </a:xfrm>
        </p:spPr>
        <p:txBody>
          <a:bodyPr anchor="b">
            <a:noAutofit/>
          </a:bodyPr>
          <a:lstStyle>
            <a:lvl1pPr algn="l">
              <a:defRPr sz="5400" spc="-200" baseline="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FF01B34-B2DA-47D6-AD12-9C47F09483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3248086"/>
            <a:ext cx="10296000" cy="504000"/>
          </a:xfrm>
        </p:spPr>
        <p:txBody>
          <a:bodyPr>
            <a:noAutofit/>
          </a:bodyPr>
          <a:lstStyle>
            <a:lvl1pPr marL="0" indent="0" algn="l">
              <a:buNone/>
              <a:defRPr sz="3400" b="1" cap="all" spc="-90" baseline="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underrubrik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30A7125E-D4AD-424B-B0B9-DDCA780A89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776214"/>
            <a:ext cx="10296000" cy="252000"/>
          </a:xfrm>
        </p:spPr>
        <p:txBody>
          <a:bodyPr>
            <a:noAutofit/>
          </a:bodyPr>
          <a:lstStyle>
            <a:lvl1pPr marL="0" indent="0">
              <a:buNone/>
              <a:defRPr sz="1600" b="1" cap="all" spc="-80" baseline="0">
                <a:solidFill>
                  <a:schemeClr val="bg2"/>
                </a:solidFill>
                <a:latin typeface="+mj-lt"/>
              </a:defRPr>
            </a:lvl1pPr>
            <a:lvl2pPr marL="265112" indent="0">
              <a:buNone/>
              <a:defRPr sz="1600" b="1" cap="all" spc="-80" baseline="0">
                <a:solidFill>
                  <a:schemeClr val="accent1"/>
                </a:solidFill>
                <a:latin typeface="+mj-lt"/>
              </a:defRPr>
            </a:lvl2pPr>
            <a:lvl3pPr marL="530225" indent="0">
              <a:buNone/>
              <a:defRPr sz="1600" b="1" cap="all" spc="-80" baseline="0">
                <a:solidFill>
                  <a:schemeClr val="accent1"/>
                </a:solidFill>
                <a:latin typeface="+mj-lt"/>
              </a:defRPr>
            </a:lvl3pPr>
            <a:lvl4pPr marL="811212" indent="0">
              <a:buNone/>
              <a:defRPr sz="1600" b="1" cap="all" spc="-80" baseline="0">
                <a:solidFill>
                  <a:schemeClr val="accent1"/>
                </a:solidFill>
                <a:latin typeface="+mj-lt"/>
              </a:defRPr>
            </a:lvl4pPr>
            <a:lvl5pPr marL="1076325" indent="0">
              <a:buNone/>
              <a:defRPr sz="1600" b="1" cap="all" spc="-80" baseline="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Årtal</a:t>
            </a: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8671" y="5037723"/>
            <a:ext cx="2120400" cy="147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72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- Bild med blå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39B1DB-3890-4B7B-A0DF-4C284EC76F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396762"/>
            <a:ext cx="10296000" cy="828000"/>
          </a:xfrm>
        </p:spPr>
        <p:txBody>
          <a:bodyPr anchor="b">
            <a:noAutofit/>
          </a:bodyPr>
          <a:lstStyle>
            <a:lvl1pPr algn="l">
              <a:defRPr sz="5400" spc="-200" baseline="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FF01B34-B2DA-47D6-AD12-9C47F09483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3248086"/>
            <a:ext cx="10296000" cy="504000"/>
          </a:xfrm>
        </p:spPr>
        <p:txBody>
          <a:bodyPr>
            <a:noAutofit/>
          </a:bodyPr>
          <a:lstStyle>
            <a:lvl1pPr marL="0" indent="0" algn="l">
              <a:buNone/>
              <a:defRPr sz="3400" b="1" cap="all" spc="-9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underrubrik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30A7125E-D4AD-424B-B0B9-DDCA780A89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776214"/>
            <a:ext cx="10296000" cy="252000"/>
          </a:xfrm>
        </p:spPr>
        <p:txBody>
          <a:bodyPr>
            <a:noAutofit/>
          </a:bodyPr>
          <a:lstStyle>
            <a:lvl1pPr marL="0" indent="0">
              <a:buNone/>
              <a:defRPr sz="1600" b="1" cap="all" spc="-80" baseline="0">
                <a:solidFill>
                  <a:schemeClr val="tx2"/>
                </a:solidFill>
                <a:latin typeface="+mj-lt"/>
              </a:defRPr>
            </a:lvl1pPr>
            <a:lvl2pPr marL="265112" indent="0">
              <a:buNone/>
              <a:defRPr sz="1600" b="1" cap="all" spc="-80" baseline="0">
                <a:solidFill>
                  <a:schemeClr val="accent1"/>
                </a:solidFill>
                <a:latin typeface="+mj-lt"/>
              </a:defRPr>
            </a:lvl2pPr>
            <a:lvl3pPr marL="530225" indent="0">
              <a:buNone/>
              <a:defRPr sz="1600" b="1" cap="all" spc="-80" baseline="0">
                <a:solidFill>
                  <a:schemeClr val="accent1"/>
                </a:solidFill>
                <a:latin typeface="+mj-lt"/>
              </a:defRPr>
            </a:lvl3pPr>
            <a:lvl4pPr marL="811212" indent="0">
              <a:buNone/>
              <a:defRPr sz="1600" b="1" cap="all" spc="-80" baseline="0">
                <a:solidFill>
                  <a:schemeClr val="accent1"/>
                </a:solidFill>
                <a:latin typeface="+mj-lt"/>
              </a:defRPr>
            </a:lvl4pPr>
            <a:lvl5pPr marL="1076325" indent="0">
              <a:buNone/>
              <a:defRPr sz="1600" b="1" cap="all" spc="-80" baseline="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Årtal</a:t>
            </a:r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3578" y="5037722"/>
            <a:ext cx="2124724" cy="148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93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- Bild med vit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39B1DB-3890-4B7B-A0DF-4C284EC76F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396762"/>
            <a:ext cx="10296000" cy="828000"/>
          </a:xfrm>
        </p:spPr>
        <p:txBody>
          <a:bodyPr anchor="b">
            <a:noAutofit/>
          </a:bodyPr>
          <a:lstStyle>
            <a:lvl1pPr algn="l">
              <a:defRPr sz="5400" spc="-200" baseline="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FF01B34-B2DA-47D6-AD12-9C47F09483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3248086"/>
            <a:ext cx="10296000" cy="504000"/>
          </a:xfrm>
        </p:spPr>
        <p:txBody>
          <a:bodyPr>
            <a:noAutofit/>
          </a:bodyPr>
          <a:lstStyle>
            <a:lvl1pPr marL="0" indent="0" algn="l">
              <a:buNone/>
              <a:defRPr sz="3400" b="1" cap="all" spc="-90" baseline="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underrubrik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30A7125E-D4AD-424B-B0B9-DDCA780A89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776214"/>
            <a:ext cx="10296000" cy="252000"/>
          </a:xfrm>
        </p:spPr>
        <p:txBody>
          <a:bodyPr>
            <a:noAutofit/>
          </a:bodyPr>
          <a:lstStyle>
            <a:lvl1pPr marL="0" indent="0">
              <a:buNone/>
              <a:defRPr sz="1600" b="1" cap="all" spc="-80" baseline="0">
                <a:solidFill>
                  <a:schemeClr val="bg2"/>
                </a:solidFill>
                <a:latin typeface="+mj-lt"/>
              </a:defRPr>
            </a:lvl1pPr>
            <a:lvl2pPr marL="265112" indent="0">
              <a:buNone/>
              <a:defRPr sz="1600" b="1" cap="all" spc="-80" baseline="0">
                <a:solidFill>
                  <a:schemeClr val="accent1"/>
                </a:solidFill>
                <a:latin typeface="+mj-lt"/>
              </a:defRPr>
            </a:lvl2pPr>
            <a:lvl3pPr marL="530225" indent="0">
              <a:buNone/>
              <a:defRPr sz="1600" b="1" cap="all" spc="-80" baseline="0">
                <a:solidFill>
                  <a:schemeClr val="accent1"/>
                </a:solidFill>
                <a:latin typeface="+mj-lt"/>
              </a:defRPr>
            </a:lvl3pPr>
            <a:lvl4pPr marL="811212" indent="0">
              <a:buNone/>
              <a:defRPr sz="1600" b="1" cap="all" spc="-80" baseline="0">
                <a:solidFill>
                  <a:schemeClr val="accent1"/>
                </a:solidFill>
                <a:latin typeface="+mj-lt"/>
              </a:defRPr>
            </a:lvl4pPr>
            <a:lvl5pPr marL="1076325" indent="0">
              <a:buNone/>
              <a:defRPr sz="1600" b="1" cap="all" spc="-80" baseline="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Årtal</a:t>
            </a:r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8671" y="5037723"/>
            <a:ext cx="2120400" cy="147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7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99A0B2-65DD-463A-99C2-A4A0198C9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BA2677-1A6B-445C-89D6-C455595B9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27D4BE9-54EB-486E-9191-D015B4E91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0D0A12A7-878A-48A5-96C9-DABE61B410A9}" type="datetimeFigureOut">
              <a:rPr lang="sv-SE" smtClean="0"/>
              <a:pPr/>
              <a:t>2021-08-25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04E0F80-9954-4599-B8F1-036061F1C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8303A7BC-5170-460C-AE34-8EAAD5983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CFC86FFF-9DF1-490A-BA3B-2C900B99755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1250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5079FF-165C-453C-8DF5-4F9129115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6B92FF-1C03-453D-97E6-ACDE110DD6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2893"/>
            <a:ext cx="5076000" cy="399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6CDEE9F-AF52-4E08-8E8F-1C1936BFE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0185" y="2172893"/>
            <a:ext cx="5027103" cy="399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14B3C300-5A0A-4989-854F-74E7CB3D1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12A7-878A-48A5-96C9-DABE61B410A9}" type="datetimeFigureOut">
              <a:rPr lang="sv-SE" smtClean="0"/>
              <a:pPr/>
              <a:t>2021-08-25</a:t>
            </a:fld>
            <a:endParaRPr lang="sv-SE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EFC72D77-1B1D-4485-AA6F-621E5CA9F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17DC8B0F-BBF9-47EC-BFEB-049656940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6FFF-9DF1-490A-BA3B-2C900B99755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02610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delar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5079FF-165C-453C-8DF5-4F9129115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6B92FF-1C03-453D-97E6-ACDE110DD6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2893"/>
            <a:ext cx="5076000" cy="399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6CDEE9F-AF52-4E08-8E8F-1C1936BFE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0185" y="2172893"/>
            <a:ext cx="5027103" cy="399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14B3C300-5A0A-4989-854F-74E7CB3D1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0A12A7-878A-48A5-96C9-DABE61B410A9}" type="datetimeFigureOut">
              <a:rPr lang="sv-SE" smtClean="0"/>
              <a:pPr/>
              <a:t>2021-08-25</a:t>
            </a:fld>
            <a:endParaRPr lang="sv-SE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EFC72D77-1B1D-4485-AA6F-621E5CA9F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17DC8B0F-BBF9-47EC-BFEB-049656940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C86FFF-9DF1-490A-BA3B-2C900B997552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5374" y="256770"/>
            <a:ext cx="1605911" cy="111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2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innehåll och utfallande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5079FF-165C-453C-8DF5-4F912911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6214"/>
            <a:ext cx="5076000" cy="1008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6B92FF-1C03-453D-97E6-ACDE110DD6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2893"/>
            <a:ext cx="5076000" cy="39960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14B3C300-5A0A-4989-854F-74E7CB3D1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12A7-878A-48A5-96C9-DABE61B410A9}" type="datetimeFigureOut">
              <a:rPr lang="sv-SE" smtClean="0"/>
              <a:pPr/>
              <a:t>2021-08-25</a:t>
            </a:fld>
            <a:endParaRPr lang="sv-SE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EFC72D77-1B1D-4485-AA6F-621E5CA9F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17DC8B0F-BBF9-47EC-BFEB-049656940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6FFF-9DF1-490A-BA3B-2C900B99755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EF27982D-F4FD-4D32-A40F-6256A5498A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5388" y="0"/>
            <a:ext cx="5916612" cy="6858000"/>
          </a:xfrm>
        </p:spPr>
        <p:txBody>
          <a:bodyPr/>
          <a:lstStyle>
            <a:lvl1pPr marL="0" indent="0" algn="l">
              <a:buNone/>
              <a:defRPr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3743" y="259122"/>
            <a:ext cx="1597542" cy="111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276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5079FF-165C-453C-8DF5-4F912911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6214"/>
            <a:ext cx="5076000" cy="1008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6B92FF-1C03-453D-97E6-ACDE110DD6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2893"/>
            <a:ext cx="5076000" cy="399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14B3C300-5A0A-4989-854F-74E7CB3D1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12A7-878A-48A5-96C9-DABE61B410A9}" type="datetimeFigureOut">
              <a:rPr lang="sv-SE" smtClean="0"/>
              <a:pPr/>
              <a:t>2021-08-25</a:t>
            </a:fld>
            <a:endParaRPr lang="sv-SE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EFC72D77-1B1D-4485-AA6F-621E5CA9F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17DC8B0F-BBF9-47EC-BFEB-049656940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6FFF-9DF1-490A-BA3B-2C900B99755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EF27982D-F4FD-4D32-A40F-6256A5498A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5388" y="2205039"/>
            <a:ext cx="5386794" cy="3960812"/>
          </a:xfrm>
        </p:spPr>
        <p:txBody>
          <a:bodyPr/>
          <a:lstStyle>
            <a:lvl1pPr marL="0" indent="0" algn="l">
              <a:buNone/>
              <a:defRPr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026989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88B8741-09CA-4EF6-9ADA-2C66477AD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6214"/>
            <a:ext cx="9028471" cy="100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B5CB737-ACBE-49AE-BDAF-B09B6833A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2893"/>
            <a:ext cx="10479088" cy="399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E320763-A227-4053-8DD1-BBA58CEE06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70205"/>
            <a:ext cx="108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5"/>
                </a:solidFill>
                <a:latin typeface="+mj-lt"/>
              </a:defRPr>
            </a:lvl1pPr>
          </a:lstStyle>
          <a:p>
            <a:fld id="{0D0A12A7-878A-48A5-96C9-DABE61B410A9}" type="datetimeFigureOut">
              <a:rPr lang="sv-SE" smtClean="0"/>
              <a:pPr/>
              <a:t>2021-08-25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0632FF7-7946-4231-B933-E5013C6D44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9745" y="6370205"/>
            <a:ext cx="8548255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5"/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C73E439-F46C-4081-A6A8-FB520EFEF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9545" y="6370205"/>
            <a:ext cx="792637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5"/>
                </a:solidFill>
                <a:latin typeface="+mj-lt"/>
              </a:defRPr>
            </a:lvl1pPr>
          </a:lstStyle>
          <a:p>
            <a:fld id="{CFC86FFF-9DF1-490A-BA3B-2C900B997552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103743" y="259122"/>
            <a:ext cx="1597542" cy="111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2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0" r:id="rId3"/>
    <p:sldLayoutId id="2147483659" r:id="rId4"/>
    <p:sldLayoutId id="2147483650" r:id="rId5"/>
    <p:sldLayoutId id="2147483652" r:id="rId6"/>
    <p:sldLayoutId id="2147483661" r:id="rId7"/>
    <p:sldLayoutId id="2147483664" r:id="rId8"/>
    <p:sldLayoutId id="2147483665" r:id="rId9"/>
    <p:sldLayoutId id="2147483666" r:id="rId10"/>
    <p:sldLayoutId id="2147483667" r:id="rId11"/>
    <p:sldLayoutId id="2147483654" r:id="rId12"/>
    <p:sldLayoutId id="2147483655" r:id="rId13"/>
    <p:sldLayoutId id="2147483669" r:id="rId14"/>
    <p:sldLayoutId id="2147483670" r:id="rId15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400" b="1" kern="1200" cap="all" spc="-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110000"/>
        <a:buFont typeface="Times New Roman" panose="02020603050405020304" pitchFamily="18" charset="0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530225" indent="-265113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Times New Roman" panose="02020603050405020304" pitchFamily="18" charset="0"/>
        <a:buChar char="‒"/>
        <a:defRPr sz="20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811213" indent="-280988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Times New Roman" panose="02020603050405020304" pitchFamily="18" charset="0"/>
        <a:buChar char="‒"/>
        <a:defRPr sz="16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076325" indent="-265113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Times New Roman" panose="02020603050405020304" pitchFamily="18" charset="0"/>
        <a:buChar char="‒"/>
        <a:defRPr sz="12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1254125" indent="-1778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Times New Roman" panose="02020603050405020304" pitchFamily="18" charset="0"/>
        <a:buChar char="‒"/>
        <a:defRPr sz="105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29" userDrawn="1">
          <p15:clr>
            <a:srgbClr val="F26B43"/>
          </p15:clr>
        </p15:guide>
        <p15:guide id="3" orient="horz" pos="731" userDrawn="1">
          <p15:clr>
            <a:srgbClr val="F26B43"/>
          </p15:clr>
        </p15:guide>
        <p15:guide id="4" pos="3953" userDrawn="1">
          <p15:clr>
            <a:srgbClr val="F26B43"/>
          </p15:clr>
        </p15:guide>
        <p15:guide id="6" pos="7355" userDrawn="1">
          <p15:clr>
            <a:srgbClr val="F26B43"/>
          </p15:clr>
        </p15:guide>
        <p15:guide id="7" pos="7129" userDrawn="1">
          <p15:clr>
            <a:srgbClr val="F26B43"/>
          </p15:clr>
        </p15:guide>
        <p15:guide id="8" pos="3727" userDrawn="1">
          <p15:clr>
            <a:srgbClr val="F26B43"/>
          </p15:clr>
        </p15:guide>
        <p15:guide id="9" orient="horz" pos="1253" userDrawn="1">
          <p15:clr>
            <a:srgbClr val="F26B43"/>
          </p15:clr>
        </p15:guide>
        <p15:guide id="10" orient="horz" pos="1389" userDrawn="1">
          <p15:clr>
            <a:srgbClr val="F26B43"/>
          </p15:clr>
        </p15:guide>
        <p15:guide id="11" orient="horz" pos="3861" userDrawn="1">
          <p15:clr>
            <a:srgbClr val="F26B43"/>
          </p15:clr>
        </p15:guide>
        <p15:guide id="12" orient="horz" pos="39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linda.egersten@hsb.se" TargetMode="External"/><Relationship Id="rId2" Type="http://schemas.openxmlformats.org/officeDocument/2006/relationships/hyperlink" Target="mailto:brfmedlem@hsb.s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B670C3-4F61-4227-A7F5-9D7B08F3B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396762"/>
            <a:ext cx="11167335" cy="828000"/>
          </a:xfrm>
        </p:spPr>
        <p:txBody>
          <a:bodyPr/>
          <a:lstStyle/>
          <a:p>
            <a:br>
              <a:rPr lang="sv-SE" sz="4800" dirty="0"/>
            </a:br>
            <a:r>
              <a:rPr lang="sv-SE" sz="4800" dirty="0"/>
              <a:t>Ordförande och sekreterare i samspel</a:t>
            </a:r>
            <a:br>
              <a:rPr lang="sv-SE" sz="4800" dirty="0"/>
            </a:br>
            <a:r>
              <a:rPr lang="sv-SE" sz="4800" dirty="0"/>
              <a:t>Web seminarium den 25 augusti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F68BC32-6ECB-4821-9253-B530BE2AA9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3517027"/>
            <a:ext cx="10296000" cy="504000"/>
          </a:xfrm>
        </p:spPr>
        <p:txBody>
          <a:bodyPr/>
          <a:lstStyle/>
          <a:p>
            <a:endParaRPr lang="sv-SE" dirty="0"/>
          </a:p>
          <a:p>
            <a:r>
              <a:rPr lang="sv-SE" dirty="0"/>
              <a:t>Hans Jansson   </a:t>
            </a:r>
          </a:p>
          <a:p>
            <a:r>
              <a:rPr lang="sv-SE"/>
              <a:t>070 551 80 </a:t>
            </a:r>
            <a:r>
              <a:rPr lang="sv-SE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741080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A773B4-7428-4122-AACD-7543E47E6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Komma igång efter stämman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22EFE6-3F6F-408F-94D1-5E3700744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800" dirty="0">
                <a:solidFill>
                  <a:srgbClr val="5A5A5A"/>
                </a:solidFill>
              </a:rPr>
              <a:t>Varje gammal ledamot gör en aktuell avrapportering</a:t>
            </a:r>
          </a:p>
          <a:p>
            <a:r>
              <a:rPr lang="sv-SE" sz="2800" dirty="0">
                <a:solidFill>
                  <a:srgbClr val="5A5A5A"/>
                </a:solidFill>
              </a:rPr>
              <a:t>Arbetsfördelning</a:t>
            </a:r>
          </a:p>
          <a:p>
            <a:r>
              <a:rPr lang="sv-SE" sz="2800" dirty="0">
                <a:solidFill>
                  <a:srgbClr val="5A5A5A"/>
                </a:solidFill>
              </a:rPr>
              <a:t>Arbetsordning - Delegationsordning</a:t>
            </a:r>
          </a:p>
          <a:p>
            <a:r>
              <a:rPr lang="sv-SE" sz="2800" dirty="0">
                <a:solidFill>
                  <a:srgbClr val="5A5A5A"/>
                </a:solidFill>
              </a:rPr>
              <a:t>Vad som förväntas av uppdraget</a:t>
            </a:r>
          </a:p>
          <a:p>
            <a:r>
              <a:rPr lang="sv-SE" sz="2800" dirty="0">
                <a:solidFill>
                  <a:srgbClr val="5A5A5A"/>
                </a:solidFill>
              </a:rPr>
              <a:t>Gå igenom spelregler i gruppen</a:t>
            </a:r>
          </a:p>
          <a:p>
            <a:r>
              <a:rPr lang="sv-SE" sz="2800" dirty="0">
                <a:solidFill>
                  <a:srgbClr val="5A5A5A"/>
                </a:solidFill>
              </a:rPr>
              <a:t>Årsplanering </a:t>
            </a:r>
          </a:p>
          <a:p>
            <a:r>
              <a:rPr lang="sv-SE" sz="2800" dirty="0">
                <a:solidFill>
                  <a:srgbClr val="5A5A5A"/>
                </a:solidFill>
              </a:rPr>
              <a:t>Bjud in konsulter på byggprojekt</a:t>
            </a:r>
          </a:p>
          <a:p>
            <a:r>
              <a:rPr lang="sv-SE" sz="2800" dirty="0">
                <a:solidFill>
                  <a:srgbClr val="5A5A5A"/>
                </a:solidFill>
              </a:rPr>
              <a:t>Förvaltningsföretagen medverkar</a:t>
            </a:r>
          </a:p>
        </p:txBody>
      </p:sp>
    </p:spTree>
    <p:extLst>
      <p:ext uri="{BB962C8B-B14F-4D97-AF65-F5344CB8AC3E}">
        <p14:creationId xmlns:p14="http://schemas.microsoft.com/office/powerpoint/2010/main" val="253485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A773B4-7428-4122-AACD-7543E47E6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Ordförande och sekreterare i samspel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22EFE6-3F6F-408F-94D1-5E3700744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2893"/>
            <a:ext cx="9028471" cy="39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3200" dirty="0">
                <a:solidFill>
                  <a:srgbClr val="5A5A5A"/>
                </a:solidFill>
              </a:rPr>
              <a:t>Veckan innan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rgbClr val="5A5A5A"/>
                </a:solidFill>
              </a:rPr>
              <a:t>Träffas innan och sammanställer underlag och material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rgbClr val="5A5A5A"/>
                </a:solidFill>
              </a:rPr>
              <a:t>Gå igenom arbetslistan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rgbClr val="5A5A5A"/>
                </a:solidFill>
              </a:rPr>
              <a:t>Kontakta berörda för uppföljning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rgbClr val="5A5A5A"/>
                </a:solidFill>
              </a:rPr>
              <a:t>Gör ett tema och tidsschema för kvällen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rgbClr val="5A5A5A"/>
                </a:solidFill>
              </a:rPr>
              <a:t>Kolla i årsplaneringen vad som behöver tas upp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rgbClr val="5A5A5A"/>
                </a:solidFill>
              </a:rPr>
              <a:t>Kolla protokoll om det är något</a:t>
            </a:r>
          </a:p>
        </p:txBody>
      </p:sp>
    </p:spTree>
    <p:extLst>
      <p:ext uri="{BB962C8B-B14F-4D97-AF65-F5344CB8AC3E}">
        <p14:creationId xmlns:p14="http://schemas.microsoft.com/office/powerpoint/2010/main" val="2770430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A773B4-7428-4122-AACD-7543E47E6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Ordförande och sekreterare i samspel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22EFE6-3F6F-408F-94D1-5E3700744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4877"/>
            <a:ext cx="10479088" cy="35240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v-SE" sz="2800" dirty="0">
                <a:solidFill>
                  <a:srgbClr val="5A5A5A"/>
                </a:solidFill>
              </a:rPr>
              <a:t> Förberedelser innan mötet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sz="2800" dirty="0">
                <a:solidFill>
                  <a:srgbClr val="5A5A5A"/>
                </a:solidFill>
              </a:rPr>
              <a:t> Underlaget till mötet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sz="2800" dirty="0">
                <a:solidFill>
                  <a:srgbClr val="5A5A5A"/>
                </a:solidFill>
              </a:rPr>
              <a:t> Mötestekniken på mötet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sz="2800" dirty="0">
                <a:solidFill>
                  <a:srgbClr val="5A5A5A"/>
                </a:solidFill>
              </a:rPr>
              <a:t> Tidsplaneringen av kvällen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sz="2800" dirty="0">
                <a:solidFill>
                  <a:srgbClr val="5A5A5A"/>
                </a:solidFill>
              </a:rPr>
              <a:t> Krav på övriga ledamöter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sz="2800" dirty="0">
                <a:solidFill>
                  <a:srgbClr val="5A5A5A"/>
                </a:solidFill>
              </a:rPr>
              <a:t> Protokoll - uppföljning</a:t>
            </a:r>
          </a:p>
        </p:txBody>
      </p:sp>
    </p:spTree>
    <p:extLst>
      <p:ext uri="{BB962C8B-B14F-4D97-AF65-F5344CB8AC3E}">
        <p14:creationId xmlns:p14="http://schemas.microsoft.com/office/powerpoint/2010/main" val="3121630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A773B4-7428-4122-AACD-7543E47E6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Ordförande och sekreterare i samspel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22EFE6-3F6F-408F-94D1-5E3700744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56" y="1995948"/>
            <a:ext cx="10479088" cy="46136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2800" dirty="0">
              <a:solidFill>
                <a:srgbClr val="5A5A5A"/>
              </a:solidFill>
            </a:endParaRPr>
          </a:p>
          <a:p>
            <a:pPr marL="0" indent="0">
              <a:buNone/>
            </a:pPr>
            <a:r>
              <a:rPr lang="sv-SE" sz="2800" dirty="0">
                <a:solidFill>
                  <a:srgbClr val="5A5A5A"/>
                </a:solidFill>
              </a:rPr>
              <a:t>Underlaget till mötet</a:t>
            </a:r>
          </a:p>
          <a:p>
            <a:r>
              <a:rPr lang="sv-SE" sz="2800" dirty="0">
                <a:solidFill>
                  <a:srgbClr val="5A5A5A"/>
                </a:solidFill>
              </a:rPr>
              <a:t>Allt ska in i samma dokument – gärna som PDF</a:t>
            </a:r>
          </a:p>
          <a:p>
            <a:r>
              <a:rPr lang="sv-SE" sz="2800" dirty="0">
                <a:solidFill>
                  <a:srgbClr val="5A5A5A"/>
                </a:solidFill>
              </a:rPr>
              <a:t>Underlagen ska följa dagordningen </a:t>
            </a:r>
          </a:p>
          <a:p>
            <a:r>
              <a:rPr lang="sv-SE" sz="2800" dirty="0">
                <a:solidFill>
                  <a:srgbClr val="5A5A5A"/>
                </a:solidFill>
              </a:rPr>
              <a:t>Skickas ut ca 5-7 dagar innan mötet</a:t>
            </a:r>
          </a:p>
          <a:p>
            <a:r>
              <a:rPr lang="sv-SE" sz="2800" dirty="0">
                <a:solidFill>
                  <a:srgbClr val="5A5A5A"/>
                </a:solidFill>
              </a:rPr>
              <a:t>Förslag till beslut, offerter m.m. ska med!</a:t>
            </a:r>
          </a:p>
        </p:txBody>
      </p:sp>
    </p:spTree>
    <p:extLst>
      <p:ext uri="{BB962C8B-B14F-4D97-AF65-F5344CB8AC3E}">
        <p14:creationId xmlns:p14="http://schemas.microsoft.com/office/powerpoint/2010/main" val="1881476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A773B4-7428-4122-AACD-7543E47E6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Styrdokument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22EFE6-3F6F-408F-94D1-5E3700744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6571" y="2291227"/>
            <a:ext cx="4874111" cy="39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3200" dirty="0">
                <a:solidFill>
                  <a:srgbClr val="BE880B"/>
                </a:solidFill>
              </a:rPr>
              <a:t>Syfte</a:t>
            </a:r>
          </a:p>
          <a:p>
            <a:pPr lvl="1"/>
            <a:r>
              <a:rPr lang="sv-SE" sz="2800" dirty="0">
                <a:solidFill>
                  <a:srgbClr val="5A5A5A"/>
                </a:solidFill>
              </a:rPr>
              <a:t>Klargöra på vilket sätt styrelsen och föreningen fungerar</a:t>
            </a:r>
          </a:p>
          <a:p>
            <a:pPr lvl="1"/>
            <a:r>
              <a:rPr lang="sv-SE" sz="2800" dirty="0">
                <a:solidFill>
                  <a:srgbClr val="5A5A5A"/>
                </a:solidFill>
              </a:rPr>
              <a:t>Underlätta nya medlemmars introduktion till styrelsearbetet</a:t>
            </a:r>
          </a:p>
        </p:txBody>
      </p:sp>
      <p:pic>
        <p:nvPicPr>
          <p:cNvPr id="6" name="Bildobjekt 5" descr="En bild som visar inomhus, bord, man, sitter&#10;&#10;Automatiskt genererad beskrivning">
            <a:extLst>
              <a:ext uri="{FF2B5EF4-FFF2-40B4-BE49-F238E27FC236}">
                <a16:creationId xmlns:a16="http://schemas.microsoft.com/office/drawing/2014/main" id="{1CD3EA06-BB97-4264-863E-794927AA2A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6" r="4939" b="16675"/>
          <a:stretch/>
        </p:blipFill>
        <p:spPr>
          <a:xfrm>
            <a:off x="681318" y="2055823"/>
            <a:ext cx="5090180" cy="423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6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A773B4-7428-4122-AACD-7543E47E6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Styrelsens arbetsordning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22EFE6-3F6F-408F-94D1-5E3700744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2303"/>
            <a:ext cx="9028471" cy="4426590"/>
          </a:xfrm>
        </p:spPr>
        <p:txBody>
          <a:bodyPr>
            <a:noAutofit/>
          </a:bodyPr>
          <a:lstStyle/>
          <a:p>
            <a:r>
              <a:rPr lang="sv-SE" sz="2800" dirty="0">
                <a:solidFill>
                  <a:srgbClr val="5A5A5A"/>
                </a:solidFill>
              </a:rPr>
              <a:t>Reglerar hur styrelsen arbetar, t.ex.</a:t>
            </a:r>
          </a:p>
          <a:p>
            <a:pPr lvl="2"/>
            <a:r>
              <a:rPr lang="sv-SE" sz="2800" dirty="0">
                <a:solidFill>
                  <a:srgbClr val="5A5A5A"/>
                </a:solidFill>
              </a:rPr>
              <a:t>Hur ofta man har möten, vilka olika typer av möten som behövs, form för möten inkl. dagordning m.m.</a:t>
            </a:r>
          </a:p>
          <a:p>
            <a:pPr lvl="2"/>
            <a:r>
              <a:rPr lang="sv-SE" sz="2800" dirty="0">
                <a:solidFill>
                  <a:srgbClr val="5A5A5A"/>
                </a:solidFill>
              </a:rPr>
              <a:t>Formalia kring möten, så som kallelse, protokoll, jäv m.m.</a:t>
            </a:r>
          </a:p>
          <a:p>
            <a:pPr lvl="2"/>
            <a:r>
              <a:rPr lang="sv-SE" sz="2800" dirty="0">
                <a:solidFill>
                  <a:srgbClr val="5A5A5A"/>
                </a:solidFill>
              </a:rPr>
              <a:t>Arbetsfördelningen inom styrelsen, vilka uppgifter som tillhör vilken roll samt arbetsgrupper och hur de ska arbeta</a:t>
            </a:r>
          </a:p>
          <a:p>
            <a:pPr lvl="2"/>
            <a:r>
              <a:rPr lang="sv-SE" sz="2800" dirty="0">
                <a:solidFill>
                  <a:srgbClr val="5A5A5A"/>
                </a:solidFill>
              </a:rPr>
              <a:t>Information och tystnadsplikt</a:t>
            </a:r>
          </a:p>
          <a:p>
            <a:r>
              <a:rPr lang="sv-SE" sz="2800" dirty="0">
                <a:solidFill>
                  <a:srgbClr val="5A5A5A"/>
                </a:solidFill>
              </a:rPr>
              <a:t>Revideras vid behov </a:t>
            </a:r>
          </a:p>
        </p:txBody>
      </p:sp>
    </p:spTree>
    <p:extLst>
      <p:ext uri="{BB962C8B-B14F-4D97-AF65-F5344CB8AC3E}">
        <p14:creationId xmlns:p14="http://schemas.microsoft.com/office/powerpoint/2010/main" val="1856702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A773B4-7428-4122-AACD-7543E47E6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Årsplan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22EFE6-3F6F-408F-94D1-5E3700744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9946"/>
            <a:ext cx="9028471" cy="4438947"/>
          </a:xfrm>
        </p:spPr>
        <p:txBody>
          <a:bodyPr>
            <a:normAutofit/>
          </a:bodyPr>
          <a:lstStyle/>
          <a:p>
            <a:r>
              <a:rPr lang="sv-SE" sz="2800" dirty="0">
                <a:solidFill>
                  <a:srgbClr val="5A5A5A"/>
                </a:solidFill>
              </a:rPr>
              <a:t>Innehåller samtliga uppgifter som ska utföras i föreningen med specifikation</a:t>
            </a:r>
          </a:p>
          <a:p>
            <a:pPr lvl="1"/>
            <a:r>
              <a:rPr lang="sv-SE" sz="2800" dirty="0">
                <a:solidFill>
                  <a:srgbClr val="5A5A5A"/>
                </a:solidFill>
              </a:rPr>
              <a:t>Vad behöver göras?</a:t>
            </a:r>
          </a:p>
          <a:p>
            <a:pPr lvl="1"/>
            <a:r>
              <a:rPr lang="sv-SE" sz="2800" dirty="0">
                <a:solidFill>
                  <a:srgbClr val="5A5A5A"/>
                </a:solidFill>
              </a:rPr>
              <a:t>Vem ska genomföra det?</a:t>
            </a:r>
          </a:p>
          <a:p>
            <a:pPr lvl="1"/>
            <a:r>
              <a:rPr lang="sv-SE" sz="2800" dirty="0">
                <a:solidFill>
                  <a:srgbClr val="5A5A5A"/>
                </a:solidFill>
              </a:rPr>
              <a:t>När ska det genomföras?</a:t>
            </a:r>
          </a:p>
          <a:p>
            <a:pPr lvl="1"/>
            <a:endParaRPr lang="sv-SE" sz="2800" dirty="0">
              <a:solidFill>
                <a:srgbClr val="5A5A5A"/>
              </a:solidFill>
            </a:endParaRPr>
          </a:p>
          <a:p>
            <a:r>
              <a:rPr lang="sv-SE" sz="2800" dirty="0">
                <a:solidFill>
                  <a:srgbClr val="5A5A5A"/>
                </a:solidFill>
              </a:rPr>
              <a:t>Inkluderar fasta hållpunkter för styrelsens budget, bokslut, stämmoförberedelser och medlemsaktiviteter</a:t>
            </a:r>
          </a:p>
          <a:p>
            <a:pPr lvl="1"/>
            <a:r>
              <a:rPr lang="sv-SE" sz="2800" dirty="0">
                <a:solidFill>
                  <a:srgbClr val="5A5A5A"/>
                </a:solidFill>
              </a:rPr>
              <a:t>Sträcker sig gärna 18 månader fram i tiden</a:t>
            </a:r>
          </a:p>
        </p:txBody>
      </p:sp>
    </p:spTree>
    <p:extLst>
      <p:ext uri="{BB962C8B-B14F-4D97-AF65-F5344CB8AC3E}">
        <p14:creationId xmlns:p14="http://schemas.microsoft.com/office/powerpoint/2010/main" val="4049712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A773B4-7428-4122-AACD-7543E47E6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Beslutsunderlag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22EFE6-3F6F-408F-94D1-5E3700744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7627"/>
            <a:ext cx="9028471" cy="43712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2800" dirty="0">
                <a:solidFill>
                  <a:srgbClr val="BE880B"/>
                </a:solidFill>
              </a:rPr>
              <a:t>Ansvarig för frågan skriver ett underlag med följande punkter:</a:t>
            </a:r>
          </a:p>
          <a:p>
            <a:pPr lvl="1"/>
            <a:r>
              <a:rPr lang="sv-SE" sz="2800" dirty="0">
                <a:solidFill>
                  <a:srgbClr val="5A5A5A"/>
                </a:solidFill>
              </a:rPr>
              <a:t>Bakgrund </a:t>
            </a:r>
          </a:p>
          <a:p>
            <a:pPr lvl="1"/>
            <a:r>
              <a:rPr lang="sv-SE" sz="2800" dirty="0">
                <a:solidFill>
                  <a:srgbClr val="5A5A5A"/>
                </a:solidFill>
              </a:rPr>
              <a:t>Vad ska göras och vilka förväntningar finns på åtgärden?</a:t>
            </a:r>
          </a:p>
          <a:p>
            <a:pPr lvl="1"/>
            <a:r>
              <a:rPr lang="sv-SE" sz="2800" dirty="0">
                <a:solidFill>
                  <a:srgbClr val="5A5A5A"/>
                </a:solidFill>
              </a:rPr>
              <a:t>Ekonomi</a:t>
            </a:r>
          </a:p>
          <a:p>
            <a:pPr lvl="1"/>
            <a:r>
              <a:rPr lang="sv-SE" sz="2800" dirty="0">
                <a:solidFill>
                  <a:srgbClr val="5A5A5A"/>
                </a:solidFill>
              </a:rPr>
              <a:t>Förslag till beslut</a:t>
            </a:r>
          </a:p>
          <a:p>
            <a:pPr lvl="2"/>
            <a:r>
              <a:rPr lang="sv-SE" sz="2800" dirty="0">
                <a:solidFill>
                  <a:srgbClr val="5A5A5A"/>
                </a:solidFill>
              </a:rPr>
              <a:t>att upphandla X till en kostnad av XX kr</a:t>
            </a:r>
          </a:p>
          <a:p>
            <a:pPr lvl="2"/>
            <a:r>
              <a:rPr lang="sv-SE" sz="2800" dirty="0">
                <a:solidFill>
                  <a:srgbClr val="5A5A5A"/>
                </a:solidFill>
              </a:rPr>
              <a:t>att utse X till ansvarig </a:t>
            </a:r>
          </a:p>
          <a:p>
            <a:r>
              <a:rPr lang="sv-SE" sz="2800" dirty="0">
                <a:solidFill>
                  <a:srgbClr val="5A5A5A"/>
                </a:solidFill>
              </a:rPr>
              <a:t>Skickas ut till övriga ledamöter ca 5-7 dagar innan styrelsemötet </a:t>
            </a:r>
          </a:p>
          <a:p>
            <a:r>
              <a:rPr lang="sv-SE" sz="2800" dirty="0">
                <a:solidFill>
                  <a:srgbClr val="5A5A5A"/>
                </a:solidFill>
              </a:rPr>
              <a:t>Beslutsunderlaget bilägges protokollet</a:t>
            </a:r>
          </a:p>
        </p:txBody>
      </p:sp>
    </p:spTree>
    <p:extLst>
      <p:ext uri="{BB962C8B-B14F-4D97-AF65-F5344CB8AC3E}">
        <p14:creationId xmlns:p14="http://schemas.microsoft.com/office/powerpoint/2010/main" val="1648900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8D9141-34DF-43CC-A46D-FC8A1317B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Vem gör vad i styrelsen?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865AC64-C98D-4950-8A48-3A27D3854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>
                <a:solidFill>
                  <a:srgbClr val="5A5A5A"/>
                </a:solidFill>
              </a:rPr>
              <a:t>Ansvar och roller</a:t>
            </a:r>
          </a:p>
          <a:p>
            <a:r>
              <a:rPr lang="sv-SE" sz="2800" dirty="0">
                <a:solidFill>
                  <a:srgbClr val="5A5A5A"/>
                </a:solidFill>
              </a:rPr>
              <a:t>Sätts i början av styrelseåret men är inte statiskt</a:t>
            </a:r>
          </a:p>
          <a:p>
            <a:r>
              <a:rPr lang="sv-SE" sz="2800" dirty="0">
                <a:solidFill>
                  <a:srgbClr val="5A5A5A"/>
                </a:solidFill>
              </a:rPr>
              <a:t>Utvecklas och förändras utifrån personliga egenskaper och bostadsrättsföreningens behov</a:t>
            </a:r>
          </a:p>
          <a:p>
            <a:r>
              <a:rPr lang="sv-SE" sz="2800" dirty="0">
                <a:solidFill>
                  <a:srgbClr val="5A5A5A"/>
                </a:solidFill>
              </a:rPr>
              <a:t>Alla bostadsrättsföreningar är olika!</a:t>
            </a:r>
          </a:p>
          <a:p>
            <a:pPr marL="0" indent="0">
              <a:buNone/>
            </a:pPr>
            <a:endParaRPr lang="sv-SE" sz="2800" dirty="0">
              <a:solidFill>
                <a:srgbClr val="5A5A5A"/>
              </a:solidFill>
            </a:endParaRPr>
          </a:p>
          <a:p>
            <a:endParaRPr lang="sv-SE" dirty="0">
              <a:solidFill>
                <a:srgbClr val="5A5A5A"/>
              </a:solidFill>
            </a:endParaRP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4305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366138-AFF9-4593-8634-2EF1539BC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innebär ansvaret?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D6D8ACA-3131-4089-9CB6-3BA03021A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>
                <a:solidFill>
                  <a:srgbClr val="5A5A5A"/>
                </a:solidFill>
              </a:rPr>
              <a:t>Tar ansvar för sitt område</a:t>
            </a:r>
          </a:p>
          <a:p>
            <a:r>
              <a:rPr lang="sv-SE" sz="2800" dirty="0">
                <a:solidFill>
                  <a:srgbClr val="5A5A5A"/>
                </a:solidFill>
              </a:rPr>
              <a:t>Har koll på avtalen</a:t>
            </a:r>
          </a:p>
          <a:p>
            <a:r>
              <a:rPr lang="sv-SE" sz="2800" dirty="0">
                <a:solidFill>
                  <a:srgbClr val="5A5A5A"/>
                </a:solidFill>
              </a:rPr>
              <a:t>Ser nuläget, men också in i framtiden</a:t>
            </a:r>
          </a:p>
          <a:p>
            <a:r>
              <a:rPr lang="sv-SE" sz="2800" dirty="0">
                <a:solidFill>
                  <a:srgbClr val="5A5A5A"/>
                </a:solidFill>
              </a:rPr>
              <a:t>Tar fram förslag till beslut</a:t>
            </a:r>
          </a:p>
          <a:p>
            <a:r>
              <a:rPr lang="sv-SE" sz="2800" dirty="0">
                <a:solidFill>
                  <a:srgbClr val="5A5A5A"/>
                </a:solidFill>
              </a:rPr>
              <a:t>Utbildar sig i området</a:t>
            </a:r>
          </a:p>
          <a:p>
            <a:endParaRPr lang="sv-SE" dirty="0">
              <a:solidFill>
                <a:srgbClr val="4B4B4B"/>
              </a:solidFill>
            </a:endParaRPr>
          </a:p>
          <a:p>
            <a:endParaRPr lang="sv-SE" dirty="0">
              <a:solidFill>
                <a:srgbClr val="4B4B4B"/>
              </a:solidFill>
            </a:endParaRPr>
          </a:p>
          <a:p>
            <a:endParaRPr lang="sv-SE" dirty="0"/>
          </a:p>
          <a:p>
            <a:endParaRPr lang="sv-SE" dirty="0"/>
          </a:p>
        </p:txBody>
      </p:sp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88D514AB-EFE9-4B89-A68D-7A14A7AF93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9"/>
          <a:stretch/>
        </p:blipFill>
        <p:spPr>
          <a:xfrm>
            <a:off x="6686326" y="0"/>
            <a:ext cx="55056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76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31504" y="1988839"/>
            <a:ext cx="6192688" cy="57606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sv-SE" sz="3600" b="1" kern="0" dirty="0">
              <a:solidFill>
                <a:srgbClr val="00257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75215" y="1988839"/>
            <a:ext cx="8956249" cy="4049904"/>
          </a:xfrm>
          <a:prstGeom prst="rect">
            <a:avLst/>
          </a:prstGeom>
        </p:spPr>
        <p:txBody>
          <a:bodyPr/>
          <a:lstStyle/>
          <a:p>
            <a:endParaRPr lang="sv-S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600" dirty="0"/>
              <a:t>stänga av alla mikrofoner under mötet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600" dirty="0"/>
              <a:t>webbkameror är avstängd under hela mötet.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600" dirty="0"/>
              <a:t>har ni en fråga, så skriver ni den i chatten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600" dirty="0"/>
              <a:t>vi avslutar kvällen med frågor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3200" dirty="0"/>
          </a:p>
          <a:p>
            <a:endParaRPr lang="sv-SE" sz="1600" b="1" dirty="0"/>
          </a:p>
          <a:p>
            <a:pPr>
              <a:buNone/>
            </a:pPr>
            <a:r>
              <a:rPr lang="sv-SE" sz="1400" dirty="0"/>
              <a:t>    </a:t>
            </a:r>
          </a:p>
          <a:p>
            <a:pPr marL="342900" indent="-342900">
              <a:lnSpc>
                <a:spcPct val="90000"/>
              </a:lnSpc>
              <a:spcBef>
                <a:spcPts val="1176"/>
              </a:spcBef>
              <a:buClr>
                <a:schemeClr val="accent6">
                  <a:lumMod val="60000"/>
                  <a:lumOff val="40000"/>
                </a:schemeClr>
              </a:buClr>
              <a:buSzPct val="130000"/>
              <a:buFont typeface="Arial"/>
              <a:buChar char="•"/>
              <a:defRPr/>
            </a:pPr>
            <a:endParaRPr lang="sv-SE" sz="2400" b="1" kern="0" dirty="0">
              <a:solidFill>
                <a:srgbClr val="4B4B4B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5FE4B58-DA80-495E-A08A-9AB8C19F49E1}"/>
              </a:ext>
            </a:extLst>
          </p:cNvPr>
          <p:cNvSpPr txBox="1">
            <a:spLocks noChangeArrowheads="1"/>
          </p:cNvSpPr>
          <p:nvPr/>
        </p:nvSpPr>
        <p:spPr>
          <a:xfrm>
            <a:off x="2136000" y="972001"/>
            <a:ext cx="8229600" cy="57606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sv-SE" sz="3600" b="1" kern="0" cap="all" dirty="0">
                <a:solidFill>
                  <a:srgbClr val="00257A"/>
                </a:solidFill>
              </a:rPr>
              <a:t>Hur jobbar vi i kväll</a:t>
            </a:r>
            <a:endParaRPr lang="sv-SE" sz="4400" b="1" kern="0" cap="all" dirty="0">
              <a:solidFill>
                <a:srgbClr val="00257A"/>
              </a:solidFill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D4EEE3E4-5AF5-4B7F-B536-03CEA3814CD1}"/>
              </a:ext>
            </a:extLst>
          </p:cNvPr>
          <p:cNvSpPr/>
          <p:nvPr/>
        </p:nvSpPr>
        <p:spPr>
          <a:xfrm>
            <a:off x="1703513" y="116632"/>
            <a:ext cx="8727951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6346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A773B4-7428-4122-AACD-7543E47E6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Åtgärdslista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22EFE6-3F6F-408F-94D1-5E3700744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5166"/>
            <a:ext cx="9028471" cy="3996000"/>
          </a:xfrm>
        </p:spPr>
        <p:txBody>
          <a:bodyPr>
            <a:noAutofit/>
          </a:bodyPr>
          <a:lstStyle/>
          <a:p>
            <a:r>
              <a:rPr lang="sv-SE" sz="2800" dirty="0">
                <a:solidFill>
                  <a:srgbClr val="5A5A5A"/>
                </a:solidFill>
              </a:rPr>
              <a:t>Innehåller:</a:t>
            </a:r>
          </a:p>
          <a:p>
            <a:pPr lvl="1"/>
            <a:r>
              <a:rPr lang="sv-SE" sz="2800" dirty="0">
                <a:solidFill>
                  <a:srgbClr val="5A5A5A"/>
                </a:solidFill>
              </a:rPr>
              <a:t>Samtliga åtgärder som beslutats om</a:t>
            </a:r>
          </a:p>
          <a:p>
            <a:pPr lvl="1"/>
            <a:r>
              <a:rPr lang="sv-SE" sz="2800" dirty="0">
                <a:solidFill>
                  <a:srgbClr val="5A5A5A"/>
                </a:solidFill>
              </a:rPr>
              <a:t>Angivelse om vilket protokoll och vilken paragraf beslutet fattades i</a:t>
            </a:r>
          </a:p>
          <a:p>
            <a:pPr lvl="1"/>
            <a:r>
              <a:rPr lang="sv-SE" sz="2800" dirty="0">
                <a:solidFill>
                  <a:srgbClr val="5A5A5A"/>
                </a:solidFill>
              </a:rPr>
              <a:t>Vem eller vilka som är huvudansvariga för åtgärden</a:t>
            </a:r>
          </a:p>
          <a:p>
            <a:pPr lvl="1"/>
            <a:r>
              <a:rPr lang="sv-SE" sz="2800" dirty="0">
                <a:solidFill>
                  <a:srgbClr val="5A5A5A"/>
                </a:solidFill>
              </a:rPr>
              <a:t>Kort beskrivning av vad som ska göras</a:t>
            </a:r>
          </a:p>
          <a:p>
            <a:endParaRPr lang="sv-SE" sz="2800" dirty="0">
              <a:solidFill>
                <a:srgbClr val="5A5A5A"/>
              </a:solidFill>
            </a:endParaRPr>
          </a:p>
          <a:p>
            <a:pPr marL="0" indent="0">
              <a:buNone/>
            </a:pPr>
            <a:r>
              <a:rPr lang="sv-SE" sz="2800" dirty="0">
                <a:solidFill>
                  <a:srgbClr val="BE880B"/>
                </a:solidFill>
              </a:rPr>
              <a:t>Ha en fast punkt på styrelsemötet för att avrapportera allt som är klart och kan tas bort från listan!</a:t>
            </a:r>
          </a:p>
        </p:txBody>
      </p:sp>
    </p:spTree>
    <p:extLst>
      <p:ext uri="{BB962C8B-B14F-4D97-AF65-F5344CB8AC3E}">
        <p14:creationId xmlns:p14="http://schemas.microsoft.com/office/powerpoint/2010/main" val="818081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A773B4-7428-4122-AACD-7543E47E6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Åtgärdslista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22EFE6-3F6F-408F-94D1-5E3700744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2893"/>
            <a:ext cx="9028471" cy="405491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rgbClr val="5A5A5A"/>
                </a:solidFill>
              </a:rPr>
              <a:t>Åtgärdslistan styr, tydliggör arbetsfördelningen och ser till att samtliga åtgärder följs upp och att aktiviteter inte tappas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rgbClr val="5A5A5A"/>
                </a:solidFill>
              </a:rPr>
              <a:t>Sekreteraren ansvarar och listan biläggs till protokollet varje möte </a:t>
            </a:r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B22A5FD-14CB-47D0-BC19-2391ABA8C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531" y="4012604"/>
            <a:ext cx="7475211" cy="136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39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A773B4-7428-4122-AACD-7543E47E6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Under mötet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22EFE6-3F6F-408F-94D1-5E3700744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2893"/>
            <a:ext cx="9028471" cy="3996000"/>
          </a:xfrm>
        </p:spPr>
        <p:txBody>
          <a:bodyPr>
            <a:normAutofit/>
          </a:bodyPr>
          <a:lstStyle/>
          <a:p>
            <a:r>
              <a:rPr lang="sv-SE" sz="2800" dirty="0">
                <a:solidFill>
                  <a:srgbClr val="5A5A5A"/>
                </a:solidFill>
              </a:rPr>
              <a:t>Endast akuta ärenden som tillkommit läggs till i dagordningen</a:t>
            </a:r>
          </a:p>
          <a:p>
            <a:r>
              <a:rPr lang="sv-SE" sz="2800" dirty="0">
                <a:solidFill>
                  <a:srgbClr val="5A5A5A"/>
                </a:solidFill>
              </a:rPr>
              <a:t>Föredragande ledamot presenterar ärendet kort och sakliga inlägg från övriga ventileras innan beslut fattas</a:t>
            </a:r>
          </a:p>
          <a:p>
            <a:r>
              <a:rPr lang="sv-SE" sz="2800" dirty="0">
                <a:solidFill>
                  <a:srgbClr val="5A5A5A"/>
                </a:solidFill>
              </a:rPr>
              <a:t>Om ärendet inte är akut och tvekan föreligger – bordlägg!</a:t>
            </a:r>
          </a:p>
          <a:p>
            <a:r>
              <a:rPr lang="sv-SE" sz="2800" dirty="0">
                <a:solidFill>
                  <a:srgbClr val="5A5A5A"/>
                </a:solidFill>
              </a:rPr>
              <a:t>Sekreteraren kompletterar protokollet med beslutstext</a:t>
            </a:r>
          </a:p>
        </p:txBody>
      </p:sp>
    </p:spTree>
    <p:extLst>
      <p:ext uri="{BB962C8B-B14F-4D97-AF65-F5344CB8AC3E}">
        <p14:creationId xmlns:p14="http://schemas.microsoft.com/office/powerpoint/2010/main" val="3402635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A773B4-7428-4122-AACD-7543E47E6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Krav på övriga ledamöter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22EFE6-3F6F-408F-94D1-5E3700744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v-SE" sz="2800" dirty="0">
                <a:solidFill>
                  <a:srgbClr val="5A5A5A"/>
                </a:solidFill>
              </a:rPr>
              <a:t> Kom förberedd till mötena och i god tid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sz="2800" dirty="0">
                <a:solidFill>
                  <a:srgbClr val="5A5A5A"/>
                </a:solidFill>
              </a:rPr>
              <a:t> Skriv tydliga förslag till beslut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sz="2800" dirty="0">
                <a:solidFill>
                  <a:srgbClr val="5A5A5A"/>
                </a:solidFill>
              </a:rPr>
              <a:t> Håll tystnadsplikten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sz="2800" dirty="0">
                <a:solidFill>
                  <a:srgbClr val="5A5A5A"/>
                </a:solidFill>
              </a:rPr>
              <a:t> Håll lojaliteten mot styrelsen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sz="2800" dirty="0">
                <a:solidFill>
                  <a:srgbClr val="5A5A5A"/>
                </a:solidFill>
              </a:rPr>
              <a:t> Meddela vid återbud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sz="2800" dirty="0">
                <a:solidFill>
                  <a:srgbClr val="5A5A5A"/>
                </a:solidFill>
              </a:rPr>
              <a:t> Respektera mobilförbud på mötena</a:t>
            </a:r>
          </a:p>
          <a:p>
            <a:pPr>
              <a:buFont typeface="Wingdings" panose="05000000000000000000" pitchFamily="2" charset="2"/>
              <a:buChar char="ü"/>
            </a:pPr>
            <a:endParaRPr lang="sv-SE" sz="2800" dirty="0">
              <a:solidFill>
                <a:srgbClr val="5A5A5A"/>
              </a:solidFill>
            </a:endParaRPr>
          </a:p>
          <a:p>
            <a:pPr marL="0" indent="0">
              <a:buNone/>
            </a:pPr>
            <a:r>
              <a:rPr lang="sv-SE" sz="2800" dirty="0">
                <a:solidFill>
                  <a:srgbClr val="BE880B"/>
                </a:solidFill>
              </a:rPr>
              <a:t>Styrelsen kan ta egna interna ordningsregler</a:t>
            </a:r>
          </a:p>
        </p:txBody>
      </p:sp>
    </p:spTree>
    <p:extLst>
      <p:ext uri="{BB962C8B-B14F-4D97-AF65-F5344CB8AC3E}">
        <p14:creationId xmlns:p14="http://schemas.microsoft.com/office/powerpoint/2010/main" val="3776532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A773B4-7428-4122-AACD-7543E47E6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6214"/>
            <a:ext cx="9028471" cy="1008000"/>
          </a:xfrm>
        </p:spPr>
        <p:txBody>
          <a:bodyPr/>
          <a:lstStyle/>
          <a:p>
            <a:r>
              <a:rPr lang="sv-SE" dirty="0"/>
              <a:t>Mötesteknik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22EFE6-3F6F-408F-94D1-5E3700744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2893"/>
            <a:ext cx="10479088" cy="3996000"/>
          </a:xfrm>
        </p:spPr>
        <p:txBody>
          <a:bodyPr>
            <a:normAutofit/>
          </a:bodyPr>
          <a:lstStyle/>
          <a:p>
            <a:r>
              <a:rPr lang="sv-SE" sz="2800" dirty="0">
                <a:solidFill>
                  <a:srgbClr val="5A5A5A"/>
                </a:solidFill>
              </a:rPr>
              <a:t>Följ dagordningen</a:t>
            </a:r>
          </a:p>
          <a:p>
            <a:r>
              <a:rPr lang="sv-SE" sz="2800" dirty="0">
                <a:solidFill>
                  <a:srgbClr val="5A5A5A"/>
                </a:solidFill>
              </a:rPr>
              <a:t>Inledning – diskussion/förslag – beslut </a:t>
            </a:r>
          </a:p>
          <a:p>
            <a:r>
              <a:rPr lang="sv-SE" sz="2800" dirty="0">
                <a:solidFill>
                  <a:srgbClr val="5A5A5A"/>
                </a:solidFill>
              </a:rPr>
              <a:t>Säkerställ att alla har sagt sitt</a:t>
            </a:r>
          </a:p>
          <a:p>
            <a:r>
              <a:rPr lang="sv-SE" sz="2800" dirty="0">
                <a:solidFill>
                  <a:srgbClr val="5A5A5A"/>
                </a:solidFill>
              </a:rPr>
              <a:t>Tillrättavisa om det behövs </a:t>
            </a:r>
          </a:p>
          <a:p>
            <a:r>
              <a:rPr lang="sv-SE" sz="2800" dirty="0">
                <a:solidFill>
                  <a:srgbClr val="5A5A5A"/>
                </a:solidFill>
              </a:rPr>
              <a:t>Få ihop alla i styrelsen</a:t>
            </a:r>
          </a:p>
          <a:p>
            <a:endParaRPr lang="sv-SE" sz="2800" dirty="0">
              <a:solidFill>
                <a:srgbClr val="5A5A5A"/>
              </a:solidFill>
            </a:endParaRPr>
          </a:p>
          <a:p>
            <a:pPr marL="0" indent="0">
              <a:buNone/>
            </a:pPr>
            <a:r>
              <a:rPr lang="sv-SE" sz="2800" dirty="0">
                <a:solidFill>
                  <a:srgbClr val="BE880B"/>
                </a:solidFill>
              </a:rPr>
              <a:t>Stora frågor tar längre tid!</a:t>
            </a:r>
          </a:p>
        </p:txBody>
      </p:sp>
      <p:pic>
        <p:nvPicPr>
          <p:cNvPr id="6" name="Bildobjekt 5" descr="En bild som visar bord, person, inomhus, fönster&#10;&#10;Automatiskt genererad beskrivning">
            <a:extLst>
              <a:ext uri="{FF2B5EF4-FFF2-40B4-BE49-F238E27FC236}">
                <a16:creationId xmlns:a16="http://schemas.microsoft.com/office/drawing/2014/main" id="{FD1DEF81-211F-4BFC-96FB-B7996DDDF0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" r="42855"/>
          <a:stretch/>
        </p:blipFill>
        <p:spPr>
          <a:xfrm>
            <a:off x="6648223" y="0"/>
            <a:ext cx="55437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01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A773B4-7428-4122-AACD-7543E47E6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Mötesteknik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22EFE6-3F6F-408F-94D1-5E3700744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2893"/>
            <a:ext cx="9028471" cy="3996000"/>
          </a:xfrm>
        </p:spPr>
        <p:txBody>
          <a:bodyPr>
            <a:noAutofit/>
          </a:bodyPr>
          <a:lstStyle/>
          <a:p>
            <a:r>
              <a:rPr lang="sv-SE" sz="2800" dirty="0">
                <a:solidFill>
                  <a:srgbClr val="5A5A5A"/>
                </a:solidFill>
              </a:rPr>
              <a:t>Justering eller anmälan av protokollet ska samordnas innan nästa möte</a:t>
            </a:r>
          </a:p>
          <a:p>
            <a:r>
              <a:rPr lang="sv-SE" sz="2800" dirty="0">
                <a:solidFill>
                  <a:srgbClr val="5A5A5A"/>
                </a:solidFill>
              </a:rPr>
              <a:t>Skicka ut ett utkast av protokollet som alla ansvarar för att se över</a:t>
            </a:r>
          </a:p>
          <a:p>
            <a:r>
              <a:rPr lang="sv-SE" sz="2800" dirty="0">
                <a:solidFill>
                  <a:srgbClr val="5A5A5A"/>
                </a:solidFill>
              </a:rPr>
              <a:t>Förbered protokollet innan mötet</a:t>
            </a:r>
          </a:p>
          <a:p>
            <a:r>
              <a:rPr lang="sv-SE" sz="2800" dirty="0">
                <a:solidFill>
                  <a:srgbClr val="5A5A5A"/>
                </a:solidFill>
              </a:rPr>
              <a:t>Detta är inte kvällen huvudpunkt</a:t>
            </a:r>
            <a:r>
              <a:rPr lang="sv-SE" sz="2800">
                <a:solidFill>
                  <a:srgbClr val="5A5A5A"/>
                </a:solidFill>
              </a:rPr>
              <a:t>, justeringen….</a:t>
            </a:r>
            <a:endParaRPr lang="sv-SE" sz="2800" dirty="0">
              <a:solidFill>
                <a:srgbClr val="5A5A5A"/>
              </a:solidFill>
            </a:endParaRPr>
          </a:p>
          <a:p>
            <a:pPr marL="0" indent="0">
              <a:buNone/>
            </a:pPr>
            <a:r>
              <a:rPr lang="sv-SE" sz="2800" dirty="0">
                <a:solidFill>
                  <a:srgbClr val="BE880B"/>
                </a:solidFill>
              </a:rPr>
              <a:t>OBS! </a:t>
            </a:r>
            <a:br>
              <a:rPr lang="sv-SE" sz="2800" dirty="0">
                <a:solidFill>
                  <a:srgbClr val="BE880B"/>
                </a:solidFill>
              </a:rPr>
            </a:br>
            <a:r>
              <a:rPr lang="sv-SE" sz="2800" dirty="0">
                <a:solidFill>
                  <a:srgbClr val="BE880B"/>
                </a:solidFill>
              </a:rPr>
              <a:t>Sekreteraren ska </a:t>
            </a:r>
            <a:r>
              <a:rPr lang="sv-SE" sz="2800" u="sng" dirty="0">
                <a:solidFill>
                  <a:srgbClr val="BE880B"/>
                </a:solidFill>
              </a:rPr>
              <a:t>inte</a:t>
            </a:r>
            <a:r>
              <a:rPr lang="sv-SE" sz="2800" dirty="0">
                <a:solidFill>
                  <a:srgbClr val="BE880B"/>
                </a:solidFill>
              </a:rPr>
              <a:t> ta över andras beslutsförslag bara för att </a:t>
            </a:r>
            <a:br>
              <a:rPr lang="sv-SE" sz="2800" dirty="0">
                <a:solidFill>
                  <a:srgbClr val="BE880B"/>
                </a:solidFill>
              </a:rPr>
            </a:br>
            <a:r>
              <a:rPr lang="sv-SE" sz="2800" dirty="0">
                <a:solidFill>
                  <a:srgbClr val="BE880B"/>
                </a:solidFill>
              </a:rPr>
              <a:t>det är enkelt</a:t>
            </a:r>
          </a:p>
        </p:txBody>
      </p:sp>
    </p:spTree>
    <p:extLst>
      <p:ext uri="{BB962C8B-B14F-4D97-AF65-F5344CB8AC3E}">
        <p14:creationId xmlns:p14="http://schemas.microsoft.com/office/powerpoint/2010/main" val="3579327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A773B4-7428-4122-AACD-7543E47E6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Tidsplanering av kvällen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22EFE6-3F6F-408F-94D1-5E3700744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2893"/>
            <a:ext cx="9028471" cy="3996000"/>
          </a:xfrm>
        </p:spPr>
        <p:txBody>
          <a:bodyPr>
            <a:normAutofit/>
          </a:bodyPr>
          <a:lstStyle/>
          <a:p>
            <a:r>
              <a:rPr lang="sv-SE" sz="2800" dirty="0">
                <a:solidFill>
                  <a:srgbClr val="5A5A5A"/>
                </a:solidFill>
              </a:rPr>
              <a:t>Krav på övriga ledamöter</a:t>
            </a:r>
          </a:p>
          <a:p>
            <a:pPr lvl="2"/>
            <a:r>
              <a:rPr lang="sv-SE" sz="2400" dirty="0">
                <a:solidFill>
                  <a:srgbClr val="5A5A5A"/>
                </a:solidFill>
              </a:rPr>
              <a:t>Anmäla frågor</a:t>
            </a:r>
          </a:p>
          <a:p>
            <a:pPr lvl="2"/>
            <a:r>
              <a:rPr lang="sv-SE" sz="2400" dirty="0">
                <a:solidFill>
                  <a:srgbClr val="5A5A5A"/>
                </a:solidFill>
              </a:rPr>
              <a:t>Prat med varandra innan mötena</a:t>
            </a:r>
          </a:p>
          <a:p>
            <a:pPr lvl="2"/>
            <a:r>
              <a:rPr lang="sv-SE" sz="2400" dirty="0">
                <a:solidFill>
                  <a:srgbClr val="5A5A5A"/>
                </a:solidFill>
              </a:rPr>
              <a:t>Förlaga till beslut</a:t>
            </a:r>
          </a:p>
          <a:p>
            <a:r>
              <a:rPr lang="sv-SE" sz="2800" dirty="0">
                <a:solidFill>
                  <a:srgbClr val="5A5A5A"/>
                </a:solidFill>
              </a:rPr>
              <a:t>Protokoll – uppföljning</a:t>
            </a:r>
          </a:p>
          <a:p>
            <a:r>
              <a:rPr lang="sv-SE" sz="2800" dirty="0">
                <a:solidFill>
                  <a:srgbClr val="5A5A5A"/>
                </a:solidFill>
              </a:rPr>
              <a:t>Ordförande planerar kvällen </a:t>
            </a:r>
          </a:p>
          <a:p>
            <a:r>
              <a:rPr lang="sv-SE" sz="2800" dirty="0">
                <a:solidFill>
                  <a:srgbClr val="5A5A5A"/>
                </a:solidFill>
              </a:rPr>
              <a:t>Förvaltning tar upp nya ärenden – Säkerställer beslut </a:t>
            </a:r>
          </a:p>
        </p:txBody>
      </p:sp>
    </p:spTree>
    <p:extLst>
      <p:ext uri="{BB962C8B-B14F-4D97-AF65-F5344CB8AC3E}">
        <p14:creationId xmlns:p14="http://schemas.microsoft.com/office/powerpoint/2010/main" val="3864556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A773B4-7428-4122-AACD-7543E47E6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Protokoll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22EFE6-3F6F-408F-94D1-5E3700744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1536"/>
            <a:ext cx="9028471" cy="4267357"/>
          </a:xfrm>
        </p:spPr>
        <p:txBody>
          <a:bodyPr>
            <a:normAutofit/>
          </a:bodyPr>
          <a:lstStyle/>
          <a:p>
            <a:r>
              <a:rPr lang="sv-SE" sz="2800" dirty="0">
                <a:solidFill>
                  <a:srgbClr val="5A5A5A"/>
                </a:solidFill>
              </a:rPr>
              <a:t>Underlaget görs innan mötet</a:t>
            </a:r>
          </a:p>
          <a:p>
            <a:r>
              <a:rPr lang="sv-SE" sz="2800" dirty="0">
                <a:solidFill>
                  <a:srgbClr val="5A5A5A"/>
                </a:solidFill>
              </a:rPr>
              <a:t>Standarddagordning</a:t>
            </a:r>
          </a:p>
          <a:p>
            <a:r>
              <a:rPr lang="sv-SE" sz="2800" dirty="0">
                <a:solidFill>
                  <a:srgbClr val="5A5A5A"/>
                </a:solidFill>
              </a:rPr>
              <a:t>Använd bilagor som underlag</a:t>
            </a:r>
          </a:p>
          <a:p>
            <a:r>
              <a:rPr lang="sv-SE" sz="2800" dirty="0">
                <a:solidFill>
                  <a:srgbClr val="5A5A5A"/>
                </a:solidFill>
              </a:rPr>
              <a:t>Notera förslag och beslut</a:t>
            </a:r>
          </a:p>
          <a:p>
            <a:r>
              <a:rPr lang="sv-SE" sz="2800" dirty="0">
                <a:solidFill>
                  <a:srgbClr val="5A5A5A"/>
                </a:solidFill>
              </a:rPr>
              <a:t>Bilägg åtgärdslistan</a:t>
            </a:r>
          </a:p>
          <a:p>
            <a:r>
              <a:rPr lang="sv-SE" sz="2800" dirty="0">
                <a:solidFill>
                  <a:srgbClr val="5A5A5A"/>
                </a:solidFill>
              </a:rPr>
              <a:t>Testa att jobba direkt i datorn</a:t>
            </a:r>
          </a:p>
          <a:p>
            <a:r>
              <a:rPr lang="sv-SE" sz="2800" dirty="0">
                <a:solidFill>
                  <a:srgbClr val="5A5A5A"/>
                </a:solidFill>
              </a:rPr>
              <a:t>Protokollet behöver inte vara justerat, skicka korr till alla</a:t>
            </a:r>
          </a:p>
          <a:p>
            <a:r>
              <a:rPr lang="sv-SE" sz="2800" dirty="0">
                <a:solidFill>
                  <a:srgbClr val="5A5A5A"/>
                </a:solidFill>
              </a:rPr>
              <a:t>Lita på varandra!</a:t>
            </a:r>
          </a:p>
        </p:txBody>
      </p:sp>
    </p:spTree>
    <p:extLst>
      <p:ext uri="{BB962C8B-B14F-4D97-AF65-F5344CB8AC3E}">
        <p14:creationId xmlns:p14="http://schemas.microsoft.com/office/powerpoint/2010/main" val="4978278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F068FF19-7A53-46DC-9D62-C82DBB773D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443" y="3137200"/>
            <a:ext cx="5508104" cy="2880541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32C98EB7-286B-442A-8AE2-49094CDCA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4162">
            <a:off x="3577934" y="1749979"/>
            <a:ext cx="5677866" cy="2756100"/>
          </a:xfrm>
          <a:prstGeom prst="rect">
            <a:avLst/>
          </a:prstGeom>
        </p:spPr>
      </p:pic>
      <p:sp>
        <p:nvSpPr>
          <p:cNvPr id="12" name="Ellips 11">
            <a:extLst>
              <a:ext uri="{FF2B5EF4-FFF2-40B4-BE49-F238E27FC236}">
                <a16:creationId xmlns:a16="http://schemas.microsoft.com/office/drawing/2014/main" id="{514AED33-E6C0-4084-91CB-018E0B88B671}"/>
              </a:ext>
            </a:extLst>
          </p:cNvPr>
          <p:cNvSpPr/>
          <p:nvPr/>
        </p:nvSpPr>
        <p:spPr>
          <a:xfrm rot="19451890">
            <a:off x="3896301" y="2565843"/>
            <a:ext cx="1839244" cy="10748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F19ECC9-11BE-44BC-B3DA-3BE894C86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001" y="972000"/>
            <a:ext cx="8016875" cy="1123038"/>
          </a:xfrm>
        </p:spPr>
        <p:txBody>
          <a:bodyPr/>
          <a:lstStyle/>
          <a:p>
            <a:pPr>
              <a:defRPr/>
            </a:pPr>
            <a:r>
              <a:rPr lang="sv-SE" dirty="0"/>
              <a:t>Hur vill vi jobba i styrelsen? </a:t>
            </a:r>
            <a:br>
              <a:rPr lang="sv-SE" dirty="0"/>
            </a:br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4EEE3E4-5AF5-4B7F-B536-03CEA3814CD1}"/>
              </a:ext>
            </a:extLst>
          </p:cNvPr>
          <p:cNvSpPr/>
          <p:nvPr/>
        </p:nvSpPr>
        <p:spPr>
          <a:xfrm>
            <a:off x="1775521" y="120843"/>
            <a:ext cx="8727951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D781A823-E828-4E8B-961E-7DA0DDB438B3}"/>
              </a:ext>
            </a:extLst>
          </p:cNvPr>
          <p:cNvSpPr/>
          <p:nvPr/>
        </p:nvSpPr>
        <p:spPr>
          <a:xfrm rot="19451890">
            <a:off x="6605121" y="2441411"/>
            <a:ext cx="1839244" cy="10748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D3F1BF54-43CA-4D00-9A25-16CDA495E78F}"/>
              </a:ext>
            </a:extLst>
          </p:cNvPr>
          <p:cNvSpPr txBox="1"/>
          <p:nvPr/>
        </p:nvSpPr>
        <p:spPr>
          <a:xfrm rot="20372551">
            <a:off x="4005721" y="2287849"/>
            <a:ext cx="28516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sv-SE" sz="2400" b="1" i="1" dirty="0"/>
              <a:t>Vi vill vara en arbetande </a:t>
            </a:r>
            <a:br>
              <a:rPr lang="sv-SE" altLang="sv-SE" sz="2400" b="1" i="1" dirty="0"/>
            </a:br>
            <a:r>
              <a:rPr lang="sv-SE" altLang="sv-SE" sz="2400" b="1" i="1" dirty="0"/>
              <a:t>styrelse…</a:t>
            </a:r>
          </a:p>
          <a:p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5CF7D4D1-E0C2-40FD-83E3-76488170AF61}"/>
              </a:ext>
            </a:extLst>
          </p:cNvPr>
          <p:cNvSpPr txBox="1"/>
          <p:nvPr/>
        </p:nvSpPr>
        <p:spPr>
          <a:xfrm rot="421411">
            <a:off x="6737289" y="2486860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sv-SE" sz="2400" b="1" i="1" dirty="0"/>
              <a:t>Vi vill vara en beslutande styrelse…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3736955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A773B4-7428-4122-AACD-7543E47E6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Tips på sikt – HSB Kod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22EFE6-3F6F-408F-94D1-5E3700744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0755"/>
            <a:ext cx="9028471" cy="4288138"/>
          </a:xfrm>
        </p:spPr>
        <p:txBody>
          <a:bodyPr>
            <a:normAutofit/>
          </a:bodyPr>
          <a:lstStyle/>
          <a:p>
            <a:r>
              <a:rPr lang="sv-SE" sz="2800" dirty="0">
                <a:solidFill>
                  <a:srgbClr val="5A5A5A"/>
                </a:solidFill>
              </a:rPr>
              <a:t>Arbeta med styrdokument</a:t>
            </a:r>
          </a:p>
          <a:p>
            <a:pPr lvl="1"/>
            <a:r>
              <a:rPr lang="sv-SE" sz="2800" dirty="0">
                <a:solidFill>
                  <a:srgbClr val="5A5A5A"/>
                </a:solidFill>
              </a:rPr>
              <a:t>Styrelsens arbetsordning – levande och revideras ständigt</a:t>
            </a:r>
          </a:p>
          <a:p>
            <a:pPr lvl="1"/>
            <a:r>
              <a:rPr lang="sv-SE" sz="2800" dirty="0">
                <a:solidFill>
                  <a:srgbClr val="5A5A5A"/>
                </a:solidFill>
              </a:rPr>
              <a:t>Riktlinjer för ekonomi och underhåll</a:t>
            </a:r>
          </a:p>
          <a:p>
            <a:pPr lvl="1"/>
            <a:r>
              <a:rPr lang="sv-SE" sz="2800" dirty="0">
                <a:solidFill>
                  <a:srgbClr val="5A5A5A"/>
                </a:solidFill>
              </a:rPr>
              <a:t>Finanspolicy </a:t>
            </a:r>
          </a:p>
          <a:p>
            <a:pPr lvl="1"/>
            <a:r>
              <a:rPr lang="sv-SE" sz="2800" dirty="0">
                <a:solidFill>
                  <a:srgbClr val="5A5A5A"/>
                </a:solidFill>
              </a:rPr>
              <a:t>Årsplan/Förvaltningsplan uppdateras årligen och delges förvaltaren</a:t>
            </a:r>
          </a:p>
          <a:p>
            <a:pPr lvl="1"/>
            <a:r>
              <a:rPr lang="sv-SE" sz="2800" dirty="0">
                <a:solidFill>
                  <a:srgbClr val="5A5A5A"/>
                </a:solidFill>
              </a:rPr>
              <a:t>Instruktion för valberedning (beslutas på stämman)</a:t>
            </a:r>
          </a:p>
          <a:p>
            <a:pPr lvl="1"/>
            <a:r>
              <a:rPr lang="sv-SE" sz="2800" dirty="0">
                <a:solidFill>
                  <a:srgbClr val="5A5A5A"/>
                </a:solidFill>
              </a:rPr>
              <a:t>Instruktion för revisorer (beslutas på stämman)</a:t>
            </a:r>
          </a:p>
        </p:txBody>
      </p:sp>
    </p:spTree>
    <p:extLst>
      <p:ext uri="{BB962C8B-B14F-4D97-AF65-F5344CB8AC3E}">
        <p14:creationId xmlns:p14="http://schemas.microsoft.com/office/powerpoint/2010/main" val="1904606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0E8C81-925A-4AB5-BC4E-6B022E138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400" y="982800"/>
            <a:ext cx="8017200" cy="646001"/>
          </a:xfrm>
        </p:spPr>
        <p:txBody>
          <a:bodyPr/>
          <a:lstStyle/>
          <a:p>
            <a:r>
              <a:rPr lang="sv-SE" dirty="0"/>
              <a:t>Nästa distrikts aktivitet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7F23EC8D-AB97-41BC-9B47-9DCD6460FF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084602"/>
              </p:ext>
            </p:extLst>
          </p:nvPr>
        </p:nvGraphicFramePr>
        <p:xfrm>
          <a:off x="963827" y="1628800"/>
          <a:ext cx="10157255" cy="42950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6375">
                  <a:extLst>
                    <a:ext uri="{9D8B030D-6E8A-4147-A177-3AD203B41FA5}">
                      <a16:colId xmlns:a16="http://schemas.microsoft.com/office/drawing/2014/main" val="676130258"/>
                    </a:ext>
                  </a:extLst>
                </a:gridCol>
                <a:gridCol w="2350470">
                  <a:extLst>
                    <a:ext uri="{9D8B030D-6E8A-4147-A177-3AD203B41FA5}">
                      <a16:colId xmlns:a16="http://schemas.microsoft.com/office/drawing/2014/main" val="1838329806"/>
                    </a:ext>
                  </a:extLst>
                </a:gridCol>
                <a:gridCol w="4730410">
                  <a:extLst>
                    <a:ext uri="{9D8B030D-6E8A-4147-A177-3AD203B41FA5}">
                      <a16:colId xmlns:a16="http://schemas.microsoft.com/office/drawing/2014/main" val="1141192212"/>
                    </a:ext>
                  </a:extLst>
                </a:gridCol>
              </a:tblGrid>
              <a:tr h="9187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3200" kern="5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20 april</a:t>
                      </a:r>
                      <a:endParaRPr lang="sv-SE" sz="3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3200" kern="5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18:30-20.00</a:t>
                      </a:r>
                      <a:endParaRPr lang="sv-SE" sz="3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3200" kern="5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Fastighetsägaransvar </a:t>
                      </a:r>
                      <a:endParaRPr lang="sv-SE" sz="3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9464850"/>
                  </a:ext>
                </a:extLst>
              </a:tr>
              <a:tr h="9266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3200" kern="50" dirty="0">
                          <a:effectLst/>
                        </a:rPr>
                        <a:t>25 augusti</a:t>
                      </a:r>
                      <a:endParaRPr lang="sv-S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3200" kern="50">
                          <a:effectLst/>
                        </a:rPr>
                        <a:t>18:00-20:30</a:t>
                      </a:r>
                      <a:endParaRPr lang="sv-S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3200" kern="50" dirty="0">
                          <a:effectLst/>
                        </a:rPr>
                        <a:t>Ordf. /Sekreterare i samverkan</a:t>
                      </a:r>
                      <a:endParaRPr lang="sv-S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7283785"/>
                  </a:ext>
                </a:extLst>
              </a:tr>
              <a:tr h="8003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3200" kern="50" dirty="0">
                          <a:effectLst/>
                        </a:rPr>
                        <a:t>22 september</a:t>
                      </a:r>
                      <a:endParaRPr lang="sv-S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3200" kern="50" dirty="0">
                          <a:effectLst/>
                        </a:rPr>
                        <a:t>18:00-20:30</a:t>
                      </a:r>
                      <a:endParaRPr lang="sv-S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3200" kern="50" dirty="0">
                          <a:effectLst/>
                        </a:rPr>
                        <a:t>Grundkurs</a:t>
                      </a:r>
                      <a:endParaRPr lang="sv-S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4156217"/>
                  </a:ext>
                </a:extLst>
              </a:tr>
              <a:tr h="8003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3200" kern="50" dirty="0">
                          <a:effectLst/>
                        </a:rPr>
                        <a:t>18 november</a:t>
                      </a:r>
                      <a:endParaRPr lang="sv-S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3200" kern="50" dirty="0">
                          <a:effectLst/>
                        </a:rPr>
                        <a:t> </a:t>
                      </a:r>
                      <a:endParaRPr lang="sv-S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3200" kern="50" dirty="0">
                          <a:effectLst/>
                        </a:rPr>
                        <a:t>Distriktsstämma</a:t>
                      </a:r>
                      <a:endParaRPr lang="sv-S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5730694"/>
                  </a:ext>
                </a:extLst>
              </a:tr>
              <a:tr h="8003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3200" kern="50">
                          <a:effectLst/>
                        </a:rPr>
                        <a:t>9 december</a:t>
                      </a:r>
                      <a:endParaRPr lang="sv-S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3200" kern="50">
                          <a:effectLst/>
                        </a:rPr>
                        <a:t>18:00-19:30</a:t>
                      </a:r>
                      <a:endParaRPr lang="sv-S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3200" kern="50" dirty="0">
                          <a:effectLst/>
                        </a:rPr>
                        <a:t>Investering/underhåll i BRF</a:t>
                      </a:r>
                      <a:endParaRPr lang="sv-S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6940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787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A773B4-7428-4122-AACD-7543E47E6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Tips på bra material!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22EFE6-3F6F-408F-94D1-5E3700744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3200" dirty="0">
                <a:solidFill>
                  <a:srgbClr val="5A5A5A"/>
                </a:solidFill>
              </a:rPr>
              <a:t>Våra digitala utbildningar</a:t>
            </a:r>
          </a:p>
          <a:p>
            <a:r>
              <a:rPr lang="sv-SE" sz="3200" dirty="0">
                <a:solidFill>
                  <a:srgbClr val="5A5A5A"/>
                </a:solidFill>
              </a:rPr>
              <a:t>HSB Kod för Brf</a:t>
            </a:r>
          </a:p>
          <a:p>
            <a:r>
              <a:rPr lang="sv-SE" sz="3200" dirty="0">
                <a:solidFill>
                  <a:srgbClr val="5A5A5A"/>
                </a:solidFill>
              </a:rPr>
              <a:t>Styrelsens ansvar och roller</a:t>
            </a:r>
          </a:p>
          <a:p>
            <a:r>
              <a:rPr lang="sv-SE" sz="3200" dirty="0">
                <a:solidFill>
                  <a:srgbClr val="5A5A5A"/>
                </a:solidFill>
              </a:rPr>
              <a:t>Se våra mallar på Mitt HSB</a:t>
            </a:r>
          </a:p>
          <a:p>
            <a:r>
              <a:rPr lang="sv-SE" sz="3200" dirty="0">
                <a:solidFill>
                  <a:srgbClr val="5A5A5A"/>
                </a:solidFill>
              </a:rPr>
              <a:t>Gå på våra kurser och distriktsaktiviteter</a:t>
            </a:r>
          </a:p>
          <a:p>
            <a:r>
              <a:rPr lang="sv-SE" sz="3200" dirty="0">
                <a:solidFill>
                  <a:srgbClr val="5A5A5A"/>
                </a:solidFill>
              </a:rPr>
              <a:t>Material finns upplagt på distriktets hemsida , senast i morgon kväll</a:t>
            </a:r>
          </a:p>
        </p:txBody>
      </p:sp>
    </p:spTree>
    <p:extLst>
      <p:ext uri="{BB962C8B-B14F-4D97-AF65-F5344CB8AC3E}">
        <p14:creationId xmlns:p14="http://schemas.microsoft.com/office/powerpoint/2010/main" val="13404916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D57F23-904F-4ACC-A5A7-F8E32D383E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864973"/>
            <a:ext cx="10296000" cy="1124465"/>
          </a:xfrm>
        </p:spPr>
        <p:txBody>
          <a:bodyPr/>
          <a:lstStyle/>
          <a:p>
            <a:r>
              <a:rPr lang="sv-SE" dirty="0"/>
              <a:t>Tack för att du tittade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01A90D4-F8AC-41D0-BED5-5F3B067C53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533135"/>
            <a:ext cx="10296000" cy="1604104"/>
          </a:xfrm>
        </p:spPr>
        <p:txBody>
          <a:bodyPr/>
          <a:lstStyle/>
          <a:p>
            <a:r>
              <a:rPr lang="sv-SE" dirty="0"/>
              <a:t>Vid frågor, kontakta oss på</a:t>
            </a:r>
          </a:p>
          <a:p>
            <a:r>
              <a:rPr lang="sv-SE" cap="none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brfmedlem@hsb.se</a:t>
            </a:r>
            <a:endParaRPr lang="sv-SE" cap="none" dirty="0"/>
          </a:p>
          <a:p>
            <a:r>
              <a:rPr lang="sv-SE" cap="none" dirty="0"/>
              <a:t>Linda Egersten</a:t>
            </a:r>
            <a:r>
              <a:rPr lang="sv-SE" dirty="0"/>
              <a:t>010-4421100</a:t>
            </a:r>
            <a:br>
              <a:rPr lang="sv-SE" dirty="0"/>
            </a:br>
            <a:r>
              <a:rPr lang="sv-SE" dirty="0"/>
              <a:t>072-5974275</a:t>
            </a:r>
            <a:br>
              <a:rPr lang="sv-SE" dirty="0"/>
            </a:br>
            <a:r>
              <a:rPr lang="sv-SE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linda.egersten@hsb.se</a:t>
            </a:r>
            <a:endParaRPr lang="sv-SE" cap="none" dirty="0"/>
          </a:p>
        </p:txBody>
      </p:sp>
    </p:spTree>
    <p:extLst>
      <p:ext uri="{BB962C8B-B14F-4D97-AF65-F5344CB8AC3E}">
        <p14:creationId xmlns:p14="http://schemas.microsoft.com/office/powerpoint/2010/main" val="608783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A773B4-7428-4122-AACD-7543E47E6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Innehåll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22EFE6-3F6F-408F-94D1-5E3700744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800" dirty="0">
                <a:solidFill>
                  <a:srgbClr val="5A5A5A"/>
                </a:solidFill>
              </a:rPr>
              <a:t>En styrelse –en ny grupp-starta efter stämma</a:t>
            </a:r>
          </a:p>
          <a:p>
            <a:r>
              <a:rPr lang="sv-SE" sz="2800" dirty="0">
                <a:solidFill>
                  <a:srgbClr val="5A5A5A"/>
                </a:solidFill>
              </a:rPr>
              <a:t>Sampel ordförande och sekreteraren</a:t>
            </a:r>
          </a:p>
          <a:p>
            <a:r>
              <a:rPr lang="sv-SE" sz="2800" dirty="0">
                <a:solidFill>
                  <a:srgbClr val="5A5A5A"/>
                </a:solidFill>
              </a:rPr>
              <a:t>Strukturer för styrelsen</a:t>
            </a:r>
          </a:p>
          <a:p>
            <a:r>
              <a:rPr lang="sv-SE" sz="2800" dirty="0">
                <a:solidFill>
                  <a:srgbClr val="5A5A5A"/>
                </a:solidFill>
              </a:rPr>
              <a:t>Hur vi gör en bra arbetsordning</a:t>
            </a:r>
          </a:p>
          <a:p>
            <a:r>
              <a:rPr lang="sv-SE" sz="2800" dirty="0">
                <a:solidFill>
                  <a:srgbClr val="5A5A5A"/>
                </a:solidFill>
              </a:rPr>
              <a:t>Arbetsfördelning i styrelsen</a:t>
            </a:r>
          </a:p>
          <a:p>
            <a:r>
              <a:rPr lang="sv-SE" sz="2800" dirty="0">
                <a:solidFill>
                  <a:srgbClr val="5A5A5A"/>
                </a:solidFill>
              </a:rPr>
              <a:t>Delegationsordning</a:t>
            </a:r>
          </a:p>
          <a:p>
            <a:r>
              <a:rPr lang="sv-SE" sz="2800" dirty="0">
                <a:solidFill>
                  <a:srgbClr val="5A5A5A"/>
                </a:solidFill>
              </a:rPr>
              <a:t>Hur vi gör ett beslutsunderlag</a:t>
            </a:r>
          </a:p>
          <a:p>
            <a:r>
              <a:rPr lang="sv-SE" sz="2800" dirty="0">
                <a:solidFill>
                  <a:srgbClr val="5A5A5A"/>
                </a:solidFill>
              </a:rPr>
              <a:t>Roller och ansvar</a:t>
            </a:r>
          </a:p>
        </p:txBody>
      </p:sp>
    </p:spTree>
    <p:extLst>
      <p:ext uri="{BB962C8B-B14F-4D97-AF65-F5344CB8AC3E}">
        <p14:creationId xmlns:p14="http://schemas.microsoft.com/office/powerpoint/2010/main" val="1946380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A773B4-7428-4122-AACD-7543E47E6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Saker som kan irritera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22EFE6-3F6F-408F-94D1-5E3700744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>
                <a:solidFill>
                  <a:srgbClr val="5A5A5A"/>
                </a:solidFill>
              </a:rPr>
              <a:t>Möten som inte leder någonstans</a:t>
            </a:r>
          </a:p>
          <a:p>
            <a:r>
              <a:rPr lang="sv-SE" sz="2800" dirty="0">
                <a:solidFill>
                  <a:srgbClr val="5A5A5A"/>
                </a:solidFill>
              </a:rPr>
              <a:t>Mobiltelefoner</a:t>
            </a:r>
          </a:p>
          <a:p>
            <a:r>
              <a:rPr lang="sv-SE" sz="2800" dirty="0">
                <a:solidFill>
                  <a:srgbClr val="5A5A5A"/>
                </a:solidFill>
              </a:rPr>
              <a:t>Möten som saknar syfte</a:t>
            </a:r>
          </a:p>
          <a:p>
            <a:r>
              <a:rPr lang="sv-SE" sz="2800" dirty="0">
                <a:solidFill>
                  <a:srgbClr val="5A5A5A"/>
                </a:solidFill>
              </a:rPr>
              <a:t>Folk som avbryter varandra</a:t>
            </a:r>
          </a:p>
          <a:p>
            <a:r>
              <a:rPr lang="sv-SE" sz="2800" dirty="0">
                <a:solidFill>
                  <a:srgbClr val="5A5A5A"/>
                </a:solidFill>
              </a:rPr>
              <a:t>De som inte kommer i tid till mötet eller avviker tidigare</a:t>
            </a:r>
          </a:p>
          <a:p>
            <a:r>
              <a:rPr lang="sv-SE" sz="2800" dirty="0">
                <a:solidFill>
                  <a:srgbClr val="5A5A5A"/>
                </a:solidFill>
              </a:rPr>
              <a:t>Långa möten med egen agenda</a:t>
            </a:r>
          </a:p>
          <a:p>
            <a:r>
              <a:rPr lang="sv-SE" sz="2800" dirty="0">
                <a:solidFill>
                  <a:srgbClr val="5A5A5A"/>
                </a:solidFill>
              </a:rPr>
              <a:t>Otydliga regler/underlag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6676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F33311-68C7-4CEA-9111-23B4C6A82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>
                <a:latin typeface="Arial" pitchFamily="34" charset="0"/>
                <a:cs typeface="Arial" pitchFamily="34" charset="0"/>
              </a:rPr>
              <a:t>Vad vet vi av undersökningar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E677BF6-1668-45D9-A0A7-9E9836450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2" y="1724891"/>
            <a:ext cx="10479088" cy="44161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sz="2800" dirty="0">
                <a:solidFill>
                  <a:srgbClr val="FF0000"/>
                </a:solidFill>
              </a:rPr>
              <a:t>Fördelar</a:t>
            </a:r>
          </a:p>
          <a:p>
            <a:r>
              <a:rPr lang="sv-SE" sz="2800" dirty="0">
                <a:solidFill>
                  <a:srgbClr val="5A5A5A"/>
                </a:solidFill>
              </a:rPr>
              <a:t>Får överblick</a:t>
            </a:r>
          </a:p>
          <a:p>
            <a:r>
              <a:rPr lang="sv-SE" sz="2800" dirty="0">
                <a:solidFill>
                  <a:srgbClr val="5A5A5A"/>
                </a:solidFill>
              </a:rPr>
              <a:t>Lär känna fastigheten</a:t>
            </a:r>
          </a:p>
          <a:p>
            <a:r>
              <a:rPr lang="sv-SE" sz="2800" dirty="0">
                <a:solidFill>
                  <a:srgbClr val="5A5A5A"/>
                </a:solidFill>
              </a:rPr>
              <a:t>Nya kunskaper</a:t>
            </a:r>
          </a:p>
          <a:p>
            <a:r>
              <a:rPr lang="sv-SE" sz="2800" dirty="0">
                <a:solidFill>
                  <a:srgbClr val="5A5A5A"/>
                </a:solidFill>
              </a:rPr>
              <a:t>Personlig utveckling</a:t>
            </a:r>
          </a:p>
          <a:p>
            <a:pPr marL="0" indent="0">
              <a:buNone/>
            </a:pPr>
            <a:r>
              <a:rPr lang="sv-SE" sz="2800" dirty="0">
                <a:solidFill>
                  <a:srgbClr val="FF0000"/>
                </a:solidFill>
              </a:rPr>
              <a:t>Nackdelar</a:t>
            </a:r>
          </a:p>
          <a:p>
            <a:r>
              <a:rPr lang="sv-SE" sz="2800" dirty="0">
                <a:solidFill>
                  <a:srgbClr val="5A5A5A"/>
                </a:solidFill>
              </a:rPr>
              <a:t>Tar för mycket tid</a:t>
            </a:r>
          </a:p>
          <a:p>
            <a:r>
              <a:rPr lang="sv-SE" sz="2800" dirty="0">
                <a:solidFill>
                  <a:srgbClr val="5A5A5A"/>
                </a:solidFill>
              </a:rPr>
              <a:t>Ledamöter som är oförberedda</a:t>
            </a:r>
          </a:p>
          <a:p>
            <a:r>
              <a:rPr lang="sv-SE" sz="2800" dirty="0">
                <a:solidFill>
                  <a:srgbClr val="5A5A5A"/>
                </a:solidFill>
              </a:rPr>
              <a:t>Möten med dålig struktur</a:t>
            </a:r>
          </a:p>
          <a:p>
            <a:r>
              <a:rPr lang="sv-SE" sz="2800" dirty="0">
                <a:solidFill>
                  <a:srgbClr val="5A5A5A"/>
                </a:solidFill>
              </a:rPr>
              <a:t>Ledamöter som saknar relevant kunskap</a:t>
            </a:r>
            <a:endParaRPr lang="sv-SE" sz="2800" dirty="0">
              <a:solidFill>
                <a:srgbClr val="BE880B"/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84410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A773B4-7428-4122-AACD-7543E47E6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6214"/>
            <a:ext cx="9028471" cy="1008000"/>
          </a:xfrm>
        </p:spPr>
        <p:txBody>
          <a:bodyPr anchor="t">
            <a:normAutofit/>
          </a:bodyPr>
          <a:lstStyle/>
          <a:p>
            <a:r>
              <a:rPr lang="sv-SE" dirty="0"/>
              <a:t>Tänk på!</a:t>
            </a:r>
          </a:p>
        </p:txBody>
      </p:sp>
      <p:pic>
        <p:nvPicPr>
          <p:cNvPr id="5" name="Bildobjekt 4" descr="En bild som visar person, inomhus, man, stående&#10;&#10;Automatiskt genererad beskrivning">
            <a:extLst>
              <a:ext uri="{FF2B5EF4-FFF2-40B4-BE49-F238E27FC236}">
                <a16:creationId xmlns:a16="http://schemas.microsoft.com/office/drawing/2014/main" id="{070AD966-65DD-4EF7-A7C2-39888C5FCC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8" r="-2" b="6845"/>
          <a:stretch/>
        </p:blipFill>
        <p:spPr>
          <a:xfrm>
            <a:off x="6852867" y="2172893"/>
            <a:ext cx="4961597" cy="3996000"/>
          </a:xfrm>
          <a:prstGeom prst="rect">
            <a:avLst/>
          </a:prstGeom>
          <a:noFill/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22EFE6-3F6F-408F-94D1-5E3700744B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2172893"/>
            <a:ext cx="5788506" cy="3996000"/>
          </a:xfrm>
        </p:spPr>
        <p:txBody>
          <a:bodyPr>
            <a:normAutofit fontScale="25000" lnSpcReduction="20000"/>
          </a:bodyPr>
          <a:lstStyle/>
          <a:p>
            <a:r>
              <a:rPr lang="sv-SE" sz="11200" dirty="0">
                <a:solidFill>
                  <a:srgbClr val="5A5A5A"/>
                </a:solidFill>
              </a:rPr>
              <a:t>En ny styrelse är en ny grupp</a:t>
            </a:r>
            <a:br>
              <a:rPr lang="sv-SE" sz="11200" dirty="0">
                <a:solidFill>
                  <a:srgbClr val="5A5A5A"/>
                </a:solidFill>
              </a:rPr>
            </a:br>
            <a:endParaRPr lang="sv-SE" sz="11200" dirty="0">
              <a:solidFill>
                <a:srgbClr val="5A5A5A"/>
              </a:solidFill>
            </a:endParaRPr>
          </a:p>
          <a:p>
            <a:r>
              <a:rPr lang="sv-SE" sz="11200" dirty="0">
                <a:solidFill>
                  <a:srgbClr val="5A5A5A"/>
                </a:solidFill>
              </a:rPr>
              <a:t>Gamla beslut om arbetssätt gäller inte längre </a:t>
            </a:r>
          </a:p>
          <a:p>
            <a:pPr lvl="1"/>
            <a:r>
              <a:rPr lang="sv-SE" sz="9600" dirty="0">
                <a:solidFill>
                  <a:srgbClr val="5A5A5A"/>
                </a:solidFill>
              </a:rPr>
              <a:t>Ta nya beslut</a:t>
            </a:r>
          </a:p>
          <a:p>
            <a:pPr lvl="1"/>
            <a:r>
              <a:rPr lang="sv-SE" sz="9600" dirty="0">
                <a:solidFill>
                  <a:srgbClr val="5A5A5A"/>
                </a:solidFill>
              </a:rPr>
              <a:t>Se över arbetsfördelningen</a:t>
            </a:r>
          </a:p>
          <a:p>
            <a:pPr lvl="1"/>
            <a:r>
              <a:rPr lang="sv-SE" sz="9600" dirty="0">
                <a:solidFill>
                  <a:srgbClr val="5A5A5A"/>
                </a:solidFill>
              </a:rPr>
              <a:t>Delegationsordningar/arbetsordningar</a:t>
            </a:r>
          </a:p>
          <a:p>
            <a:pPr lvl="1"/>
            <a:endParaRPr lang="sv-SE" sz="11200" dirty="0">
              <a:solidFill>
                <a:srgbClr val="5A5A5A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11200" dirty="0">
                <a:solidFill>
                  <a:srgbClr val="5A5A5A"/>
                </a:solidFill>
              </a:rPr>
              <a:t>Hitta ert egna arbetssätt</a:t>
            </a:r>
          </a:p>
          <a:p>
            <a:pPr lvl="1"/>
            <a:r>
              <a:rPr lang="sv-SE" sz="9600" dirty="0">
                <a:solidFill>
                  <a:srgbClr val="5A5A5A"/>
                </a:solidFill>
              </a:rPr>
              <a:t>Använd gärna tidigare styrelsens regler som grund!</a:t>
            </a:r>
          </a:p>
          <a:p>
            <a:pPr marL="265112" lvl="1" indent="0">
              <a:buNone/>
            </a:pPr>
            <a:endParaRPr lang="sv-SE" sz="1700" dirty="0"/>
          </a:p>
        </p:txBody>
      </p:sp>
    </p:spTree>
    <p:extLst>
      <p:ext uri="{BB962C8B-B14F-4D97-AF65-F5344CB8AC3E}">
        <p14:creationId xmlns:p14="http://schemas.microsoft.com/office/powerpoint/2010/main" val="2278516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A773B4-7428-4122-AACD-7543E47E6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Komma igång efter stämman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22EFE6-3F6F-408F-94D1-5E3700744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0"/>
            <a:ext cx="9028471" cy="4340093"/>
          </a:xfrm>
        </p:spPr>
        <p:txBody>
          <a:bodyPr>
            <a:normAutofit/>
          </a:bodyPr>
          <a:lstStyle/>
          <a:p>
            <a:r>
              <a:rPr lang="sv-SE" sz="2800" dirty="0">
                <a:solidFill>
                  <a:srgbClr val="5A5A5A"/>
                </a:solidFill>
              </a:rPr>
              <a:t>En nyckel är det sociala i gruppen!</a:t>
            </a:r>
          </a:p>
          <a:p>
            <a:r>
              <a:rPr lang="sv-SE" sz="2800" dirty="0">
                <a:solidFill>
                  <a:srgbClr val="5A5A5A"/>
                </a:solidFill>
              </a:rPr>
              <a:t>Ordförande/sekreteraren  har ett introduktionsmöte med nya ledamöter, innan första styrelsemötet</a:t>
            </a:r>
            <a:endParaRPr lang="sv-SE" sz="3200" dirty="0">
              <a:solidFill>
                <a:srgbClr val="5A5A5A"/>
              </a:solidFill>
            </a:endParaRPr>
          </a:p>
          <a:p>
            <a:r>
              <a:rPr lang="sv-SE" sz="2800" dirty="0">
                <a:solidFill>
                  <a:srgbClr val="5A5A5A"/>
                </a:solidFill>
              </a:rPr>
              <a:t>Första mötet</a:t>
            </a:r>
          </a:p>
          <a:p>
            <a:pPr lvl="1"/>
            <a:r>
              <a:rPr lang="sv-SE" sz="2800" dirty="0">
                <a:solidFill>
                  <a:srgbClr val="5A5A5A"/>
                </a:solidFill>
              </a:rPr>
              <a:t>Gå laget runt där varje ledamot får göra en gedigen presentation av sig själv</a:t>
            </a:r>
          </a:p>
          <a:p>
            <a:pPr lvl="1"/>
            <a:r>
              <a:rPr lang="sv-SE" sz="2800" dirty="0">
                <a:solidFill>
                  <a:srgbClr val="5A5A5A"/>
                </a:solidFill>
              </a:rPr>
              <a:t>Gå igenom förväntningarna på uppdraget</a:t>
            </a:r>
          </a:p>
          <a:p>
            <a:pPr lvl="1"/>
            <a:r>
              <a:rPr lang="sv-SE" sz="2800" dirty="0">
                <a:solidFill>
                  <a:srgbClr val="5A5A5A"/>
                </a:solidFill>
              </a:rPr>
              <a:t>Hitta vilka kunskaper som finns i gruppen som kan dras nytta av</a:t>
            </a:r>
          </a:p>
        </p:txBody>
      </p:sp>
    </p:spTree>
    <p:extLst>
      <p:ext uri="{BB962C8B-B14F-4D97-AF65-F5344CB8AC3E}">
        <p14:creationId xmlns:p14="http://schemas.microsoft.com/office/powerpoint/2010/main" val="2161200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A773B4-7428-4122-AACD-7543E47E6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Komma igång efter stämman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22EFE6-3F6F-408F-94D1-5E3700744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3514"/>
            <a:ext cx="9028471" cy="4315379"/>
          </a:xfrm>
        </p:spPr>
        <p:txBody>
          <a:bodyPr>
            <a:normAutofit/>
          </a:bodyPr>
          <a:lstStyle/>
          <a:p>
            <a:r>
              <a:rPr lang="sv-SE" sz="2800" dirty="0">
                <a:solidFill>
                  <a:srgbClr val="5A5A5A"/>
                </a:solidFill>
              </a:rPr>
              <a:t>Planeringsdagar</a:t>
            </a:r>
          </a:p>
          <a:p>
            <a:pPr lvl="1"/>
            <a:r>
              <a:rPr lang="sv-SE" sz="2800" dirty="0">
                <a:solidFill>
                  <a:srgbClr val="5A5A5A"/>
                </a:solidFill>
              </a:rPr>
              <a:t>Gärna fredag-lördag</a:t>
            </a:r>
          </a:p>
          <a:p>
            <a:pPr lvl="1"/>
            <a:r>
              <a:rPr lang="sv-SE" sz="2800" dirty="0">
                <a:solidFill>
                  <a:srgbClr val="5A5A5A"/>
                </a:solidFill>
              </a:rPr>
              <a:t>Åk gärna iväg till en kursgård - se till att följa upp efter ett halvår!</a:t>
            </a:r>
          </a:p>
          <a:p>
            <a:endParaRPr lang="sv-SE" sz="2800" dirty="0">
              <a:solidFill>
                <a:srgbClr val="5A5A5A"/>
              </a:solidFill>
            </a:endParaRPr>
          </a:p>
          <a:p>
            <a:r>
              <a:rPr lang="sv-SE" sz="2800" dirty="0">
                <a:solidFill>
                  <a:srgbClr val="5A5A5A"/>
                </a:solidFill>
              </a:rPr>
              <a:t>Syfte </a:t>
            </a:r>
          </a:p>
          <a:p>
            <a:pPr lvl="1"/>
            <a:r>
              <a:rPr lang="sv-SE" sz="2800" dirty="0">
                <a:solidFill>
                  <a:srgbClr val="5A5A5A"/>
                </a:solidFill>
              </a:rPr>
              <a:t>Lär känna varandra och få in nyvalda ledamöter i gruppen</a:t>
            </a:r>
          </a:p>
          <a:p>
            <a:pPr lvl="1"/>
            <a:r>
              <a:rPr lang="sv-SE" sz="2800" dirty="0">
                <a:solidFill>
                  <a:srgbClr val="5A5A5A"/>
                </a:solidFill>
              </a:rPr>
              <a:t>Gå igenom föreningens stora frågor och ha tiden att diskutera på djupet</a:t>
            </a:r>
          </a:p>
        </p:txBody>
      </p:sp>
    </p:spTree>
    <p:extLst>
      <p:ext uri="{BB962C8B-B14F-4D97-AF65-F5344CB8AC3E}">
        <p14:creationId xmlns:p14="http://schemas.microsoft.com/office/powerpoint/2010/main" val="2864142044"/>
      </p:ext>
    </p:extLst>
  </p:cSld>
  <p:clrMapOvr>
    <a:masterClrMapping/>
  </p:clrMapOvr>
</p:sld>
</file>

<file path=ppt/theme/theme1.xml><?xml version="1.0" encoding="utf-8"?>
<a:theme xmlns:a="http://schemas.openxmlformats.org/drawingml/2006/main" name="HSB Riksförbund">
  <a:themeElements>
    <a:clrScheme name="HSB - Färger">
      <a:dk1>
        <a:srgbClr val="003366"/>
      </a:dk1>
      <a:lt1>
        <a:srgbClr val="FFFFFF"/>
      </a:lt1>
      <a:dk2>
        <a:srgbClr val="003366"/>
      </a:dk2>
      <a:lt2>
        <a:srgbClr val="FFFFFF"/>
      </a:lt2>
      <a:accent1>
        <a:srgbClr val="003366"/>
      </a:accent1>
      <a:accent2>
        <a:srgbClr val="BE880B"/>
      </a:accent2>
      <a:accent3>
        <a:srgbClr val="FF0066"/>
      </a:accent3>
      <a:accent4>
        <a:srgbClr val="6FA5A2"/>
      </a:accent4>
      <a:accent5>
        <a:srgbClr val="858585"/>
      </a:accent5>
      <a:accent6>
        <a:srgbClr val="996600"/>
      </a:accent6>
      <a:hlink>
        <a:srgbClr val="0000FF"/>
      </a:hlink>
      <a:folHlink>
        <a:srgbClr val="800080"/>
      </a:folHlink>
    </a:clrScheme>
    <a:fontScheme name="HSB Temateckensnit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bg1"/>
          </a:solidFill>
        </a:ln>
      </a:spPr>
      <a:bodyPr lIns="72000" tIns="72000" rIns="72000" bIns="72000" rtlCol="0" anchor="ctr"/>
      <a:lstStyle>
        <a:defPPr algn="ctr">
          <a:defRPr sz="2000" dirty="0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2000"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idescreen.potx" id="{A339E57A-9411-4CBA-80E7-3ACDC2583E19}" vid="{CC812DEE-E333-4124-80CA-445AE26AA3A7}"/>
    </a:ext>
  </a:extLst>
</a:theme>
</file>

<file path=ppt/theme/theme2.xml><?xml version="1.0" encoding="utf-8"?>
<a:theme xmlns:a="http://schemas.openxmlformats.org/drawingml/2006/main" name="Office-tema">
  <a:themeElements>
    <a:clrScheme name="HSB Temafärger">
      <a:dk1>
        <a:sysClr val="windowText" lastClr="000000"/>
      </a:dk1>
      <a:lt1>
        <a:sysClr val="window" lastClr="FFFFFF"/>
      </a:lt1>
      <a:dk2>
        <a:srgbClr val="00257A"/>
      </a:dk2>
      <a:lt2>
        <a:srgbClr val="FFFFFF"/>
      </a:lt2>
      <a:accent1>
        <a:srgbClr val="00257A"/>
      </a:accent1>
      <a:accent2>
        <a:srgbClr val="FFCF00"/>
      </a:accent2>
      <a:accent3>
        <a:srgbClr val="D7A900"/>
      </a:accent3>
      <a:accent4>
        <a:srgbClr val="E3005D"/>
      </a:accent4>
      <a:accent5>
        <a:srgbClr val="B3D312"/>
      </a:accent5>
      <a:accent6>
        <a:srgbClr val="B5B6B3"/>
      </a:accent6>
      <a:hlink>
        <a:srgbClr val="3F63D5"/>
      </a:hlink>
      <a:folHlink>
        <a:srgbClr val="B67696"/>
      </a:folHlink>
    </a:clrScheme>
    <a:fontScheme name="HSB Temateckensnit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HSB Temafärger">
      <a:dk1>
        <a:sysClr val="windowText" lastClr="000000"/>
      </a:dk1>
      <a:lt1>
        <a:sysClr val="window" lastClr="FFFFFF"/>
      </a:lt1>
      <a:dk2>
        <a:srgbClr val="00257A"/>
      </a:dk2>
      <a:lt2>
        <a:srgbClr val="FFFFFF"/>
      </a:lt2>
      <a:accent1>
        <a:srgbClr val="00257A"/>
      </a:accent1>
      <a:accent2>
        <a:srgbClr val="FFCF00"/>
      </a:accent2>
      <a:accent3>
        <a:srgbClr val="D7A900"/>
      </a:accent3>
      <a:accent4>
        <a:srgbClr val="E3005D"/>
      </a:accent4>
      <a:accent5>
        <a:srgbClr val="B3D312"/>
      </a:accent5>
      <a:accent6>
        <a:srgbClr val="B5B6B3"/>
      </a:accent6>
      <a:hlink>
        <a:srgbClr val="3F63D5"/>
      </a:hlink>
      <a:folHlink>
        <a:srgbClr val="B67696"/>
      </a:folHlink>
    </a:clrScheme>
    <a:fontScheme name="HSB Temateckensnit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1296</Words>
  <Application>Microsoft Office PowerPoint</Application>
  <PresentationFormat>Bredbild</PresentationFormat>
  <Paragraphs>250</Paragraphs>
  <Slides>31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31</vt:i4>
      </vt:variant>
    </vt:vector>
  </HeadingPairs>
  <TitlesOfParts>
    <vt:vector size="35" baseType="lpstr">
      <vt:lpstr>Arial</vt:lpstr>
      <vt:lpstr>Times New Roman</vt:lpstr>
      <vt:lpstr>Wingdings</vt:lpstr>
      <vt:lpstr>HSB Riksförbund</vt:lpstr>
      <vt:lpstr> Ordförande och sekreterare i samspel Web seminarium den 25 augusti</vt:lpstr>
      <vt:lpstr>PowerPoint-presentation</vt:lpstr>
      <vt:lpstr>Nästa distrikts aktivitet</vt:lpstr>
      <vt:lpstr>Innehåll</vt:lpstr>
      <vt:lpstr>Saker som kan irritera</vt:lpstr>
      <vt:lpstr>Vad vet vi av undersökningar</vt:lpstr>
      <vt:lpstr>Tänk på!</vt:lpstr>
      <vt:lpstr>Komma igång efter stämman</vt:lpstr>
      <vt:lpstr>Komma igång efter stämman</vt:lpstr>
      <vt:lpstr>Komma igång efter stämman</vt:lpstr>
      <vt:lpstr>Ordförande och sekreterare i samspel</vt:lpstr>
      <vt:lpstr>Ordförande och sekreterare i samspel</vt:lpstr>
      <vt:lpstr>Ordförande och sekreterare i samspel</vt:lpstr>
      <vt:lpstr>Styrdokument</vt:lpstr>
      <vt:lpstr>Styrelsens arbetsordning</vt:lpstr>
      <vt:lpstr>Årsplan</vt:lpstr>
      <vt:lpstr>Beslutsunderlag</vt:lpstr>
      <vt:lpstr>Vem gör vad i styrelsen?</vt:lpstr>
      <vt:lpstr>Vad innebär ansvaret?</vt:lpstr>
      <vt:lpstr>Åtgärdslista</vt:lpstr>
      <vt:lpstr>Åtgärdslista</vt:lpstr>
      <vt:lpstr>Under mötet</vt:lpstr>
      <vt:lpstr>Krav på övriga ledamöter</vt:lpstr>
      <vt:lpstr>Mötesteknik</vt:lpstr>
      <vt:lpstr>Mötesteknik</vt:lpstr>
      <vt:lpstr>Tidsplanering av kvällen</vt:lpstr>
      <vt:lpstr>Protokoll</vt:lpstr>
      <vt:lpstr>Hur vill vi jobba i styrelsen?  </vt:lpstr>
      <vt:lpstr>Tips på sikt – HSB Kod </vt:lpstr>
      <vt:lpstr>Tips på bra material!</vt:lpstr>
      <vt:lpstr>Tack för att du tittade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Hur startar vi styrelsearbetet efter stämman?</dc:title>
  <dc:creator>Elin Eklund</dc:creator>
  <cp:lastModifiedBy>Hans Jansson</cp:lastModifiedBy>
  <cp:revision>18</cp:revision>
  <cp:lastPrinted>2020-10-22T08:22:59Z</cp:lastPrinted>
  <dcterms:created xsi:type="dcterms:W3CDTF">2020-05-12T12:44:01Z</dcterms:created>
  <dcterms:modified xsi:type="dcterms:W3CDTF">2021-08-25T14:57:51Z</dcterms:modified>
</cp:coreProperties>
</file>