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64" r:id="rId1"/>
  </p:sldMasterIdLst>
  <p:notesMasterIdLst>
    <p:notesMasterId r:id="rId22"/>
  </p:notesMasterIdLst>
  <p:sldIdLst>
    <p:sldId id="273" r:id="rId2"/>
    <p:sldId id="264" r:id="rId3"/>
    <p:sldId id="258" r:id="rId4"/>
    <p:sldId id="280" r:id="rId5"/>
    <p:sldId id="279" r:id="rId6"/>
    <p:sldId id="287" r:id="rId7"/>
    <p:sldId id="286" r:id="rId8"/>
    <p:sldId id="281" r:id="rId9"/>
    <p:sldId id="261" r:id="rId10"/>
    <p:sldId id="259" r:id="rId11"/>
    <p:sldId id="260" r:id="rId12"/>
    <p:sldId id="262" r:id="rId13"/>
    <p:sldId id="275" r:id="rId14"/>
    <p:sldId id="263" r:id="rId15"/>
    <p:sldId id="265" r:id="rId16"/>
    <p:sldId id="266" r:id="rId17"/>
    <p:sldId id="276" r:id="rId18"/>
    <p:sldId id="267" r:id="rId19"/>
    <p:sldId id="278" r:id="rId20"/>
    <p:sldId id="274" r:id="rId21"/>
  </p:sldIdLst>
  <p:sldSz cx="9361488" cy="7200900"/>
  <p:notesSz cx="9926638" cy="6797675"/>
  <p:defaultTextStyle>
    <a:defPPr>
      <a:defRPr lang="sv-SE"/>
    </a:defPPr>
    <a:lvl1pPr marL="0" algn="l" defTabSz="94629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3146" algn="l" defTabSz="94629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6292" algn="l" defTabSz="94629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9438" algn="l" defTabSz="94629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92584" algn="l" defTabSz="94629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5729" algn="l" defTabSz="94629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8876" algn="l" defTabSz="94629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12021" algn="l" defTabSz="94629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85167" algn="l" defTabSz="94629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29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589" y="62"/>
      </p:cViewPr>
      <p:guideLst>
        <p:guide orient="horz" pos="2268"/>
        <p:guide pos="29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31E7A-251F-4AF3-A60F-4BB8B058A2AB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306763" y="509588"/>
            <a:ext cx="33131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EBA24-749A-47E1-A584-B817F32AFDC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3985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62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3146" algn="l" defTabSz="9462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46292" algn="l" defTabSz="9462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19438" algn="l" defTabSz="9462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92584" algn="l" defTabSz="9462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65729" algn="l" defTabSz="9462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38876" algn="l" defTabSz="9462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12021" algn="l" defTabSz="9462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785167" algn="l" defTabSz="9462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 analyserade marknaden och kom fram till att det inte fanns något företag</a:t>
            </a:r>
            <a:r>
              <a:rPr lang="sv-SE" baseline="0" dirty="0"/>
              <a:t> som även tog emot som skulle gå till återvinning och förstod att behovet var stort.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EBA24-749A-47E1-A584-B817F32AFDC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7215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EBA24-749A-47E1-A584-B817F32AFDC7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7860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I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EBA24-749A-47E1-A584-B817F32AFDC7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0725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2112" y="640081"/>
            <a:ext cx="7957265" cy="448056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4224" y="5200650"/>
            <a:ext cx="6553042" cy="128016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73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2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5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25E8-8050-4A4C-813B-64FE68C9E472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036C63-907D-488A-BA8F-1FFD67475383}" type="slidenum">
              <a:rPr lang="sv-SE" smtClean="0"/>
              <a:t>‹#›</a:t>
            </a:fld>
            <a:endParaRPr lang="sv-S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25E8-8050-4A4C-813B-64FE68C9E472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6C63-907D-488A-BA8F-1FFD67475383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7080" y="288370"/>
            <a:ext cx="2106335" cy="6144102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075" y="288370"/>
            <a:ext cx="6162980" cy="6144102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25E8-8050-4A4C-813B-64FE68C9E472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6C63-907D-488A-BA8F-1FFD67475383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25E8-8050-4A4C-813B-64FE68C9E472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6C63-907D-488A-BA8F-1FFD67475383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493" y="1440181"/>
            <a:ext cx="7957265" cy="2630329"/>
          </a:xfrm>
        </p:spPr>
        <p:txBody>
          <a:bodyPr anchor="b"/>
          <a:lstStyle>
            <a:lvl1pPr algn="ctr" defTabSz="94629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0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493" y="4272202"/>
            <a:ext cx="7957265" cy="1188482"/>
          </a:xfrm>
        </p:spPr>
        <p:txBody>
          <a:bodyPr anchor="t"/>
          <a:lstStyle>
            <a:lvl1pPr marL="0" indent="0" algn="ctr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31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62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94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925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657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388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1202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7851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25E8-8050-4A4C-813B-64FE68C9E472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6C63-907D-488A-BA8F-1FFD67475383}" type="slidenum">
              <a:rPr lang="sv-SE" smtClean="0"/>
              <a:t>‹#›</a:t>
            </a:fld>
            <a:endParaRPr lang="sv-SE"/>
          </a:p>
        </p:txBody>
      </p:sp>
      <p:sp>
        <p:nvSpPr>
          <p:cNvPr id="7" name="Oval 6"/>
          <p:cNvSpPr/>
          <p:nvPr/>
        </p:nvSpPr>
        <p:spPr>
          <a:xfrm>
            <a:off x="4602732" y="4120515"/>
            <a:ext cx="86788" cy="8901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29" tIns="47314" rIns="94629" bIns="47314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07515" y="4120515"/>
            <a:ext cx="86788" cy="8901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29" tIns="47314" rIns="94629" bIns="47314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398926" y="4120515"/>
            <a:ext cx="86788" cy="8901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29" tIns="47314" rIns="94629" bIns="47314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8757" y="1680211"/>
            <a:ext cx="4134657" cy="4752261"/>
          </a:xfrm>
        </p:spPr>
        <p:txBody>
          <a:bodyPr/>
          <a:lstStyle>
            <a:lvl1pPr>
              <a:defRPr sz="24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25E8-8050-4A4C-813B-64FE68C9E472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6C63-907D-488A-BA8F-1FFD67475383}" type="slidenum">
              <a:rPr lang="sv-SE" smtClean="0"/>
              <a:t>‹#›</a:t>
            </a:fld>
            <a:endParaRPr lang="sv-S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74460" y="1680210"/>
            <a:ext cx="4137777" cy="475259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74" y="1680210"/>
            <a:ext cx="4136283" cy="64008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73146" indent="0">
              <a:buNone/>
              <a:defRPr sz="2100" b="1"/>
            </a:lvl2pPr>
            <a:lvl3pPr marL="946292" indent="0">
              <a:buNone/>
              <a:defRPr sz="1900" b="1"/>
            </a:lvl3pPr>
            <a:lvl4pPr marL="1419438" indent="0">
              <a:buNone/>
              <a:defRPr sz="1700" b="1"/>
            </a:lvl4pPr>
            <a:lvl5pPr marL="1892584" indent="0">
              <a:buNone/>
              <a:defRPr sz="1700" b="1"/>
            </a:lvl5pPr>
            <a:lvl6pPr marL="2365729" indent="0">
              <a:buNone/>
              <a:defRPr sz="1700" b="1"/>
            </a:lvl6pPr>
            <a:lvl7pPr marL="2838876" indent="0">
              <a:buNone/>
              <a:defRPr sz="1700" b="1"/>
            </a:lvl7pPr>
            <a:lvl8pPr marL="3312021" indent="0">
              <a:buNone/>
              <a:defRPr sz="1700" b="1"/>
            </a:lvl8pPr>
            <a:lvl9pPr marL="3785167" indent="0">
              <a:buNone/>
              <a:defRPr sz="17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8758" y="1680210"/>
            <a:ext cx="4137907" cy="64008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73146" indent="0">
              <a:buNone/>
              <a:defRPr sz="2100" b="1"/>
            </a:lvl2pPr>
            <a:lvl3pPr marL="946292" indent="0">
              <a:buNone/>
              <a:defRPr sz="1900" b="1"/>
            </a:lvl3pPr>
            <a:lvl4pPr marL="1419438" indent="0">
              <a:buNone/>
              <a:defRPr sz="1700" b="1"/>
            </a:lvl4pPr>
            <a:lvl5pPr marL="1892584" indent="0">
              <a:buNone/>
              <a:defRPr sz="1700" b="1"/>
            </a:lvl5pPr>
            <a:lvl6pPr marL="2365729" indent="0">
              <a:buNone/>
              <a:defRPr sz="1700" b="1"/>
            </a:lvl6pPr>
            <a:lvl7pPr marL="2838876" indent="0">
              <a:buNone/>
              <a:defRPr sz="1700" b="1"/>
            </a:lvl7pPr>
            <a:lvl8pPr marL="3312021" indent="0">
              <a:buNone/>
              <a:defRPr sz="1700" b="1"/>
            </a:lvl8pPr>
            <a:lvl9pPr marL="3785167" indent="0">
              <a:buNone/>
              <a:defRPr sz="17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25E8-8050-4A4C-813B-64FE68C9E472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6C63-907D-488A-BA8F-1FFD67475383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68075" y="2323490"/>
            <a:ext cx="4137777" cy="41093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783721" y="2323492"/>
            <a:ext cx="4137777" cy="410884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25E8-8050-4A4C-813B-64FE68C9E472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6C63-907D-488A-BA8F-1FFD67475383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25E8-8050-4A4C-813B-64FE68C9E472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6C63-907D-488A-BA8F-1FFD67475383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7586" y="280036"/>
            <a:ext cx="3079865" cy="2200275"/>
          </a:xfrm>
        </p:spPr>
        <p:txBody>
          <a:bodyPr anchor="b"/>
          <a:lstStyle>
            <a:lvl1pPr algn="ctr">
              <a:lnSpc>
                <a:spcPct val="100000"/>
              </a:lnSpc>
              <a:defRPr sz="29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242" y="286703"/>
            <a:ext cx="5114689" cy="6145769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47586" y="2560320"/>
            <a:ext cx="3079865" cy="387215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700"/>
            </a:lvl1pPr>
            <a:lvl2pPr marL="473146" indent="0">
              <a:buNone/>
              <a:defRPr sz="1300"/>
            </a:lvl2pPr>
            <a:lvl3pPr marL="946292" indent="0">
              <a:buNone/>
              <a:defRPr sz="1100"/>
            </a:lvl3pPr>
            <a:lvl4pPr marL="1419438" indent="0">
              <a:buNone/>
              <a:defRPr sz="1000"/>
            </a:lvl4pPr>
            <a:lvl5pPr marL="1892584" indent="0">
              <a:buNone/>
              <a:defRPr sz="1000"/>
            </a:lvl5pPr>
            <a:lvl6pPr marL="2365729" indent="0">
              <a:buNone/>
              <a:defRPr sz="1000"/>
            </a:lvl6pPr>
            <a:lvl7pPr marL="2838876" indent="0">
              <a:buNone/>
              <a:defRPr sz="1000"/>
            </a:lvl7pPr>
            <a:lvl8pPr marL="3312021" indent="0">
              <a:buNone/>
              <a:defRPr sz="1000"/>
            </a:lvl8pPr>
            <a:lvl9pPr marL="378516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25E8-8050-4A4C-813B-64FE68C9E472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6C63-907D-488A-BA8F-1FFD67475383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525" y="240030"/>
            <a:ext cx="5847679" cy="940117"/>
          </a:xfrm>
        </p:spPr>
        <p:txBody>
          <a:bodyPr anchor="b"/>
          <a:lstStyle>
            <a:lvl1pPr algn="ctr">
              <a:lnSpc>
                <a:spcPct val="100000"/>
              </a:lnSpc>
              <a:defRPr sz="29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43998" y="1200151"/>
            <a:ext cx="6198734" cy="4768096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300"/>
            </a:lvl1pPr>
            <a:lvl2pPr marL="473146" indent="0">
              <a:buNone/>
              <a:defRPr sz="2900"/>
            </a:lvl2pPr>
            <a:lvl3pPr marL="946292" indent="0">
              <a:buNone/>
              <a:defRPr sz="2400"/>
            </a:lvl3pPr>
            <a:lvl4pPr marL="1419438" indent="0">
              <a:buNone/>
              <a:defRPr sz="2100"/>
            </a:lvl4pPr>
            <a:lvl5pPr marL="1892584" indent="0">
              <a:buNone/>
              <a:defRPr sz="2100"/>
            </a:lvl5pPr>
            <a:lvl6pPr marL="2365729" indent="0">
              <a:buNone/>
              <a:defRPr sz="2100"/>
            </a:lvl6pPr>
            <a:lvl7pPr marL="2838876" indent="0">
              <a:buNone/>
              <a:defRPr sz="2100"/>
            </a:lvl7pPr>
            <a:lvl8pPr marL="3312021" indent="0">
              <a:buNone/>
              <a:defRPr sz="2100"/>
            </a:lvl8pPr>
            <a:lvl9pPr marL="3785167" indent="0">
              <a:buNone/>
              <a:defRPr sz="21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9525" y="6100764"/>
            <a:ext cx="5847679" cy="560070"/>
          </a:xfrm>
        </p:spPr>
        <p:txBody>
          <a:bodyPr>
            <a:normAutofit/>
          </a:bodyPr>
          <a:lstStyle>
            <a:lvl1pPr marL="0" indent="0" algn="ctr">
              <a:buNone/>
              <a:defRPr sz="1700"/>
            </a:lvl1pPr>
            <a:lvl2pPr marL="473146" indent="0">
              <a:buNone/>
              <a:defRPr sz="1300"/>
            </a:lvl2pPr>
            <a:lvl3pPr marL="946292" indent="0">
              <a:buNone/>
              <a:defRPr sz="1100"/>
            </a:lvl3pPr>
            <a:lvl4pPr marL="1419438" indent="0">
              <a:buNone/>
              <a:defRPr sz="1000"/>
            </a:lvl4pPr>
            <a:lvl5pPr marL="1892584" indent="0">
              <a:buNone/>
              <a:defRPr sz="1000"/>
            </a:lvl5pPr>
            <a:lvl6pPr marL="2365729" indent="0">
              <a:buNone/>
              <a:defRPr sz="1000"/>
            </a:lvl6pPr>
            <a:lvl7pPr marL="2838876" indent="0">
              <a:buNone/>
              <a:defRPr sz="1000"/>
            </a:lvl7pPr>
            <a:lvl8pPr marL="3312021" indent="0">
              <a:buNone/>
              <a:defRPr sz="1000"/>
            </a:lvl8pPr>
            <a:lvl9pPr marL="378516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25E8-8050-4A4C-813B-64FE68C9E472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6C63-907D-488A-BA8F-1FFD67475383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075" y="0"/>
            <a:ext cx="8425340" cy="1680210"/>
          </a:xfrm>
          <a:prstGeom prst="rect">
            <a:avLst/>
          </a:prstGeom>
        </p:spPr>
        <p:txBody>
          <a:bodyPr vert="horz" lIns="94629" tIns="47314" rIns="94629" bIns="47314" rtlCol="0" anchor="b">
            <a:no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75" y="1680211"/>
            <a:ext cx="8425340" cy="4752261"/>
          </a:xfrm>
          <a:prstGeom prst="rect">
            <a:avLst/>
          </a:prstGeom>
        </p:spPr>
        <p:txBody>
          <a:bodyPr vert="horz" lIns="94629" tIns="47314" rIns="94629" bIns="47314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14698" y="6674168"/>
            <a:ext cx="2135590" cy="383382"/>
          </a:xfrm>
          <a:prstGeom prst="rect">
            <a:avLst/>
          </a:prstGeom>
        </p:spPr>
        <p:txBody>
          <a:bodyPr vert="horz" lIns="94629" tIns="47314" rIns="47314" bIns="47314" rtlCol="0" anchor="ctr"/>
          <a:lstStyle>
            <a:lvl1pPr algn="r"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EA325E8-8050-4A4C-813B-64FE68C9E472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4844" y="6674168"/>
            <a:ext cx="2915713" cy="383382"/>
          </a:xfrm>
          <a:prstGeom prst="rect">
            <a:avLst/>
          </a:prstGeom>
        </p:spPr>
        <p:txBody>
          <a:bodyPr vert="horz" lIns="47314" tIns="47314" rIns="94629" bIns="47314" rtlCol="0" anchor="ctr"/>
          <a:lstStyle>
            <a:lvl1pPr algn="l"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6479" y="6674168"/>
            <a:ext cx="575341" cy="383382"/>
          </a:xfrm>
          <a:prstGeom prst="rect">
            <a:avLst/>
          </a:prstGeom>
        </p:spPr>
        <p:txBody>
          <a:bodyPr vert="horz" lIns="28389" tIns="47314" rIns="47314" bIns="47314" rtlCol="0" anchor="ctr"/>
          <a:lstStyle>
            <a:lvl1pPr algn="l"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2036C63-907D-488A-BA8F-1FFD67475383}" type="slidenum">
              <a:rPr lang="sv-SE" smtClean="0"/>
              <a:t>‹#›</a:t>
            </a:fld>
            <a:endParaRPr lang="sv-SE"/>
          </a:p>
        </p:txBody>
      </p:sp>
      <p:sp>
        <p:nvSpPr>
          <p:cNvPr id="7" name="Oval 6"/>
          <p:cNvSpPr/>
          <p:nvPr/>
        </p:nvSpPr>
        <p:spPr>
          <a:xfrm>
            <a:off x="8658927" y="6824353"/>
            <a:ext cx="86788" cy="8901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29" tIns="47314" rIns="94629" bIns="47314" rtlCol="0" anchor="ctr"/>
          <a:lstStyle/>
          <a:p>
            <a:pPr marL="0" algn="ctr" defTabSz="946292" rtl="0" eaLnBrk="1" latinLnBrk="0" hangingPunct="1"/>
            <a:endParaRPr lang="en-US" sz="19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82656" y="6824353"/>
            <a:ext cx="86788" cy="8901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29" tIns="47314" rIns="94629" bIns="47314"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5" r:id="rId1"/>
    <p:sldLayoutId id="2147485066" r:id="rId2"/>
    <p:sldLayoutId id="2147485067" r:id="rId3"/>
    <p:sldLayoutId id="2147485068" r:id="rId4"/>
    <p:sldLayoutId id="2147485069" r:id="rId5"/>
    <p:sldLayoutId id="2147485070" r:id="rId6"/>
    <p:sldLayoutId id="2147485071" r:id="rId7"/>
    <p:sldLayoutId id="2147485072" r:id="rId8"/>
    <p:sldLayoutId id="2147485073" r:id="rId9"/>
    <p:sldLayoutId id="2147485074" r:id="rId10"/>
    <p:sldLayoutId id="2147485075" r:id="rId11"/>
  </p:sldLayoutIdLst>
  <p:txStyles>
    <p:titleStyle>
      <a:lvl1pPr algn="ctr" defTabSz="946292" rtl="0" eaLnBrk="1" latinLnBrk="0" hangingPunct="1">
        <a:lnSpc>
          <a:spcPts val="6002"/>
        </a:lnSpc>
        <a:spcBef>
          <a:spcPct val="0"/>
        </a:spcBef>
        <a:buNone/>
        <a:defRPr sz="56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54859" indent="-354859" algn="l" defTabSz="94629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68862" indent="-295717" algn="l" defTabSz="946292" rtl="0" eaLnBrk="1" latinLnBrk="0" hangingPunct="1">
        <a:spcBef>
          <a:spcPct val="20000"/>
        </a:spcBef>
        <a:buFont typeface="Courier New" pitchFamily="49" charset="0"/>
        <a:buChar char="o"/>
        <a:defRPr sz="17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82865" indent="-236573" algn="l" defTabSz="94629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56011" indent="-236573" algn="l" defTabSz="946292" rtl="0" eaLnBrk="1" latinLnBrk="0" hangingPunct="1">
        <a:spcBef>
          <a:spcPct val="20000"/>
        </a:spcBef>
        <a:buFont typeface="Courier New" pitchFamily="49" charset="0"/>
        <a:buChar char="o"/>
        <a:defRPr sz="17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129156" indent="-236573" algn="l" defTabSz="94629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602303" indent="-236573" algn="l" defTabSz="946292" rtl="0" eaLnBrk="1" latinLnBrk="0" hangingPunct="1">
        <a:spcBef>
          <a:spcPct val="20000"/>
        </a:spcBef>
        <a:buFont typeface="Courier New" pitchFamily="49" charset="0"/>
        <a:buChar char="o"/>
        <a:defRPr sz="17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3075449" indent="-236573" algn="l" defTabSz="94629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548594" indent="-236573" algn="l" defTabSz="946292" rtl="0" eaLnBrk="1" latinLnBrk="0" hangingPunct="1">
        <a:spcBef>
          <a:spcPct val="20000"/>
        </a:spcBef>
        <a:buFont typeface="Courier New" pitchFamily="49" charset="0"/>
        <a:buChar char="o"/>
        <a:defRPr sz="17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4021741" indent="-236573" algn="l" defTabSz="94629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462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3146" algn="l" defTabSz="9462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6292" algn="l" defTabSz="9462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9438" algn="l" defTabSz="9462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2584" algn="l" defTabSz="9462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5729" algn="l" defTabSz="9462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8876" algn="l" defTabSz="9462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2021" algn="l" defTabSz="9462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5167" algn="l" defTabSz="9462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367" y="0"/>
            <a:ext cx="6741131" cy="5470315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008336" y="6120729"/>
            <a:ext cx="7344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Maria Gaspar &amp; Fredrik Persson </a:t>
            </a:r>
          </a:p>
        </p:txBody>
      </p:sp>
    </p:spTree>
    <p:extLst>
      <p:ext uri="{BB962C8B-B14F-4D97-AF65-F5344CB8AC3E}">
        <p14:creationId xmlns:p14="http://schemas.microsoft.com/office/powerpoint/2010/main" val="764277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4240" y="144065"/>
            <a:ext cx="8784976" cy="109910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sv-SE" sz="3300" b="1" dirty="0">
                <a:solidFill>
                  <a:schemeClr val="accent1">
                    <a:lumMod val="50000"/>
                  </a:schemeClr>
                </a:solidFill>
                <a:effectLst/>
              </a:rPr>
              <a:t>Vad </a:t>
            </a:r>
            <a:r>
              <a:rPr lang="sv-SE" sz="3600" b="1" dirty="0">
                <a:solidFill>
                  <a:schemeClr val="accent1">
                    <a:lumMod val="50000"/>
                  </a:schemeClr>
                </a:solidFill>
                <a:effectLst/>
              </a:rPr>
              <a:t>KAN</a:t>
            </a:r>
            <a:r>
              <a:rPr lang="sv-SE" sz="3300" b="1" dirty="0">
                <a:solidFill>
                  <a:schemeClr val="accent1">
                    <a:lumMod val="50000"/>
                  </a:schemeClr>
                </a:solidFill>
                <a:effectLst/>
              </a:rPr>
              <a:t> man lägga i våra insamlingskärl i förslutna påsar, kassar eller säckar? 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360264" y="1512218"/>
            <a:ext cx="8425340" cy="538152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sv-SE" sz="2200" dirty="0">
                <a:solidFill>
                  <a:schemeClr val="accent1">
                    <a:lumMod val="50000"/>
                  </a:schemeClr>
                </a:solidFill>
              </a:rPr>
              <a:t>Kläder &amp; textilier för återbruk och materialåtervinning</a:t>
            </a:r>
          </a:p>
          <a:p>
            <a:pPr>
              <a:buFont typeface="Wingdings" pitchFamily="2" charset="2"/>
              <a:buChar char="ü"/>
            </a:pPr>
            <a:r>
              <a:rPr lang="sv-SE" sz="2200" dirty="0">
                <a:solidFill>
                  <a:schemeClr val="accent1">
                    <a:lumMod val="50000"/>
                  </a:schemeClr>
                </a:solidFill>
              </a:rPr>
              <a:t>Hela &amp; begagnade skor I par</a:t>
            </a:r>
          </a:p>
          <a:p>
            <a:pPr>
              <a:buFont typeface="Wingdings" pitchFamily="2" charset="2"/>
              <a:buChar char="ü"/>
            </a:pPr>
            <a:r>
              <a:rPr lang="sv-SE" sz="2200" dirty="0">
                <a:solidFill>
                  <a:schemeClr val="accent1">
                    <a:lumMod val="50000"/>
                  </a:schemeClr>
                </a:solidFill>
              </a:rPr>
              <a:t>Tygväskor, tygpåsar &amp; hela handväskor i annat material</a:t>
            </a:r>
          </a:p>
          <a:p>
            <a:pPr>
              <a:buFont typeface="Wingdings" pitchFamily="2" charset="2"/>
              <a:buChar char="ü"/>
            </a:pPr>
            <a:r>
              <a:rPr lang="sv-SE" sz="2200" dirty="0">
                <a:solidFill>
                  <a:schemeClr val="accent1">
                    <a:lumMod val="50000"/>
                  </a:schemeClr>
                </a:solidFill>
              </a:rPr>
              <a:t>Hattar &amp; hela skärp/bälten</a:t>
            </a:r>
          </a:p>
          <a:p>
            <a:pPr>
              <a:buFont typeface="Wingdings" pitchFamily="2" charset="2"/>
              <a:buChar char="ü"/>
            </a:pPr>
            <a:r>
              <a:rPr lang="sv-SE" sz="2200" dirty="0">
                <a:solidFill>
                  <a:schemeClr val="accent1">
                    <a:lumMod val="50000"/>
                  </a:schemeClr>
                </a:solidFill>
              </a:rPr>
              <a:t>Duntäcken &amp; dunkuddar</a:t>
            </a:r>
          </a:p>
          <a:p>
            <a:pPr>
              <a:buFont typeface="Wingdings" pitchFamily="2" charset="2"/>
              <a:buChar char="ü"/>
            </a:pPr>
            <a:r>
              <a:rPr lang="sv-SE" sz="2200" dirty="0">
                <a:solidFill>
                  <a:schemeClr val="accent1">
                    <a:lumMod val="50000"/>
                  </a:schemeClr>
                </a:solidFill>
              </a:rPr>
              <a:t>Täcken &amp; kuddar I nyskick</a:t>
            </a:r>
          </a:p>
          <a:p>
            <a:pPr>
              <a:buFont typeface="Wingdings" pitchFamily="2" charset="2"/>
              <a:buChar char="ü"/>
            </a:pPr>
            <a:r>
              <a:rPr lang="sv-SE" sz="2200" dirty="0">
                <a:solidFill>
                  <a:schemeClr val="accent1">
                    <a:lumMod val="50000"/>
                  </a:schemeClr>
                </a:solidFill>
              </a:rPr>
              <a:t>Filtar</a:t>
            </a:r>
          </a:p>
          <a:p>
            <a:pPr>
              <a:buFont typeface="Wingdings" pitchFamily="2" charset="2"/>
              <a:buChar char="ü"/>
            </a:pPr>
            <a:r>
              <a:rPr lang="sv-SE" sz="2200" dirty="0">
                <a:solidFill>
                  <a:schemeClr val="accent1">
                    <a:lumMod val="50000"/>
                  </a:schemeClr>
                </a:solidFill>
              </a:rPr>
              <a:t>Sängöverkast &amp; sängkläder</a:t>
            </a:r>
          </a:p>
          <a:p>
            <a:pPr>
              <a:buFont typeface="Wingdings" pitchFamily="2" charset="2"/>
              <a:buChar char="ü"/>
            </a:pPr>
            <a:r>
              <a:rPr lang="sv-SE" sz="2200" dirty="0">
                <a:solidFill>
                  <a:schemeClr val="accent1">
                    <a:lumMod val="50000"/>
                  </a:schemeClr>
                </a:solidFill>
              </a:rPr>
              <a:t>Hemtextilier</a:t>
            </a:r>
          </a:p>
          <a:p>
            <a:pPr>
              <a:buFont typeface="Wingdings" pitchFamily="2" charset="2"/>
              <a:buChar char="ü"/>
            </a:pPr>
            <a:r>
              <a:rPr lang="sv-SE" sz="2200" dirty="0">
                <a:solidFill>
                  <a:schemeClr val="accent1">
                    <a:lumMod val="50000"/>
                  </a:schemeClr>
                </a:solidFill>
              </a:rPr>
              <a:t>Handdukar &amp; badlakan</a:t>
            </a:r>
          </a:p>
          <a:p>
            <a:pPr>
              <a:buFont typeface="Wingdings" pitchFamily="2" charset="2"/>
              <a:buChar char="ü"/>
            </a:pPr>
            <a:r>
              <a:rPr lang="sv-SE" sz="2200" dirty="0">
                <a:solidFill>
                  <a:schemeClr val="accent1">
                    <a:lumMod val="50000"/>
                  </a:schemeClr>
                </a:solidFill>
              </a:rPr>
              <a:t>Trasmattor/mattor</a:t>
            </a:r>
          </a:p>
          <a:p>
            <a:pPr>
              <a:buFont typeface="Wingdings" pitchFamily="2" charset="2"/>
              <a:buChar char="ü"/>
            </a:pPr>
            <a:r>
              <a:rPr lang="sv-SE" sz="2200" dirty="0">
                <a:solidFill>
                  <a:schemeClr val="accent1">
                    <a:lumMod val="50000"/>
                  </a:schemeClr>
                </a:solidFill>
              </a:rPr>
              <a:t>Hela &amp; bra begagnade gosedjur</a:t>
            </a:r>
          </a:p>
          <a:p>
            <a:pPr>
              <a:buFont typeface="Wingdings" pitchFamily="2" charset="2"/>
              <a:buChar char="ü"/>
            </a:pPr>
            <a:r>
              <a:rPr lang="sv-SE" sz="2200" dirty="0">
                <a:solidFill>
                  <a:schemeClr val="accent1">
                    <a:lumMod val="50000"/>
                  </a:schemeClr>
                </a:solidFill>
              </a:rPr>
              <a:t>Hela &amp; bra begagnade leksaker</a:t>
            </a:r>
          </a:p>
        </p:txBody>
      </p:sp>
    </p:spTree>
    <p:extLst>
      <p:ext uri="{BB962C8B-B14F-4D97-AF65-F5344CB8AC3E}">
        <p14:creationId xmlns:p14="http://schemas.microsoft.com/office/powerpoint/2010/main" val="3627008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6248" y="144066"/>
            <a:ext cx="8856984" cy="790882"/>
          </a:xfrm>
        </p:spPr>
        <p:txBody>
          <a:bodyPr>
            <a:normAutofit fontScale="90000"/>
          </a:bodyPr>
          <a:lstStyle/>
          <a:p>
            <a:r>
              <a:rPr lang="sv-SE" sz="3300" b="1" dirty="0">
                <a:solidFill>
                  <a:schemeClr val="accent1">
                    <a:lumMod val="50000"/>
                  </a:schemeClr>
                </a:solidFill>
                <a:effectLst/>
              </a:rPr>
              <a:t>Vad ska man </a:t>
            </a:r>
            <a:r>
              <a:rPr lang="sv-SE" sz="4000" b="1" dirty="0">
                <a:solidFill>
                  <a:schemeClr val="accent1">
                    <a:lumMod val="50000"/>
                  </a:schemeClr>
                </a:solidFill>
                <a:effectLst/>
              </a:rPr>
              <a:t>INTE</a:t>
            </a:r>
            <a:r>
              <a:rPr lang="sv-SE" sz="3300" b="1" dirty="0">
                <a:solidFill>
                  <a:schemeClr val="accent1">
                    <a:lumMod val="50000"/>
                  </a:schemeClr>
                </a:solidFill>
                <a:effectLst/>
              </a:rPr>
              <a:t> lägga i våra insamlingskärl?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468075" y="1080170"/>
            <a:ext cx="8425340" cy="568863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sv-SE" sz="2200" dirty="0">
                <a:solidFill>
                  <a:schemeClr val="accent1">
                    <a:lumMod val="50000"/>
                  </a:schemeClr>
                </a:solidFill>
              </a:rPr>
              <a:t>Blöta textilier </a:t>
            </a:r>
          </a:p>
          <a:p>
            <a:pPr>
              <a:buFont typeface="Wingdings" pitchFamily="2" charset="2"/>
              <a:buChar char="ü"/>
            </a:pPr>
            <a:r>
              <a:rPr lang="sv-SE" sz="2200" dirty="0">
                <a:solidFill>
                  <a:schemeClr val="accent1">
                    <a:lumMod val="50000"/>
                  </a:schemeClr>
                </a:solidFill>
              </a:rPr>
              <a:t>Smutsiga &amp; oljiga textilier (kontaminerade)</a:t>
            </a:r>
          </a:p>
          <a:p>
            <a:pPr>
              <a:buFont typeface="Wingdings" pitchFamily="2" charset="2"/>
              <a:buChar char="ü"/>
            </a:pPr>
            <a:r>
              <a:rPr lang="sv-SE" sz="2200" dirty="0">
                <a:solidFill>
                  <a:schemeClr val="accent1">
                    <a:lumMod val="50000"/>
                  </a:schemeClr>
                </a:solidFill>
              </a:rPr>
              <a:t>Söndriga &amp; trasiga skor</a:t>
            </a:r>
          </a:p>
          <a:p>
            <a:pPr>
              <a:buFont typeface="Wingdings" pitchFamily="2" charset="2"/>
              <a:buChar char="ü"/>
            </a:pPr>
            <a:r>
              <a:rPr lang="sv-SE" sz="2200" dirty="0">
                <a:solidFill>
                  <a:schemeClr val="accent1">
                    <a:lumMod val="50000"/>
                  </a:schemeClr>
                </a:solidFill>
              </a:rPr>
              <a:t>Söndriga  &amp; trasiga väskor, samt resväskor</a:t>
            </a:r>
          </a:p>
          <a:p>
            <a:pPr>
              <a:buFont typeface="Wingdings" pitchFamily="2" charset="2"/>
              <a:buChar char="ü"/>
            </a:pPr>
            <a:r>
              <a:rPr lang="sv-SE" sz="2200" dirty="0">
                <a:solidFill>
                  <a:schemeClr val="accent1">
                    <a:lumMod val="50000"/>
                  </a:schemeClr>
                </a:solidFill>
              </a:rPr>
              <a:t>Söndriga &amp; trasiga leksaker</a:t>
            </a:r>
          </a:p>
          <a:p>
            <a:pPr>
              <a:buFont typeface="Wingdings" pitchFamily="2" charset="2"/>
              <a:buChar char="ü"/>
            </a:pPr>
            <a:r>
              <a:rPr lang="sv-SE" sz="2200" dirty="0">
                <a:solidFill>
                  <a:schemeClr val="accent1">
                    <a:lumMod val="50000"/>
                  </a:schemeClr>
                </a:solidFill>
              </a:rPr>
              <a:t>Söndriga &amp; trasiga gosedjur</a:t>
            </a:r>
          </a:p>
          <a:p>
            <a:pPr>
              <a:buFont typeface="Wingdings" pitchFamily="2" charset="2"/>
              <a:buChar char="ü"/>
            </a:pPr>
            <a:r>
              <a:rPr lang="sv-SE" sz="2200" dirty="0">
                <a:solidFill>
                  <a:schemeClr val="accent1">
                    <a:lumMod val="50000"/>
                  </a:schemeClr>
                </a:solidFill>
              </a:rPr>
              <a:t>Gummimattor, gummiklädda mattor &amp; stora mattor</a:t>
            </a:r>
          </a:p>
          <a:p>
            <a:pPr>
              <a:buFont typeface="Wingdings" pitchFamily="2" charset="2"/>
              <a:buChar char="ü"/>
            </a:pPr>
            <a:r>
              <a:rPr lang="sv-SE" sz="2200" dirty="0">
                <a:solidFill>
                  <a:schemeClr val="accent1">
                    <a:lumMod val="50000"/>
                  </a:schemeClr>
                </a:solidFill>
              </a:rPr>
              <a:t>Gamla täcken &amp; kuddar</a:t>
            </a:r>
          </a:p>
          <a:p>
            <a:pPr>
              <a:buFont typeface="Wingdings" pitchFamily="2" charset="2"/>
              <a:buChar char="ü"/>
            </a:pPr>
            <a:r>
              <a:rPr lang="sv-SE" sz="2200" dirty="0">
                <a:solidFill>
                  <a:schemeClr val="accent1">
                    <a:lumMod val="50000"/>
                  </a:schemeClr>
                </a:solidFill>
              </a:rPr>
              <a:t>Madrasser</a:t>
            </a:r>
          </a:p>
          <a:p>
            <a:pPr>
              <a:buFont typeface="Wingdings" pitchFamily="2" charset="2"/>
              <a:buChar char="ü"/>
            </a:pPr>
            <a:r>
              <a:rPr lang="sv-SE" sz="2200" dirty="0">
                <a:solidFill>
                  <a:schemeClr val="accent1">
                    <a:lumMod val="50000"/>
                  </a:schemeClr>
                </a:solidFill>
              </a:rPr>
              <a:t>Kuddar till utomhusmöbler</a:t>
            </a:r>
          </a:p>
          <a:p>
            <a:pPr>
              <a:buFont typeface="Wingdings" pitchFamily="2" charset="2"/>
              <a:buChar char="ü"/>
            </a:pPr>
            <a:r>
              <a:rPr lang="sv-SE" sz="2200" dirty="0">
                <a:solidFill>
                  <a:schemeClr val="accent1">
                    <a:lumMod val="50000"/>
                  </a:schemeClr>
                </a:solidFill>
              </a:rPr>
              <a:t>Tygrester/tygbitar/garnnystan/sytillbehör</a:t>
            </a:r>
          </a:p>
          <a:p>
            <a:pPr>
              <a:buFont typeface="Wingdings" pitchFamily="2" charset="2"/>
              <a:buChar char="ü"/>
            </a:pPr>
            <a:r>
              <a:rPr lang="sv-SE" sz="2200" dirty="0">
                <a:solidFill>
                  <a:schemeClr val="accent1">
                    <a:lumMod val="50000"/>
                  </a:schemeClr>
                </a:solidFill>
              </a:rPr>
              <a:t>Heminredning</a:t>
            </a:r>
          </a:p>
          <a:p>
            <a:pPr>
              <a:buFont typeface="Wingdings" pitchFamily="2" charset="2"/>
              <a:buChar char="ü"/>
            </a:pPr>
            <a:r>
              <a:rPr lang="sv-SE" sz="2200" dirty="0">
                <a:solidFill>
                  <a:schemeClr val="accent1">
                    <a:lumMod val="50000"/>
                  </a:schemeClr>
                </a:solidFill>
              </a:rPr>
              <a:t>Elektronik</a:t>
            </a:r>
          </a:p>
          <a:p>
            <a:pPr>
              <a:buFont typeface="Wingdings" pitchFamily="2" charset="2"/>
              <a:buChar char="ü"/>
            </a:pPr>
            <a:r>
              <a:rPr lang="sv-SE" sz="2200" dirty="0">
                <a:solidFill>
                  <a:schemeClr val="accent1">
                    <a:lumMod val="50000"/>
                  </a:schemeClr>
                </a:solidFill>
              </a:rPr>
              <a:t>Matavfall</a:t>
            </a:r>
          </a:p>
          <a:p>
            <a:endParaRPr lang="sv-SE" sz="2200" dirty="0"/>
          </a:p>
        </p:txBody>
      </p:sp>
    </p:spTree>
    <p:extLst>
      <p:ext uri="{BB962C8B-B14F-4D97-AF65-F5344CB8AC3E}">
        <p14:creationId xmlns:p14="http://schemas.microsoft.com/office/powerpoint/2010/main" val="82528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32272" y="432098"/>
            <a:ext cx="8425340" cy="10081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3200" b="1" dirty="0">
                <a:solidFill>
                  <a:schemeClr val="accent1">
                    <a:lumMod val="50000"/>
                  </a:schemeClr>
                </a:solidFill>
                <a:effectLst/>
              </a:rPr>
              <a:t>Vad händer med textilierna och produkterna vi samlar in?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60264" y="1680211"/>
            <a:ext cx="8712968" cy="475226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sv-SE" sz="2800" dirty="0">
                <a:solidFill>
                  <a:schemeClr val="accent1">
                    <a:lumMod val="50000"/>
                  </a:schemeClr>
                </a:solidFill>
              </a:rPr>
              <a:t>Säljs vidare och skickas för sortering utomlands. 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sv-SE" sz="2200" dirty="0">
                <a:solidFill>
                  <a:schemeClr val="accent1">
                    <a:lumMod val="50000"/>
                  </a:schemeClr>
                </a:solidFill>
              </a:rPr>
              <a:t>Går till återbruk 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sv-SE" sz="2200" dirty="0">
                <a:solidFill>
                  <a:schemeClr val="accent1">
                    <a:lumMod val="50000"/>
                  </a:schemeClr>
                </a:solidFill>
              </a:rPr>
              <a:t>Går till materialåtervinning </a:t>
            </a:r>
          </a:p>
          <a:p>
            <a:pPr marL="946292" lvl="2" indent="0">
              <a:lnSpc>
                <a:spcPct val="150000"/>
              </a:lnSpc>
              <a:buNone/>
            </a:pPr>
            <a:endParaRPr lang="sv-SE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sv-SE" sz="2800" dirty="0">
                <a:solidFill>
                  <a:schemeClr val="accent1">
                    <a:lumMod val="50000"/>
                  </a:schemeClr>
                </a:solidFill>
              </a:rPr>
              <a:t>Vi sorterar även ut textilier och  produkter i vårt lager som vi skänker till: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sv-SE" sz="2200" dirty="0">
                <a:solidFill>
                  <a:schemeClr val="accent1">
                    <a:lumMod val="50000"/>
                  </a:schemeClr>
                </a:solidFill>
              </a:rPr>
              <a:t>Skånes Änglar 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sv-SE" sz="2200" dirty="0">
                <a:solidFill>
                  <a:schemeClr val="accent1">
                    <a:lumMod val="50000"/>
                  </a:schemeClr>
                </a:solidFill>
              </a:rPr>
              <a:t>Hund och katt hem </a:t>
            </a:r>
          </a:p>
          <a:p>
            <a:pPr lvl="2">
              <a:buFont typeface="Wingdings" pitchFamily="2" charset="2"/>
              <a:buChar char="§"/>
            </a:pPr>
            <a:endParaRPr lang="sv-SE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sv-SE" sz="2700" dirty="0"/>
          </a:p>
          <a:p>
            <a:pPr lvl="2"/>
            <a:endParaRPr lang="sv-SE" sz="2000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2447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8256" y="288081"/>
            <a:ext cx="8845470" cy="1057833"/>
          </a:xfrm>
        </p:spPr>
        <p:txBody>
          <a:bodyPr/>
          <a:lstStyle/>
          <a:p>
            <a:r>
              <a:rPr lang="sv-SE" sz="3800" b="1" dirty="0">
                <a:solidFill>
                  <a:schemeClr val="accent1">
                    <a:lumMod val="50000"/>
                  </a:schemeClr>
                </a:solidFill>
                <a:effectLst/>
              </a:rPr>
              <a:t>Våra insamlingskärl - 1,20x1,20x2.10m</a:t>
            </a:r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77" y="1679575"/>
            <a:ext cx="2933546" cy="4752975"/>
          </a:xfrm>
        </p:spPr>
      </p:pic>
      <p:pic>
        <p:nvPicPr>
          <p:cNvPr id="5" name="Platshållare för innehåll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7" y="1679575"/>
            <a:ext cx="3564731" cy="4752975"/>
          </a:xfrm>
        </p:spPr>
      </p:pic>
    </p:spTree>
    <p:extLst>
      <p:ext uri="{BB962C8B-B14F-4D97-AF65-F5344CB8AC3E}">
        <p14:creationId xmlns:p14="http://schemas.microsoft.com/office/powerpoint/2010/main" val="2659693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2" y="432098"/>
            <a:ext cx="9236155" cy="864096"/>
          </a:xfrm>
        </p:spPr>
        <p:txBody>
          <a:bodyPr/>
          <a:lstStyle/>
          <a:p>
            <a:r>
              <a:rPr lang="sv-SE" sz="4400" b="1" dirty="0">
                <a:solidFill>
                  <a:schemeClr val="accent1">
                    <a:lumMod val="50000"/>
                  </a:schemeClr>
                </a:solidFill>
                <a:effectLst/>
              </a:rPr>
              <a:t>Några fastighetsnära placeringar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72" y="1872258"/>
            <a:ext cx="8611231" cy="4345980"/>
          </a:xfrm>
        </p:spPr>
      </p:pic>
    </p:spTree>
    <p:extLst>
      <p:ext uri="{BB962C8B-B14F-4D97-AF65-F5344CB8AC3E}">
        <p14:creationId xmlns:p14="http://schemas.microsoft.com/office/powerpoint/2010/main" val="3215111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2" y="216074"/>
            <a:ext cx="9184784" cy="924357"/>
          </a:xfrm>
        </p:spPr>
        <p:txBody>
          <a:bodyPr/>
          <a:lstStyle/>
          <a:p>
            <a:r>
              <a:rPr lang="sv-SE" sz="4400" b="1" dirty="0">
                <a:solidFill>
                  <a:schemeClr val="accent1">
                    <a:lumMod val="50000"/>
                  </a:schemeClr>
                </a:solidFill>
                <a:effectLst/>
              </a:rPr>
              <a:t>Några till…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88" y="1425458"/>
            <a:ext cx="3870429" cy="5160573"/>
          </a:xfr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824" y="1152178"/>
            <a:ext cx="3168352" cy="570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42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8075" y="205483"/>
            <a:ext cx="8425340" cy="946695"/>
          </a:xfrm>
        </p:spPr>
        <p:txBody>
          <a:bodyPr/>
          <a:lstStyle/>
          <a:p>
            <a:r>
              <a:rPr lang="sv-SE" sz="4400" b="1" dirty="0">
                <a:solidFill>
                  <a:schemeClr val="accent1">
                    <a:lumMod val="50000"/>
                  </a:schemeClr>
                </a:solidFill>
                <a:effectLst/>
              </a:rPr>
              <a:t>Några till …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72" y="1257903"/>
            <a:ext cx="3997335" cy="5329780"/>
          </a:xfr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11771" y="1649143"/>
            <a:ext cx="5329780" cy="447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57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8075" y="288082"/>
            <a:ext cx="8425340" cy="576065"/>
          </a:xfrm>
        </p:spPr>
        <p:txBody>
          <a:bodyPr/>
          <a:lstStyle/>
          <a:p>
            <a:r>
              <a:rPr lang="sv-SE" sz="4400" b="1" dirty="0">
                <a:solidFill>
                  <a:schemeClr val="accent1">
                    <a:lumMod val="50000"/>
                  </a:schemeClr>
                </a:solidFill>
                <a:effectLst/>
              </a:rPr>
              <a:t>Några till…</a:t>
            </a:r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752" y="1008162"/>
            <a:ext cx="4476527" cy="5968702"/>
          </a:xfrm>
        </p:spPr>
      </p:pic>
      <p:pic>
        <p:nvPicPr>
          <p:cNvPr id="5" name="Platshållare för innehåll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0" y="1008162"/>
            <a:ext cx="4482498" cy="5976664"/>
          </a:xfrm>
        </p:spPr>
      </p:pic>
    </p:spTree>
    <p:extLst>
      <p:ext uri="{BB962C8B-B14F-4D97-AF65-F5344CB8AC3E}">
        <p14:creationId xmlns:p14="http://schemas.microsoft.com/office/powerpoint/2010/main" val="1419495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72" y="144066"/>
            <a:ext cx="8579895" cy="6434922"/>
          </a:xfrm>
        </p:spPr>
      </p:pic>
    </p:spTree>
    <p:extLst>
      <p:ext uri="{BB962C8B-B14F-4D97-AF65-F5344CB8AC3E}">
        <p14:creationId xmlns:p14="http://schemas.microsoft.com/office/powerpoint/2010/main" val="397021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4280" y="0"/>
            <a:ext cx="8425340" cy="2016274"/>
          </a:xfrm>
        </p:spPr>
        <p:txBody>
          <a:bodyPr/>
          <a:lstStyle/>
          <a:p>
            <a:r>
              <a:rPr lang="sv-SE" b="1" dirty="0">
                <a:solidFill>
                  <a:schemeClr val="accent1">
                    <a:lumMod val="50000"/>
                  </a:schemeClr>
                </a:solidFill>
                <a:effectLst/>
              </a:rPr>
              <a:t>KONTAKTA OSS GÄRNA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60264" y="2160290"/>
            <a:ext cx="8640960" cy="4272182"/>
          </a:xfrm>
        </p:spPr>
        <p:txBody>
          <a:bodyPr/>
          <a:lstStyle/>
          <a:p>
            <a:pPr marL="0" indent="0" algn="ctr">
              <a:buNone/>
            </a:pPr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Maria Gaspar			</a:t>
            </a:r>
            <a:r>
              <a:rPr lang="nb-NO" sz="2800" dirty="0">
                <a:solidFill>
                  <a:schemeClr val="accent1">
                    <a:lumMod val="50000"/>
                  </a:schemeClr>
                </a:solidFill>
              </a:rPr>
              <a:t>Fredrik Persson</a:t>
            </a:r>
          </a:p>
          <a:p>
            <a:pPr marL="0" indent="0" algn="ctr">
              <a:buNone/>
            </a:pPr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Tel. 070 597 68 76		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Tel. 076 853 92 09</a:t>
            </a:r>
          </a:p>
          <a:p>
            <a:pPr marL="0" indent="0" algn="ctr">
              <a:buNone/>
            </a:pPr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maria.gaspar@textilrecycling.se             fredrik.persson@textilrecycling.se</a:t>
            </a:r>
          </a:p>
          <a:p>
            <a:pPr marL="0" indent="0">
              <a:buNone/>
            </a:pPr>
            <a:endParaRPr lang="pt-BR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sv-SE" sz="2800" dirty="0">
                <a:solidFill>
                  <a:schemeClr val="accent1">
                    <a:lumMod val="50000"/>
                  </a:schemeClr>
                </a:solidFill>
              </a:rPr>
              <a:t>Kontoret</a:t>
            </a:r>
          </a:p>
          <a:p>
            <a:pPr marL="0" indent="0" algn="ctr">
              <a:buNone/>
            </a:pPr>
            <a:r>
              <a:rPr lang="sv-SE" sz="2800" dirty="0">
                <a:solidFill>
                  <a:schemeClr val="accent1">
                    <a:lumMod val="50000"/>
                  </a:schemeClr>
                </a:solidFill>
              </a:rPr>
              <a:t>Tel. 040 670 79 99</a:t>
            </a:r>
          </a:p>
          <a:p>
            <a:pPr marL="0" indent="0" algn="ctr">
              <a:buNone/>
            </a:pPr>
            <a:r>
              <a:rPr lang="sv-SE" sz="2000" dirty="0" err="1">
                <a:solidFill>
                  <a:schemeClr val="accent1">
                    <a:lumMod val="50000"/>
                  </a:schemeClr>
                </a:solidFill>
              </a:rPr>
              <a:t>info@textilrecycling</a:t>
            </a:r>
            <a:r>
              <a:rPr lang="sv-SE" sz="2000" dirty="0">
                <a:solidFill>
                  <a:schemeClr val="accent1">
                    <a:lumMod val="50000"/>
                  </a:schemeClr>
                </a:solidFill>
              </a:rPr>
              <a:t>. se</a:t>
            </a:r>
          </a:p>
          <a:p>
            <a:pPr marL="0" indent="0" algn="ctr">
              <a:buNone/>
            </a:pPr>
            <a:endParaRPr lang="sv-SE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sv-SE" sz="20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616" y="5278684"/>
            <a:ext cx="1974021" cy="160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92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32272" y="216074"/>
            <a:ext cx="8425340" cy="1224136"/>
          </a:xfrm>
        </p:spPr>
        <p:txBody>
          <a:bodyPr/>
          <a:lstStyle/>
          <a:p>
            <a:r>
              <a:rPr lang="sv-SE" sz="4400" b="1" dirty="0" err="1">
                <a:solidFill>
                  <a:schemeClr val="accent1">
                    <a:lumMod val="50000"/>
                  </a:schemeClr>
                </a:solidFill>
                <a:effectLst/>
              </a:rPr>
              <a:t>Textilrecyling</a:t>
            </a:r>
            <a:endParaRPr lang="sv-SE" sz="4400" b="1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48295" y="1202077"/>
            <a:ext cx="8245119" cy="398255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sv-SE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sv-S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sv-SE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Startade 2013 som ett socialt företag. </a:t>
            </a:r>
          </a:p>
          <a:p>
            <a:pPr>
              <a:buFont typeface="Wingdings" pitchFamily="2" charset="2"/>
              <a:buChar char="§"/>
            </a:pPr>
            <a:endParaRPr lang="sv-S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sv-SE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Har sedan start arbetat enligt dem nya kraven och samlat in textilier för återanvändning  och materialåtervinning.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927644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312" y="1800250"/>
            <a:ext cx="7848873" cy="2181984"/>
          </a:xfrm>
        </p:spPr>
        <p:txBody>
          <a:bodyPr/>
          <a:lstStyle/>
          <a:p>
            <a:r>
              <a:rPr lang="sv-SE" sz="8800" b="1" dirty="0">
                <a:solidFill>
                  <a:schemeClr val="accent1">
                    <a:lumMod val="50000"/>
                  </a:schemeClr>
                </a:solidFill>
                <a:effectLst/>
              </a:rPr>
              <a:t> FRÅGOR? </a:t>
            </a:r>
          </a:p>
        </p:txBody>
      </p:sp>
    </p:spTree>
    <p:extLst>
      <p:ext uri="{BB962C8B-B14F-4D97-AF65-F5344CB8AC3E}">
        <p14:creationId xmlns:p14="http://schemas.microsoft.com/office/powerpoint/2010/main" val="2340716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304" y="432098"/>
            <a:ext cx="7500755" cy="880506"/>
          </a:xfrm>
        </p:spPr>
        <p:txBody>
          <a:bodyPr>
            <a:normAutofit fontScale="90000"/>
          </a:bodyPr>
          <a:lstStyle/>
          <a:p>
            <a:r>
              <a:rPr lang="sv-SE" b="1" dirty="0">
                <a:solidFill>
                  <a:schemeClr val="accent1">
                    <a:lumMod val="50000"/>
                  </a:schemeClr>
                </a:solidFill>
                <a:effectLst/>
              </a:rPr>
              <a:t>Vem vänder vi oss till?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20988" y="1728242"/>
            <a:ext cx="8080235" cy="505270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sv-SE" sz="2800" dirty="0">
                <a:solidFill>
                  <a:schemeClr val="accent1">
                    <a:lumMod val="50000"/>
                  </a:schemeClr>
                </a:solidFill>
              </a:rPr>
              <a:t>Kommuner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sv-SE" sz="2800" dirty="0">
                <a:solidFill>
                  <a:schemeClr val="accent1">
                    <a:lumMod val="50000"/>
                  </a:schemeClr>
                </a:solidFill>
              </a:rPr>
              <a:t>Fastighetsbolag </a:t>
            </a:r>
            <a:r>
              <a:rPr lang="sv-SE" sz="2000" dirty="0">
                <a:solidFill>
                  <a:schemeClr val="accent1">
                    <a:lumMod val="50000"/>
                  </a:schemeClr>
                </a:solidFill>
              </a:rPr>
              <a:t>(Samarbete med HSB sedan 2014)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sv-SE" sz="2800" dirty="0" err="1">
                <a:solidFill>
                  <a:schemeClr val="accent1">
                    <a:lumMod val="50000"/>
                  </a:schemeClr>
                </a:solidFill>
              </a:rPr>
              <a:t>Brf:er</a:t>
            </a:r>
            <a:endParaRPr lang="sv-SE" sz="2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sv-SE" sz="2800" dirty="0">
                <a:solidFill>
                  <a:schemeClr val="accent1">
                    <a:lumMod val="50000"/>
                  </a:schemeClr>
                </a:solidFill>
              </a:rPr>
              <a:t>Butiker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sv-SE" sz="2800" dirty="0">
                <a:solidFill>
                  <a:schemeClr val="accent1">
                    <a:lumMod val="50000"/>
                  </a:schemeClr>
                </a:solidFill>
              </a:rPr>
              <a:t>Tvätterier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sv-SE" sz="2800" dirty="0">
                <a:solidFill>
                  <a:schemeClr val="accent1">
                    <a:lumMod val="50000"/>
                  </a:schemeClr>
                </a:solidFill>
              </a:rPr>
              <a:t>Företag</a:t>
            </a:r>
          </a:p>
          <a:p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396300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32272" y="144066"/>
            <a:ext cx="8280920" cy="13681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3600" b="1" dirty="0">
                <a:solidFill>
                  <a:schemeClr val="accent1">
                    <a:lumMod val="50000"/>
                  </a:schemeClr>
                </a:solidFill>
                <a:effectLst/>
              </a:rPr>
              <a:t>Vem omfattas av de nya kraven från </a:t>
            </a:r>
            <a:br>
              <a:rPr lang="sv-SE" sz="3600" b="1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sv-SE" sz="3600" b="1" dirty="0">
                <a:solidFill>
                  <a:schemeClr val="accent1">
                    <a:lumMod val="50000"/>
                  </a:schemeClr>
                </a:solidFill>
                <a:effectLst/>
              </a:rPr>
              <a:t>1 januari 2025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88256" y="1656234"/>
            <a:ext cx="8425340" cy="47522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sv-SE" dirty="0"/>
          </a:p>
          <a:p>
            <a:pPr>
              <a:buFont typeface="Wingdings" pitchFamily="2" charset="2"/>
              <a:buChar char="§"/>
            </a:pP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Alla omfattas av kraven på att separat sortera ut textilavfall. </a:t>
            </a:r>
          </a:p>
          <a:p>
            <a:pPr>
              <a:buFont typeface="Wingdings" pitchFamily="2" charset="2"/>
              <a:buChar char="§"/>
            </a:pPr>
            <a:endParaRPr lang="sv-SE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De nya kraven vill underlätta för en mer cirkulär hantering av textilavfall. </a:t>
            </a:r>
          </a:p>
          <a:p>
            <a:pPr marL="0" indent="0">
              <a:buNone/>
            </a:pPr>
            <a:endParaRPr lang="sv-SE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Textilier ska samla skilt från hushållsavfallet. </a:t>
            </a:r>
          </a:p>
          <a:p>
            <a:pPr>
              <a:buFont typeface="Wingdings" pitchFamily="2" charset="2"/>
              <a:buChar char="§"/>
            </a:pPr>
            <a:endParaRPr lang="sv-SE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Textilier ska samlas in enligt avfallshierarkin. Först återanvändas, sedan materialåtervinnas och sist förbrännas.</a:t>
            </a:r>
          </a:p>
          <a:p>
            <a:pPr>
              <a:buFont typeface="Wingdings" pitchFamily="2" charset="2"/>
              <a:buChar char="§"/>
            </a:pPr>
            <a:endParaRPr lang="sv-SE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4461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32272" y="0"/>
            <a:ext cx="8568952" cy="187225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3600" b="1" dirty="0">
                <a:solidFill>
                  <a:schemeClr val="accent1">
                    <a:lumMod val="50000"/>
                  </a:schemeClr>
                </a:solidFill>
                <a:effectLst/>
              </a:rPr>
              <a:t>Vilka är textilierna som definieras som textilavfall och ska sorteras?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60264" y="2160291"/>
            <a:ext cx="8784975" cy="36724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2700" dirty="0">
                <a:solidFill>
                  <a:schemeClr val="accent1">
                    <a:lumMod val="50000"/>
                  </a:schemeClr>
                </a:solidFill>
              </a:rPr>
              <a:t>Textilavfall definieras i 1 kap. 4 § avfallsförordningen så här:</a:t>
            </a:r>
          </a:p>
          <a:p>
            <a:pPr marL="414003" lvl="1" indent="0">
              <a:buNone/>
            </a:pPr>
            <a:r>
              <a:rPr lang="sv-SE" sz="2400" dirty="0">
                <a:solidFill>
                  <a:schemeClr val="accent1">
                    <a:lumMod val="50000"/>
                  </a:schemeClr>
                </a:solidFill>
              </a:rPr>
              <a:t>– textilavfall: avfall som består av kläder av textil, hemtextil, inredningstextil, väskor av textil och accessoarer av textil.</a:t>
            </a:r>
          </a:p>
        </p:txBody>
      </p:sp>
    </p:spTree>
    <p:extLst>
      <p:ext uri="{BB962C8B-B14F-4D97-AF65-F5344CB8AC3E}">
        <p14:creationId xmlns:p14="http://schemas.microsoft.com/office/powerpoint/2010/main" val="720837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513708" y="864146"/>
            <a:ext cx="8483333" cy="5999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sv-SE" sz="3200" dirty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Exempel på olika typer av textilier som ska sorteras enligt dem nya kraven:</a:t>
            </a:r>
          </a:p>
          <a:p>
            <a:pPr algn="ctr">
              <a:spcAft>
                <a:spcPts val="1000"/>
              </a:spcAft>
            </a:pPr>
            <a:endParaRPr lang="sv-SE" sz="3200" dirty="0">
              <a:solidFill>
                <a:schemeClr val="accent1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pPr marL="457200" indent="-457200">
              <a:spcAft>
                <a:spcPts val="1000"/>
              </a:spcAft>
              <a:buFont typeface="Wingdings" pitchFamily="2" charset="2"/>
              <a:buChar char="§"/>
            </a:pPr>
            <a:r>
              <a:rPr lang="sv-SE" sz="2800" dirty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Kläder som huvudsakligen består av textil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§"/>
            </a:pPr>
            <a:r>
              <a:rPr lang="sv-SE" sz="2800" dirty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Hemtextil som huvudsakligen består av textil.</a:t>
            </a:r>
          </a:p>
          <a:p>
            <a:pPr marL="930346" lvl="1" indent="-4572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§"/>
            </a:pPr>
            <a:r>
              <a:rPr lang="sv-SE" sz="2800" dirty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Bords- och sänglinne.</a:t>
            </a:r>
          </a:p>
          <a:p>
            <a:pPr marL="930346" lvl="1" indent="-4572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§"/>
            </a:pPr>
            <a:r>
              <a:rPr lang="sv-SE" sz="2800" dirty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Köks- och toaletthanddukar.</a:t>
            </a:r>
          </a:p>
          <a:p>
            <a:pPr marL="930346" lvl="1" indent="-4572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§"/>
            </a:pPr>
            <a:r>
              <a:rPr lang="sv-SE" sz="2800" dirty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Gardiner och draperier .</a:t>
            </a:r>
          </a:p>
          <a:p>
            <a:pPr marL="930346" lvl="1" indent="-4572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§"/>
            </a:pPr>
            <a:r>
              <a:rPr lang="sv-SE" sz="2800" dirty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Res- och sängfiltar.</a:t>
            </a:r>
          </a:p>
          <a:p>
            <a:pPr marL="930346" lvl="1" indent="-4572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§"/>
            </a:pPr>
            <a:r>
              <a:rPr lang="sv-SE" sz="2800" dirty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Ullfiltar och liknande.</a:t>
            </a:r>
            <a:endParaRPr lang="sv-SE" sz="2800" dirty="0">
              <a:solidFill>
                <a:schemeClr val="accent1">
                  <a:lumMod val="50000"/>
                </a:schemeClr>
              </a:solidFill>
              <a:effectLst/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69523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32" y="207962"/>
            <a:ext cx="8370887" cy="678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045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39046" y="360090"/>
            <a:ext cx="8424936" cy="7094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dirty="0"/>
          </a:p>
          <a:p>
            <a:r>
              <a:rPr lang="sv-SE" sz="3200" b="1" dirty="0">
                <a:solidFill>
                  <a:schemeClr val="accent1">
                    <a:lumMod val="50000"/>
                  </a:schemeClr>
                </a:solidFill>
              </a:rPr>
              <a:t>Textilavfall som enligt Naturvårdsverkets inte omfattas av de nya kraven:</a:t>
            </a:r>
          </a:p>
          <a:p>
            <a:endParaRPr lang="sv-SE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sv-SE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Förorenade textilier.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sv-SE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Städartiklar av textil.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sv-SE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Täcken och kuddar.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sv-SE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Skyddskläder som omfattas av annat material än textil.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sv-SE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Mattor som består av gummi och inte enbart textilfiber.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sv-SE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Tygrester/tygbitar/garnnystan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endParaRPr lang="sv-SE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sv-SE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9120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8074" y="144066"/>
            <a:ext cx="8461141" cy="1068285"/>
          </a:xfrm>
        </p:spPr>
        <p:txBody>
          <a:bodyPr/>
          <a:lstStyle/>
          <a:p>
            <a:r>
              <a:rPr lang="sv-SE" sz="4800" b="1" dirty="0">
                <a:effectLst/>
              </a:rPr>
              <a:t>Vad erbjuder vi?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20304" y="1296194"/>
            <a:ext cx="7993292" cy="568863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Kostnadsfri service och utplacering insamlingskärl.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Fastighetsnära insamling av textilier för återbruk och återvinning.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En möjlighet att minska avfallet i de brännbara soporna och källarutrymmen.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Regelbunden tömning.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Sköta och underhålla insamlingskärlet.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Städa runt insamlingskärlet om textilier ligger utanför.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Årligen redovisa volymen av alla textilier vi samlat in hos kund.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Kundtjänst som besvarar frågor måndag – fredag.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Endast samla in de föremål som vi tar emot enligt vår lista.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45543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Pap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1010</TotalTime>
  <Words>609</Words>
  <Application>Microsoft Office PowerPoint</Application>
  <PresentationFormat>Anpassad</PresentationFormat>
  <Paragraphs>115</Paragraphs>
  <Slides>20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Courier New</vt:lpstr>
      <vt:lpstr>Palatino Linotype</vt:lpstr>
      <vt:lpstr>Wingdings</vt:lpstr>
      <vt:lpstr>Executive</vt:lpstr>
      <vt:lpstr>PowerPoint-presentation</vt:lpstr>
      <vt:lpstr>Textilrecyling</vt:lpstr>
      <vt:lpstr>Vem vänder vi oss till?</vt:lpstr>
      <vt:lpstr>Vem omfattas av de nya kraven från  1 januari 2025</vt:lpstr>
      <vt:lpstr>Vilka är textilierna som definieras som textilavfall och ska sorteras?</vt:lpstr>
      <vt:lpstr>PowerPoint-presentation</vt:lpstr>
      <vt:lpstr>PowerPoint-presentation</vt:lpstr>
      <vt:lpstr>PowerPoint-presentation</vt:lpstr>
      <vt:lpstr>Vad erbjuder vi?</vt:lpstr>
      <vt:lpstr>Vad KAN man lägga i våra insamlingskärl i förslutna påsar, kassar eller säckar? </vt:lpstr>
      <vt:lpstr>Vad ska man INTE lägga i våra insamlingskärl?</vt:lpstr>
      <vt:lpstr>Vad händer med textilierna och produkterna vi samlar in? </vt:lpstr>
      <vt:lpstr>Våra insamlingskärl - 1,20x1,20x2.10m</vt:lpstr>
      <vt:lpstr>Några fastighetsnära placeringar</vt:lpstr>
      <vt:lpstr>Några till…</vt:lpstr>
      <vt:lpstr>Några till …</vt:lpstr>
      <vt:lpstr>Några till…</vt:lpstr>
      <vt:lpstr>PowerPoint-presentation</vt:lpstr>
      <vt:lpstr>KONTAKTA OSS GÄRNA</vt:lpstr>
      <vt:lpstr> FRÅGOR?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Maria Gaspar</dc:creator>
  <cp:lastModifiedBy>Eva M Barfalk</cp:lastModifiedBy>
  <cp:revision>78</cp:revision>
  <cp:lastPrinted>2025-03-17T14:15:55Z</cp:lastPrinted>
  <dcterms:created xsi:type="dcterms:W3CDTF">2025-03-14T07:14:44Z</dcterms:created>
  <dcterms:modified xsi:type="dcterms:W3CDTF">2025-07-14T09:11:56Z</dcterms:modified>
</cp:coreProperties>
</file>