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61" r:id="rId7"/>
    <p:sldId id="271" r:id="rId8"/>
    <p:sldId id="268" r:id="rId9"/>
    <p:sldId id="270" r:id="rId10"/>
    <p:sldId id="269" r:id="rId11"/>
  </p:sldIdLst>
  <p:sldSz cx="9144000" cy="5143500" type="screen16x9"/>
  <p:notesSz cx="6858000" cy="9144000"/>
  <p:custDataLst>
    <p:tags r:id="rId14"/>
  </p:custDataLst>
  <p:defaultTextStyle>
    <a:defPPr>
      <a:defRPr lang="de-DE"/>
    </a:defPPr>
    <a:lvl1pPr marL="0" algn="l" defTabSz="914400" rtl="0" eaLnBrk="1" latinLnBrk="0" hangingPunct="1">
      <a:defRPr kumimoji="0" lang="de-DE" sz="1400" b="0" i="0" u="none" kern="1200" baseline="0">
        <a:solidFill>
          <a:schemeClr val="tx1"/>
        </a:solidFill>
        <a:latin typeface="EON Brix Sans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862">
          <p15:clr>
            <a:srgbClr val="A4A3A4"/>
          </p15:clr>
        </p15:guide>
        <p15:guide id="3" orient="horz" pos="3004">
          <p15:clr>
            <a:srgbClr val="A4A3A4"/>
          </p15:clr>
        </p15:guide>
        <p15:guide id="4" orient="horz" pos="2785">
          <p15:clr>
            <a:srgbClr val="A4A3A4"/>
          </p15:clr>
        </p15:guide>
        <p15:guide id="5" pos="986">
          <p15:clr>
            <a:srgbClr val="A4A3A4"/>
          </p15:clr>
        </p15:guide>
        <p15:guide id="6" pos="1146">
          <p15:clr>
            <a:srgbClr val="A4A3A4"/>
          </p15:clr>
        </p15:guide>
        <p15:guide id="7" pos="1894">
          <p15:clr>
            <a:srgbClr val="A4A3A4"/>
          </p15:clr>
        </p15:guide>
        <p15:guide id="8" pos="2053">
          <p15:clr>
            <a:srgbClr val="A4A3A4"/>
          </p15:clr>
        </p15:guide>
        <p15:guide id="9" pos="2801">
          <p15:clr>
            <a:srgbClr val="A4A3A4"/>
          </p15:clr>
        </p15:guide>
        <p15:guide id="10" pos="2960">
          <p15:clr>
            <a:srgbClr val="A4A3A4"/>
          </p15:clr>
        </p15:guide>
        <p15:guide id="11" pos="3707">
          <p15:clr>
            <a:srgbClr val="A4A3A4"/>
          </p15:clr>
        </p15:guide>
        <p15:guide id="12" pos="3866">
          <p15:clr>
            <a:srgbClr val="A4A3A4"/>
          </p15:clr>
        </p15:guide>
        <p15:guide id="13" pos="4614">
          <p15:clr>
            <a:srgbClr val="A4A3A4"/>
          </p15:clr>
        </p15:guide>
        <p15:guide id="14" pos="4773">
          <p15:clr>
            <a:srgbClr val="A4A3A4"/>
          </p15:clr>
        </p15:guide>
        <p15:guide id="15" pos="5522">
          <p15:clr>
            <a:srgbClr val="A4A3A4"/>
          </p15:clr>
        </p15:guide>
        <p15:guide id="16" pos="2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C0A"/>
    <a:srgbClr val="E3E000"/>
    <a:srgbClr val="FFFFFF"/>
    <a:srgbClr val="5CC1CB"/>
    <a:srgbClr val="000000"/>
    <a:srgbClr val="B0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237"/>
        <p:guide orient="horz" pos="862"/>
        <p:guide orient="horz" pos="3004"/>
        <p:guide orient="horz" pos="2785"/>
        <p:guide pos="986"/>
        <p:guide pos="1146"/>
        <p:guide pos="1894"/>
        <p:guide pos="2053"/>
        <p:guide pos="2801"/>
        <p:guide pos="2960"/>
        <p:guide pos="3707"/>
        <p:guide pos="3866"/>
        <p:guide pos="4614"/>
        <p:guide pos="4773"/>
        <p:guide pos="5522"/>
        <p:guide pos="2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004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832-9B74-420C-8D1C-742B40C38B3E}" type="datetimeFigureOut">
              <a:rPr lang="de-DE" smtClean="0"/>
              <a:t>03.04.2018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21D2-EE0C-4F60-9290-A95707687EA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0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D20B-1595-4AD5-8C42-650ED0B09BCC}" type="datetimeFigureOut">
              <a:rPr lang="de-DE" smtClean="0"/>
              <a:t>03.04.2018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8022-2B66-4C3B-913E-DF7D5DD0D66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4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000" y="1573200"/>
            <a:ext cx="60120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000" y="2901600"/>
            <a:ext cx="60120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EA1C0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000" y="522000"/>
            <a:ext cx="1440000" cy="144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/>
              <a:t>28.06.2017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3520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505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77825" y="1371599"/>
            <a:ext cx="5508000" cy="33984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39306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73780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9598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5508000" cy="3049200"/>
          </a:xfrm>
        </p:spPr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>
                <a:latin typeface="+mj-lt"/>
              </a:defRPr>
            </a:lvl2pPr>
            <a:lvl3pPr marL="720725" indent="-177800">
              <a:spcAft>
                <a:spcPts val="1000"/>
              </a:spcAft>
              <a:defRPr>
                <a:latin typeface="+mj-lt"/>
              </a:defRPr>
            </a:lvl3pPr>
            <a:lvl4pPr marL="898525" indent="-177800">
              <a:spcAft>
                <a:spcPts val="1000"/>
              </a:spcAft>
              <a:defRPr>
                <a:latin typeface="+mj-lt"/>
              </a:defRPr>
            </a:lvl4pPr>
            <a:lvl5pPr marL="1076325" indent="-177800">
              <a:spcAft>
                <a:spcPts val="1000"/>
              </a:spcAft>
              <a:defRPr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043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816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236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5508000" cy="3049200"/>
          </a:xfrm>
        </p:spPr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8925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14958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0566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60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68209515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full color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600" y="1573200"/>
            <a:ext cx="60120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600" y="2901600"/>
            <a:ext cx="60120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400" y="522000"/>
            <a:ext cx="1440000" cy="144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28.06.2017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7786800" y="0"/>
              <a:ext cx="1357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218000" y="0"/>
              <a:ext cx="5688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1136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8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652800" y="0"/>
            <a:ext cx="2491200" cy="5144400"/>
            <a:chOff x="6652800" y="0"/>
            <a:chExt cx="24912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7030800" y="0"/>
              <a:ext cx="2113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6652800" y="0"/>
              <a:ext cx="3780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924202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88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7408800" y="0"/>
            <a:ext cx="1735200" cy="5144400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601200" cy="51444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79780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3261600"/>
            <a:ext cx="2124877" cy="63000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804400" y="1159200"/>
            <a:ext cx="4791600" cy="108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04400" y="2268000"/>
            <a:ext cx="4791600" cy="774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EA1C0A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50251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rgbClr val="EA1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88400" y="0"/>
            <a:ext cx="378000" cy="51444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788400" cy="51444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6343200" y="0"/>
            <a:ext cx="2800800" cy="5144400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00" y="3261600"/>
            <a:ext cx="2124877" cy="630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166400" y="1159200"/>
            <a:ext cx="4791600" cy="108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166400" y="2268000"/>
            <a:ext cx="4791600" cy="774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447040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649200" y="0"/>
              <a:ext cx="22716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0" y="0"/>
              <a:ext cx="6012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-1"/>
            <a:ext cx="6058455" cy="5144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3200"/>
            <a:ext cx="52956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1600"/>
            <a:ext cx="52956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EA1C0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28.06.2017</a:t>
            </a:r>
          </a:p>
        </p:txBody>
      </p: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992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50086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15364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3070552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7825" y="1371600"/>
            <a:ext cx="5508000" cy="3398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98186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5886000" cy="3772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84044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28.06.2017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37728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65555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6948000" cy="33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736400" y="4662000"/>
            <a:ext cx="756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/>
              <a:t>28.06.2017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020000" y="518400"/>
            <a:ext cx="1746000" cy="30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92400" y="4662000"/>
            <a:ext cx="2736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9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52" r:id="rId5"/>
    <p:sldLayoutId id="2147483658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  <p:sldLayoutId id="2147483675" r:id="rId14"/>
    <p:sldLayoutId id="2147483676" r:id="rId15"/>
    <p:sldLayoutId id="2147483677" r:id="rId16"/>
    <p:sldLayoutId id="2147483674" r:id="rId17"/>
    <p:sldLayoutId id="2147483669" r:id="rId18"/>
    <p:sldLayoutId id="2147483651" r:id="rId19"/>
    <p:sldLayoutId id="2147483670" r:id="rId20"/>
    <p:sldLayoutId id="2147483671" r:id="rId21"/>
    <p:sldLayoutId id="2147483672" r:id="rId22"/>
    <p:sldLayoutId id="2147483673" r:id="rId23"/>
  </p:sldLayoutIdLst>
  <p:hf hdr="0" ft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400" kern="100" baseline="0">
          <a:solidFill>
            <a:srgbClr val="EA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rgbClr val="EA1C0A"/>
        </a:buClr>
        <a:buFont typeface="EON Brix Sans" panose="020B0500000000000000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90675" y="1000125"/>
            <a:ext cx="6012000" cy="1797075"/>
          </a:xfrm>
        </p:spPr>
        <p:txBody>
          <a:bodyPr/>
          <a:lstStyle/>
          <a:p>
            <a:r>
              <a:rPr lang="sv-SE" dirty="0"/>
              <a:t>Förslag till fjärrvärmeutbyggnad till Optimera</a:t>
            </a:r>
          </a:p>
        </p:txBody>
      </p:sp>
    </p:spTree>
    <p:extLst>
      <p:ext uri="{BB962C8B-B14F-4D97-AF65-F5344CB8AC3E}">
        <p14:creationId xmlns:p14="http://schemas.microsoft.com/office/powerpoint/2010/main" val="397531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Upplägget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19150"/>
            <a:ext cx="7924800" cy="3657600"/>
          </a:xfrm>
        </p:spPr>
        <p:txBody>
          <a:bodyPr/>
          <a:lstStyle/>
          <a:p>
            <a:pPr marL="1588" lvl="1" indent="0">
              <a:buNone/>
            </a:pPr>
            <a:endParaRPr lang="sv-SE" dirty="0"/>
          </a:p>
          <a:p>
            <a:pPr lvl="1"/>
            <a:r>
              <a:rPr lang="sv-SE" dirty="0"/>
              <a:t>Er grannfastighet Optimera vill byta sina nuvarande pannor till fjärrvärme.</a:t>
            </a:r>
          </a:p>
          <a:p>
            <a:pPr lvl="1"/>
            <a:r>
              <a:rPr lang="sv-SE" dirty="0"/>
              <a:t>EON har sökt grävtillstånd på Malmö Stad om att förlägga fjärrvärmeledningen i ”grus gången” i parken norr om ER fastighet. Staden ger inte tillstånd att ligga i parkmark.</a:t>
            </a:r>
          </a:p>
          <a:p>
            <a:pPr lvl="1">
              <a:buClr>
                <a:srgbClr val="000000"/>
              </a:buClr>
              <a:buSzPct val="100000"/>
            </a:pPr>
            <a:r>
              <a:rPr lang="sv-SE" dirty="0"/>
              <a:t>EON kommer att lägga gångbroar så att det kommer var framkomligt på området.</a:t>
            </a:r>
          </a:p>
          <a:p>
            <a:pPr lvl="1"/>
            <a:r>
              <a:rPr lang="sv-SE" dirty="0"/>
              <a:t>Hjälpa till med ”renhållning” såsom tömning av soptunnor.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/>
            <a:r>
              <a:rPr lang="sv-SE" dirty="0"/>
              <a:t>Tidplan Grävarbetet påbörjas börja av september och pågår under ca 6 veckor.</a:t>
            </a:r>
          </a:p>
          <a:p>
            <a:pPr lvl="1"/>
            <a:r>
              <a:rPr lang="sv-SE" dirty="0"/>
              <a:t>Schakten kommer att vara ca 0,6 – 07 meter djup och ca 1,5 meter bred. </a:t>
            </a:r>
          </a:p>
          <a:p>
            <a:pPr lvl="1"/>
            <a:r>
              <a:rPr lang="sv-SE" dirty="0"/>
              <a:t>EON kommer att återställa efter ERA önskemål och krav.</a:t>
            </a:r>
          </a:p>
          <a:p>
            <a:pPr lvl="1"/>
            <a:r>
              <a:rPr lang="sv-SE" dirty="0"/>
              <a:t>Kommer att utgå en intrångsersättning till ER. 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1588" lvl="1" indent="0">
              <a:buNone/>
            </a:pPr>
            <a:endParaRPr lang="sv-SE" dirty="0"/>
          </a:p>
          <a:p>
            <a:pPr marL="1588" lvl="1" indent="0">
              <a:buNone/>
            </a:pPr>
            <a:r>
              <a:rPr lang="sv-SE" dirty="0"/>
              <a:t> 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3793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51848"/>
            <a:ext cx="8443415" cy="3619500"/>
          </a:xfrm>
        </p:spPr>
        <p:txBody>
          <a:bodyPr/>
          <a:lstStyle/>
          <a:p>
            <a:pPr marL="1588" lvl="1" indent="0">
              <a:buNone/>
            </a:pPr>
            <a:r>
              <a:rPr lang="sv-SE" dirty="0"/>
              <a:t>Föreslagen ledningssträckning (röd linje)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361950"/>
            <a:ext cx="7924800" cy="457200"/>
          </a:xfrm>
        </p:spPr>
        <p:txBody>
          <a:bodyPr/>
          <a:lstStyle/>
          <a:p>
            <a:r>
              <a:rPr lang="sv-SE" dirty="0"/>
              <a:t>Områdeskarta 1</a:t>
            </a:r>
          </a:p>
        </p:txBody>
      </p:sp>
      <p:sp>
        <p:nvSpPr>
          <p:cNvPr id="7" name="5-udd 6"/>
          <p:cNvSpPr/>
          <p:nvPr/>
        </p:nvSpPr>
        <p:spPr>
          <a:xfrm>
            <a:off x="5191126" y="2328862"/>
            <a:ext cx="304800" cy="238125"/>
          </a:xfrm>
          <a:prstGeom prst="star5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8" name="Bildobjekt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6142" y="1367978"/>
            <a:ext cx="8491715" cy="3377764"/>
          </a:xfrm>
          <a:prstGeom prst="rect">
            <a:avLst/>
          </a:prstGeom>
        </p:spPr>
      </p:pic>
      <p:cxnSp>
        <p:nvCxnSpPr>
          <p:cNvPr id="5" name="Rak 4"/>
          <p:cNvCxnSpPr>
            <a:cxnSpLocks/>
          </p:cNvCxnSpPr>
          <p:nvPr/>
        </p:nvCxnSpPr>
        <p:spPr>
          <a:xfrm>
            <a:off x="403003" y="2169042"/>
            <a:ext cx="5697283" cy="17756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 flipV="1">
            <a:off x="6035229" y="3725604"/>
            <a:ext cx="114300" cy="2190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6108255" y="3717408"/>
            <a:ext cx="150495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9A6BCC6D-6E06-4F29-BAF3-887B4891A8C5}"/>
              </a:ext>
            </a:extLst>
          </p:cNvPr>
          <p:cNvCxnSpPr>
            <a:cxnSpLocks/>
          </p:cNvCxnSpPr>
          <p:nvPr/>
        </p:nvCxnSpPr>
        <p:spPr>
          <a:xfrm flipV="1">
            <a:off x="7621174" y="3572540"/>
            <a:ext cx="307310" cy="572896"/>
          </a:xfrm>
          <a:prstGeom prst="line">
            <a:avLst/>
          </a:prstGeom>
          <a:ln w="38100">
            <a:solidFill>
              <a:srgbClr val="EA1C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E4A1F069-A0F2-4237-8AA2-634A5FC80D22}"/>
              </a:ext>
            </a:extLst>
          </p:cNvPr>
          <p:cNvCxnSpPr>
            <a:cxnSpLocks/>
          </p:cNvCxnSpPr>
          <p:nvPr/>
        </p:nvCxnSpPr>
        <p:spPr>
          <a:xfrm>
            <a:off x="7613205" y="4145436"/>
            <a:ext cx="0" cy="490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2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6AD749-4D97-44B9-AB5A-4ED2D518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Områdeskarta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01AB7C-E6E8-41E6-A25B-C373B7792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861237"/>
            <a:ext cx="6948000" cy="3908763"/>
          </a:xfrm>
        </p:spPr>
        <p:txBody>
          <a:bodyPr/>
          <a:lstStyle/>
          <a:p>
            <a:r>
              <a:rPr lang="sv-SE" dirty="0"/>
              <a:t>Föreslagen ledningssträckning (röd linje)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BD5253-72F7-4BAF-8566-60651E1E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28.06.2017</a:t>
            </a:r>
            <a:endParaRPr lang="de-D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0BED474-0445-4F2C-AC5F-72D4A550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4</a:t>
            </a:fld>
            <a:endParaRPr lang="de-D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78D6189-3C96-4A30-93CB-F77C021DD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" y="1188679"/>
            <a:ext cx="5979042" cy="36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3A4E35-5EBF-4E52-9592-DFA54C222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1371600"/>
            <a:ext cx="6948000" cy="214777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279AE75-4436-4AFE-A383-17788512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" y="1239237"/>
            <a:ext cx="6947718" cy="31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4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BE14B-3B13-48EC-A81A-66AD83D0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78000"/>
            <a:ext cx="3162743" cy="720000"/>
          </a:xfrm>
        </p:spPr>
        <p:txBody>
          <a:bodyPr/>
          <a:lstStyle/>
          <a:p>
            <a:r>
              <a:rPr lang="sv-SE" dirty="0"/>
              <a:t>Schakt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43B540-1BDA-4F39-AC9A-9EE7D3F08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000" y="1371600"/>
            <a:ext cx="3162743" cy="2020186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3356DA-9373-4DC6-AFBF-0B1EAB1D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00" y="1371600"/>
            <a:ext cx="3492251" cy="34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1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A9F197-00D9-402D-9238-DE3E5167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Svetsning av fjärrvärmerör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A36A7D-3915-4557-9E7F-4C601D593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637" y="933450"/>
            <a:ext cx="5038726" cy="32766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5310BFB-19B2-44AE-8A3F-ECF1DDA8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8" y="933450"/>
            <a:ext cx="50387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36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ONVorlage_BrixSans"/>
  <p:tag name="VERSION" val="1.2"/>
</p:tagLst>
</file>

<file path=ppt/theme/theme1.xml><?xml version="1.0" encoding="utf-8"?>
<a:theme xmlns:a="http://schemas.openxmlformats.org/drawingml/2006/main" name="e-on Enjoyment Template">
  <a:themeElements>
    <a:clrScheme name="E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EON Brix Sans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1C0A"/>
        </a:accent1>
        <a:accent2>
          <a:srgbClr val="B00402"/>
        </a:accent2>
        <a:accent3>
          <a:srgbClr val="5CC1CB"/>
        </a:accent3>
        <a:accent4>
          <a:srgbClr val="E3E000"/>
        </a:accent4>
        <a:accent5>
          <a:srgbClr val="C44341"/>
        </a:accent5>
        <a:accent6>
          <a:srgbClr val="85D1D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856BD16466F64786F9A2FFAC3F044E" ma:contentTypeVersion="2" ma:contentTypeDescription="Skapa ett nytt dokument." ma:contentTypeScope="" ma:versionID="d74a03d0ba78348d1c630799bc08c6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3a4b12b468b4396194794f1b8cf78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 ma:readOnly="true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B43885-46A9-4C8D-968D-387CB95835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48F1F5-3838-4647-B242-212F07F8283C}">
  <ds:schemaRefs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35208BE-3270-4F41-830F-AE9E7A715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</Words>
  <Application>Microsoft Office PowerPoint</Application>
  <PresentationFormat>Bildspel på skärmen (16:9)</PresentationFormat>
  <Paragraphs>24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3" baseType="lpstr">
      <vt:lpstr>Arial</vt:lpstr>
      <vt:lpstr>Calibri</vt:lpstr>
      <vt:lpstr>EON Brix Sans</vt:lpstr>
      <vt:lpstr>EON Brix Sans Black</vt:lpstr>
      <vt:lpstr>Symbol</vt:lpstr>
      <vt:lpstr>e-on Enjoyment Template</vt:lpstr>
      <vt:lpstr>Förslag till fjärrvärmeutbyggnad till Optimera</vt:lpstr>
      <vt:lpstr>Upplägget</vt:lpstr>
      <vt:lpstr>Områdeskarta 1</vt:lpstr>
      <vt:lpstr>Områdeskarta 2</vt:lpstr>
      <vt:lpstr>PowerPoint-presentation</vt:lpstr>
      <vt:lpstr>Schakt</vt:lpstr>
      <vt:lpstr>Svetsning av fjärrvärmerör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Sparr, Sofia</dc:creator>
  <cp:lastModifiedBy>Risberg, Jan</cp:lastModifiedBy>
  <cp:revision>143</cp:revision>
  <dcterms:created xsi:type="dcterms:W3CDTF">2017-02-03T23:30:40Z</dcterms:created>
  <dcterms:modified xsi:type="dcterms:W3CDTF">2018-04-03T12:06:00Z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0x010100C5856BD16466F64786F9A2FFAC3F044E</vt:lpwstr>
  </property>
</Properties>
</file>