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77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62" r:id="rId6"/>
    <p:sldId id="264" r:id="rId7"/>
    <p:sldId id="265" r:id="rId8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5556">
          <p15:clr>
            <a:srgbClr val="A4A3A4"/>
          </p15:clr>
        </p15:guide>
        <p15:guide id="4" pos="2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4B4B"/>
    <a:srgbClr val="B5AC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5194" autoAdjust="0"/>
  </p:normalViewPr>
  <p:slideViewPr>
    <p:cSldViewPr>
      <p:cViewPr>
        <p:scale>
          <a:sx n="81" d="100"/>
          <a:sy n="81" d="100"/>
        </p:scale>
        <p:origin x="-1044" y="-36"/>
      </p:cViewPr>
      <p:guideLst>
        <p:guide orient="horz" pos="2160"/>
        <p:guide pos="2880"/>
        <p:guide pos="5556"/>
        <p:guide pos="2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E5232-106C-457B-9ECC-7A198F23836D}" type="datetimeFigureOut">
              <a:rPr lang="sv-SE" smtClean="0"/>
              <a:pPr/>
              <a:t>2019-05-17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66B46-292D-44C0-A322-F7FF5151F8F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3898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966B46-292D-44C0-A322-F7FF5151F8F9}" type="slidenum">
              <a:rPr lang="sv-SE" smtClean="0"/>
              <a:pPr/>
              <a:t>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2106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966B46-292D-44C0-A322-F7FF5151F8F9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1942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966B46-292D-44C0-A322-F7FF5151F8F9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9928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966B46-292D-44C0-A322-F7FF5151F8F9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991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966B46-292D-44C0-A322-F7FF5151F8F9}" type="slidenum">
              <a:rPr lang="sv-SE" smtClean="0"/>
              <a:pPr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94079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966B46-292D-44C0-A322-F7FF5151F8F9}" type="slidenum">
              <a:rPr lang="sv-SE" smtClean="0"/>
              <a:pPr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38159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966B46-292D-44C0-A322-F7FF5151F8F9}" type="slidenum">
              <a:rPr lang="sv-SE" smtClean="0"/>
              <a:pPr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1467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11213" y="865972"/>
            <a:ext cx="8015288" cy="1698932"/>
          </a:xfrm>
        </p:spPr>
        <p:txBody>
          <a:bodyPr bIns="46800" anchor="b" anchorCtr="0"/>
          <a:lstStyle>
            <a:lvl1pPr>
              <a:defRPr sz="54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7" name="Bildobjekt 6" descr="Logga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34145" y="4801169"/>
            <a:ext cx="2286005" cy="1652019"/>
          </a:xfrm>
          <a:prstGeom prst="rect">
            <a:avLst/>
          </a:prstGeom>
        </p:spPr>
      </p:pic>
      <p:sp>
        <p:nvSpPr>
          <p:cNvPr id="11" name="Underrubrik 2"/>
          <p:cNvSpPr>
            <a:spLocks noGrp="1"/>
          </p:cNvSpPr>
          <p:nvPr>
            <p:ph type="subTitle" idx="1"/>
          </p:nvPr>
        </p:nvSpPr>
        <p:spPr>
          <a:xfrm>
            <a:off x="811211" y="2552700"/>
            <a:ext cx="80172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 b="1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pic>
        <p:nvPicPr>
          <p:cNvPr id="5" name="Bildobjekt 4" descr="Logga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34145" y="4801169"/>
            <a:ext cx="2286005" cy="16520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HSB - Titel, datum</a:t>
            </a:r>
            <a:endParaRPr lang="sv-SE" dirty="0"/>
          </a:p>
        </p:txBody>
      </p:sp>
      <p:sp>
        <p:nvSpPr>
          <p:cNvPr id="6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4862" y="1628800"/>
            <a:ext cx="8015287" cy="3600400"/>
          </a:xfrm>
        </p:spPr>
        <p:txBody>
          <a:bodyPr anchor="ctr" anchorCtr="0"/>
          <a:lstStyle>
            <a:lvl1pPr algn="l">
              <a:defRPr sz="5400" b="1" cap="all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HSB - Titel, datum</a:t>
            </a:r>
            <a:endParaRPr lang="sv-SE" dirty="0"/>
          </a:p>
        </p:txBody>
      </p:sp>
      <p:sp>
        <p:nvSpPr>
          <p:cNvPr id="5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04862" y="2133600"/>
            <a:ext cx="3960000" cy="4319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500"/>
            </a:lvl3pPr>
            <a:lvl4pPr>
              <a:defRPr sz="11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860472" y="2133600"/>
            <a:ext cx="3960000" cy="4319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500"/>
            </a:lvl3pPr>
            <a:lvl4pPr>
              <a:defRPr sz="11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HSB - Titel, datum</a:t>
            </a:r>
            <a:endParaRPr lang="sv-SE" dirty="0"/>
          </a:p>
        </p:txBody>
      </p:sp>
      <p:sp>
        <p:nvSpPr>
          <p:cNvPr id="7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as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395289" y="1095375"/>
            <a:ext cx="8424862" cy="5357813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HSB - Titel, datum</a:t>
            </a:r>
            <a:endParaRPr lang="sv-SE" dirty="0"/>
          </a:p>
        </p:txBody>
      </p:sp>
      <p:sp>
        <p:nvSpPr>
          <p:cNvPr id="5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HSB - Titel, datum</a:t>
            </a:r>
            <a:endParaRPr lang="sv-SE" dirty="0"/>
          </a:p>
        </p:txBody>
      </p:sp>
      <p:sp>
        <p:nvSpPr>
          <p:cNvPr id="5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HSB - Titel, datum</a:t>
            </a:r>
            <a:endParaRPr lang="sv-SE" dirty="0"/>
          </a:p>
        </p:txBody>
      </p:sp>
      <p:sp>
        <p:nvSpPr>
          <p:cNvPr id="3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6400" y="982799"/>
            <a:ext cx="8017200" cy="115005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4863" y="2132856"/>
            <a:ext cx="8015609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HSB - Titel, datum</a:t>
            </a:r>
            <a:endParaRPr lang="sv-SE" dirty="0"/>
          </a:p>
        </p:txBody>
      </p:sp>
      <p:pic>
        <p:nvPicPr>
          <p:cNvPr id="9" name="Bildobjekt 8" descr="Logga2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884000" y="244800"/>
            <a:ext cx="906782" cy="655321"/>
          </a:xfrm>
          <a:prstGeom prst="rect">
            <a:avLst/>
          </a:prstGeom>
        </p:spPr>
      </p:pic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396472" y="942975"/>
            <a:ext cx="8424000" cy="0"/>
          </a:xfrm>
          <a:prstGeom prst="line">
            <a:avLst/>
          </a:prstGeom>
          <a:noFill/>
          <a:ln w="19050">
            <a:solidFill>
              <a:srgbClr val="B5ACBD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 descr="Logga2.pn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7884000" y="244800"/>
            <a:ext cx="906782" cy="655321"/>
          </a:xfrm>
          <a:prstGeom prst="rect">
            <a:avLst/>
          </a:prstGeom>
        </p:spPr>
      </p:pic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96472" y="942975"/>
            <a:ext cx="8424000" cy="0"/>
          </a:xfrm>
          <a:prstGeom prst="line">
            <a:avLst/>
          </a:prstGeom>
          <a:noFill/>
          <a:ln w="19050">
            <a:solidFill>
              <a:srgbClr val="B5ACBD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 cap="all" baseline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16000" indent="-216000" algn="l" defTabSz="914400" rtl="0" eaLnBrk="1" latinLnBrk="0" hangingPunct="1">
        <a:spcBef>
          <a:spcPts val="600"/>
        </a:spcBef>
        <a:buClr>
          <a:schemeClr val="accent2"/>
        </a:buClr>
        <a:buSzPct val="120000"/>
        <a:buFont typeface="Arial" pitchFamily="34" charset="0"/>
        <a:buChar char="•"/>
        <a:defRPr sz="2800" kern="1200">
          <a:solidFill>
            <a:srgbClr val="4B4B4B"/>
          </a:solidFill>
          <a:latin typeface="Arial" pitchFamily="34" charset="0"/>
          <a:ea typeface="+mn-ea"/>
          <a:cs typeface="Arial" pitchFamily="34" charset="0"/>
        </a:defRPr>
      </a:lvl1pPr>
      <a:lvl2pPr marL="490538" indent="-274638" algn="l" defTabSz="914400" rtl="0" eaLnBrk="1" latinLnBrk="0" hangingPunct="1">
        <a:spcBef>
          <a:spcPts val="600"/>
        </a:spcBef>
        <a:buClr>
          <a:schemeClr val="accent2"/>
        </a:buClr>
        <a:buFont typeface="Arial" pitchFamily="34" charset="0"/>
        <a:buChar char="‒"/>
        <a:tabLst/>
        <a:defRPr sz="2400" kern="1200">
          <a:solidFill>
            <a:srgbClr val="4B4B4B"/>
          </a:solidFill>
          <a:latin typeface="Arial" pitchFamily="34" charset="0"/>
          <a:ea typeface="+mn-ea"/>
          <a:cs typeface="Arial" pitchFamily="34" charset="0"/>
        </a:defRPr>
      </a:lvl2pPr>
      <a:lvl3pPr marL="717550" indent="-271463" algn="l" defTabSz="914400" rtl="0" eaLnBrk="1" latinLnBrk="0" hangingPunct="1">
        <a:spcBef>
          <a:spcPts val="600"/>
        </a:spcBef>
        <a:buClr>
          <a:schemeClr val="accent2"/>
        </a:buClr>
        <a:buFont typeface="Arial" pitchFamily="34" charset="0"/>
        <a:buChar char="‒"/>
        <a:defRPr sz="2000" kern="1200">
          <a:solidFill>
            <a:srgbClr val="4B4B4B"/>
          </a:solidFill>
          <a:latin typeface="Arial" pitchFamily="34" charset="0"/>
          <a:ea typeface="+mn-ea"/>
          <a:cs typeface="Arial" pitchFamily="34" charset="0"/>
        </a:defRPr>
      </a:lvl3pPr>
      <a:lvl4pPr marL="849313" indent="-220663" algn="l" defTabSz="914400" rtl="0" eaLnBrk="1" latinLnBrk="0" hangingPunct="1">
        <a:spcBef>
          <a:spcPts val="600"/>
        </a:spcBef>
        <a:buClr>
          <a:schemeClr val="accent2"/>
        </a:buClr>
        <a:buFont typeface="Arial" pitchFamily="34" charset="0"/>
        <a:buChar char="–"/>
        <a:defRPr sz="1500" kern="1200">
          <a:solidFill>
            <a:srgbClr val="4B4B4B"/>
          </a:solidFill>
          <a:latin typeface="Arial" pitchFamily="34" charset="0"/>
          <a:ea typeface="+mn-ea"/>
          <a:cs typeface="Arial" pitchFamily="34" charset="0"/>
        </a:defRPr>
      </a:lvl4pPr>
      <a:lvl5pPr marL="987425" indent="-195263" algn="l" defTabSz="914400" rtl="0" eaLnBrk="1" latinLnBrk="0" hangingPunct="1">
        <a:spcBef>
          <a:spcPts val="600"/>
        </a:spcBef>
        <a:buClr>
          <a:schemeClr val="accent2"/>
        </a:buClr>
        <a:buFont typeface="Arial" pitchFamily="34" charset="0"/>
        <a:buChar char="»"/>
        <a:defRPr sz="1100" kern="1200">
          <a:solidFill>
            <a:srgbClr val="4B4B4B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13123" y="332656"/>
            <a:ext cx="8015288" cy="1698932"/>
          </a:xfrm>
        </p:spPr>
        <p:txBody>
          <a:bodyPr/>
          <a:lstStyle/>
          <a:p>
            <a:r>
              <a:rPr lang="sv-SE" dirty="0"/>
              <a:t>Brf Stenbocken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Genomgång ekonomi 190516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017200" cy="718009"/>
          </a:xfrm>
        </p:spPr>
        <p:txBody>
          <a:bodyPr/>
          <a:lstStyle/>
          <a:p>
            <a:r>
              <a:rPr lang="sv-SE" dirty="0"/>
              <a:t>Nuläge</a:t>
            </a:r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xmlns="" id="{EAFDA65B-C3A2-42C3-B9D1-5E6641CB1B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9401683"/>
              </p:ext>
            </p:extLst>
          </p:nvPr>
        </p:nvGraphicFramePr>
        <p:xfrm>
          <a:off x="563400" y="1052736"/>
          <a:ext cx="8017200" cy="52565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8474">
                  <a:extLst>
                    <a:ext uri="{9D8B030D-6E8A-4147-A177-3AD203B41FA5}">
                      <a16:colId xmlns:a16="http://schemas.microsoft.com/office/drawing/2014/main" xmlns="" val="3522960076"/>
                    </a:ext>
                  </a:extLst>
                </a:gridCol>
                <a:gridCol w="1248186">
                  <a:extLst>
                    <a:ext uri="{9D8B030D-6E8A-4147-A177-3AD203B41FA5}">
                      <a16:colId xmlns:a16="http://schemas.microsoft.com/office/drawing/2014/main" xmlns="" val="3843734082"/>
                    </a:ext>
                  </a:extLst>
                </a:gridCol>
                <a:gridCol w="900135">
                  <a:extLst>
                    <a:ext uri="{9D8B030D-6E8A-4147-A177-3AD203B41FA5}">
                      <a16:colId xmlns:a16="http://schemas.microsoft.com/office/drawing/2014/main" xmlns="" val="160706367"/>
                    </a:ext>
                  </a:extLst>
                </a:gridCol>
                <a:gridCol w="900135">
                  <a:extLst>
                    <a:ext uri="{9D8B030D-6E8A-4147-A177-3AD203B41FA5}">
                      <a16:colId xmlns:a16="http://schemas.microsoft.com/office/drawing/2014/main" xmlns="" val="347231450"/>
                    </a:ext>
                  </a:extLst>
                </a:gridCol>
                <a:gridCol w="900135">
                  <a:extLst>
                    <a:ext uri="{9D8B030D-6E8A-4147-A177-3AD203B41FA5}">
                      <a16:colId xmlns:a16="http://schemas.microsoft.com/office/drawing/2014/main" xmlns="" val="1851938953"/>
                    </a:ext>
                  </a:extLst>
                </a:gridCol>
                <a:gridCol w="900135">
                  <a:extLst>
                    <a:ext uri="{9D8B030D-6E8A-4147-A177-3AD203B41FA5}">
                      <a16:colId xmlns:a16="http://schemas.microsoft.com/office/drawing/2014/main" xmlns="" val="674940862"/>
                    </a:ext>
                  </a:extLst>
                </a:gridCol>
              </a:tblGrid>
              <a:tr h="27666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5-årigt sammandrag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2394357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Alla belopp i tusentals kronor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1523988563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2018 (8 mån)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2017/18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2016/17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2015/16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2014/15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2162447099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Nettoomsättning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14 224 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21 382 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20 823 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20 402 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19 933 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2229915917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Rörelsens kostnader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-9 563 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-16 095 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-16 512 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-14 803 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-14 928 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3890488873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Finansiella poster, netto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-437 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-666 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-628 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-789 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-1 017 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1878592950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Årets resultat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B050"/>
                          </a:solidFill>
                          <a:effectLst/>
                        </a:rPr>
                        <a:t>4 224</a:t>
                      </a: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4 621 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3 683 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4 810 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3 988 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1583558339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374087381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Likvida medel &amp; fin. placeringar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B050"/>
                          </a:solidFill>
                          <a:effectLst/>
                        </a:rPr>
                        <a:t>26 390</a:t>
                      </a: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23 026 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19 738 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20 993 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14 800 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1156628165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Skulder till kreditinstitut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52 237 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52 237 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52 275 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52 350 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52 650 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1472424686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Fond för yttre underhåll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18 609 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18 191 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17 070 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15 585 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14 205 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2766701324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Balansomslutning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91 708 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86 560 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84 347 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78 224 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73 353 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3937732080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Fastighetens taxeringsvärde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B050"/>
                          </a:solidFill>
                          <a:effectLst/>
                        </a:rPr>
                        <a:t>361 032</a:t>
                      </a: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361 032 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361 032 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279 970 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279 970 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2037668212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Soliditet %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33%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35%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30%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28%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23%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144144219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3353970902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Alla belopp i kronor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            Helår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3378718381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Räntekostnad kr/kvm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28 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27 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25 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31 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41 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3986185048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Låneskuld kr/kvm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1 881 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1 881 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1 882 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1 885 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1 896 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69608095"/>
                  </a:ext>
                </a:extLst>
              </a:tr>
              <a:tr h="27666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Avgift kr/kvm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618 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613 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606 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591 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574 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b"/>
                </a:tc>
                <a:extLst>
                  <a:ext uri="{0D108BD9-81ED-4DB2-BD59-A6C34878D82A}">
                    <a16:rowId xmlns:a16="http://schemas.microsoft.com/office/drawing/2014/main" xmlns="" val="426160924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017200" cy="718009"/>
          </a:xfrm>
        </p:spPr>
        <p:txBody>
          <a:bodyPr/>
          <a:lstStyle/>
          <a:p>
            <a:r>
              <a:rPr lang="sv-SE" dirty="0"/>
              <a:t>Bra att relatera till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84603" y="1196752"/>
            <a:ext cx="8352928" cy="53285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b="1" dirty="0"/>
              <a:t>Årets resultat</a:t>
            </a:r>
          </a:p>
          <a:p>
            <a:pPr>
              <a:buFontTx/>
              <a:buChar char="-"/>
            </a:pPr>
            <a:r>
              <a:rPr lang="sv-SE" sz="2400" dirty="0"/>
              <a:t>Visar om föreningens intäkter (till största del avgifter och hyror) täcker föreningens löpande kostnader under året. </a:t>
            </a:r>
          </a:p>
          <a:p>
            <a:pPr>
              <a:buFontTx/>
              <a:buChar char="-"/>
            </a:pPr>
            <a:r>
              <a:rPr lang="sv-SE" sz="2400" dirty="0">
                <a:solidFill>
                  <a:srgbClr val="00B050"/>
                </a:solidFill>
              </a:rPr>
              <a:t>I Stenbockens fall är resultatet 4,2 Mkr under en 8 månaders period</a:t>
            </a:r>
          </a:p>
          <a:p>
            <a:pPr>
              <a:buFontTx/>
              <a:buChar char="-"/>
            </a:pPr>
            <a:r>
              <a:rPr lang="sv-SE" sz="2400" dirty="0"/>
              <a:t>För att ytterligare relatera till resultatet bör man också ta hänsyn till avskrivningarna</a:t>
            </a:r>
          </a:p>
          <a:p>
            <a:pPr>
              <a:buFontTx/>
              <a:buChar char="-"/>
            </a:pPr>
            <a:r>
              <a:rPr lang="sv-SE" sz="2400" dirty="0">
                <a:solidFill>
                  <a:srgbClr val="00B050"/>
                </a:solidFill>
              </a:rPr>
              <a:t>I Stenbockens fall är avskrivningar för perioden ca 900 Tkr vilket ger ett kassaflöde för rörelsen på ca 5,1 Mkr.</a:t>
            </a:r>
          </a:p>
          <a:p>
            <a:pPr>
              <a:buFontTx/>
              <a:buChar char="-"/>
            </a:pPr>
            <a:endParaRPr lang="sv-SE" sz="24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sv-SE" sz="2400" b="1" dirty="0"/>
              <a:t>Kreditvärdighet</a:t>
            </a:r>
          </a:p>
          <a:p>
            <a:pPr>
              <a:buFontTx/>
              <a:buChar char="-"/>
            </a:pPr>
            <a:r>
              <a:rPr lang="sv-SE" sz="2400" dirty="0"/>
              <a:t>Kreditvärdigheten är mycket hög</a:t>
            </a:r>
          </a:p>
          <a:p>
            <a:pPr>
              <a:buFontTx/>
              <a:buChar char="-"/>
            </a:pPr>
            <a:r>
              <a:rPr lang="sv-SE" sz="2400" dirty="0">
                <a:solidFill>
                  <a:srgbClr val="00B050"/>
                </a:solidFill>
              </a:rPr>
              <a:t>I Stenbockens fall är taxeringsvärdet ca 361 Mkr i förhållande till bokfört värde för anläggningstillgångarna som är ca 63 Mkr. Bankens lånetak brukar ligga på 1,33 x </a:t>
            </a:r>
            <a:r>
              <a:rPr lang="sv-SE" sz="2400" dirty="0" err="1">
                <a:solidFill>
                  <a:srgbClr val="00B050"/>
                </a:solidFill>
              </a:rPr>
              <a:t>tax.värde</a:t>
            </a:r>
            <a:r>
              <a:rPr lang="sv-SE" sz="2400" dirty="0">
                <a:solidFill>
                  <a:srgbClr val="00B050"/>
                </a:solidFill>
              </a:rPr>
              <a:t> </a:t>
            </a:r>
            <a:r>
              <a:rPr lang="sv-SE" sz="2400" dirty="0">
                <a:solidFill>
                  <a:srgbClr val="00B050"/>
                </a:solidFill>
                <a:sym typeface="Wingdings" panose="05000000000000000000" pitchFamily="2" charset="2"/>
              </a:rPr>
              <a:t>&gt; 450 Mkr.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208786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017200" cy="718009"/>
          </a:xfrm>
        </p:spPr>
        <p:txBody>
          <a:bodyPr/>
          <a:lstStyle/>
          <a:p>
            <a:r>
              <a:rPr lang="sv-SE" dirty="0"/>
              <a:t>Nuläge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xmlns="" id="{DF48EFDF-9C3E-4D8C-BDBF-454EB1402D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293" y="1052735"/>
            <a:ext cx="7851123" cy="5474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298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017200" cy="718009"/>
          </a:xfrm>
        </p:spPr>
        <p:txBody>
          <a:bodyPr/>
          <a:lstStyle/>
          <a:p>
            <a:r>
              <a:rPr lang="sv-SE" dirty="0"/>
              <a:t>Bra att relatera till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9160" y="1196752"/>
            <a:ext cx="8352928" cy="5328592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Kassaflödesanlys - Investeringsverksamhet</a:t>
            </a:r>
          </a:p>
          <a:p>
            <a:pPr>
              <a:buFontTx/>
              <a:buChar char="-"/>
            </a:pPr>
            <a:r>
              <a:rPr lang="sv-SE" sz="2400" dirty="0"/>
              <a:t>Här ser man vad investeringar kostat under perioden. Investeringar planeras i underhållsplanen.</a:t>
            </a:r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r>
              <a:rPr lang="sv-SE" sz="2400" b="1" dirty="0"/>
              <a:t>Kassaflödesanlys - Finansieringsverksamhet</a:t>
            </a:r>
          </a:p>
          <a:p>
            <a:pPr>
              <a:buFontTx/>
              <a:buChar char="-"/>
            </a:pPr>
            <a:r>
              <a:rPr lang="sv-SE" sz="2400" dirty="0"/>
              <a:t>Här syns om föreningen har tagit nya lån samt om amortering av befintliga lån skett.</a:t>
            </a:r>
          </a:p>
          <a:p>
            <a:pPr>
              <a:buFontTx/>
              <a:buChar char="-"/>
            </a:pPr>
            <a:endParaRPr lang="sv-SE" sz="2400" dirty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185192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017200" cy="718009"/>
          </a:xfrm>
        </p:spPr>
        <p:txBody>
          <a:bodyPr/>
          <a:lstStyle/>
          <a:p>
            <a:r>
              <a:rPr lang="sv-SE" dirty="0"/>
              <a:t>Underhållsplan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xmlns="" id="{5C9F0633-4C7C-4AC8-A5D4-E6AAC64F6B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28801"/>
            <a:ext cx="9144000" cy="336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531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017200" cy="718009"/>
          </a:xfrm>
        </p:spPr>
        <p:txBody>
          <a:bodyPr/>
          <a:lstStyle/>
          <a:p>
            <a:r>
              <a:rPr lang="sv-SE" sz="3200" dirty="0"/>
              <a:t>5 års kassaflödesprognos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xmlns="" id="{CCEA67B1-8FB0-42C9-8F06-2A72F85698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532" y="1052736"/>
            <a:ext cx="8424936" cy="519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758945"/>
      </p:ext>
    </p:extLst>
  </p:cSld>
  <p:clrMapOvr>
    <a:masterClrMapping/>
  </p:clrMapOvr>
</p:sld>
</file>

<file path=ppt/theme/theme1.xml><?xml version="1.0" encoding="utf-8"?>
<a:theme xmlns:a="http://schemas.openxmlformats.org/drawingml/2006/main" name="HSB">
  <a:themeElements>
    <a:clrScheme name="HSB - Färger">
      <a:dk1>
        <a:srgbClr val="00257A"/>
      </a:dk1>
      <a:lt1>
        <a:srgbClr val="FFFFFF"/>
      </a:lt1>
      <a:dk2>
        <a:srgbClr val="00257A"/>
      </a:dk2>
      <a:lt2>
        <a:srgbClr val="FFFFFF"/>
      </a:lt2>
      <a:accent1>
        <a:srgbClr val="00257A"/>
      </a:accent1>
      <a:accent2>
        <a:srgbClr val="FFCF00"/>
      </a:accent2>
      <a:accent3>
        <a:srgbClr val="E3005D"/>
      </a:accent3>
      <a:accent4>
        <a:srgbClr val="B3D312"/>
      </a:accent4>
      <a:accent5>
        <a:srgbClr val="B5B6B3"/>
      </a:accent5>
      <a:accent6>
        <a:srgbClr val="D7A900"/>
      </a:accent6>
      <a:hlink>
        <a:srgbClr val="0000FF"/>
      </a:hlink>
      <a:folHlink>
        <a:srgbClr val="800080"/>
      </a:folHlink>
    </a:clrScheme>
    <a:fontScheme name="HSP - Font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rund" id="{776800CA-3F7F-41D8-A719-DF10772088DB}" vid="{3E36E62C-CBB8-44D6-9C5C-C989F9932B1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Grund</Template>
  <TotalTime>493</TotalTime>
  <Words>346</Words>
  <Application>Microsoft Office PowerPoint</Application>
  <PresentationFormat>Bildspel på skärmen (4:3)</PresentationFormat>
  <Paragraphs>143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8" baseType="lpstr">
      <vt:lpstr>HSB</vt:lpstr>
      <vt:lpstr>Brf Stenbocken</vt:lpstr>
      <vt:lpstr>Nuläge</vt:lpstr>
      <vt:lpstr>Bra att relatera till</vt:lpstr>
      <vt:lpstr>Nuläge</vt:lpstr>
      <vt:lpstr>Bra att relatera till</vt:lpstr>
      <vt:lpstr>Underhållsplan</vt:lpstr>
      <vt:lpstr>5 års kassaflödesprognos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Föreningsteam - kundteam</dc:title>
  <dc:creator>Cecilia Jansson</dc:creator>
  <cp:lastModifiedBy>Alexandra</cp:lastModifiedBy>
  <cp:revision>26</cp:revision>
  <dcterms:created xsi:type="dcterms:W3CDTF">2019-05-13T06:15:09Z</dcterms:created>
  <dcterms:modified xsi:type="dcterms:W3CDTF">2019-05-17T20:11:12Z</dcterms:modified>
</cp:coreProperties>
</file>