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439400" cx="7559675"/>
  <p:notesSz cx="6819900" cy="9918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S00h/3yY0erBpAVBTGFw6O8Mb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63750" y="744538"/>
            <a:ext cx="2692400" cy="37195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/>
          <p:nvPr>
            <p:ph idx="2" type="sldImg"/>
          </p:nvPr>
        </p:nvSpPr>
        <p:spPr>
          <a:xfrm>
            <a:off x="2063750" y="744538"/>
            <a:ext cx="2692400" cy="37195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3"/>
          <p:cNvSpPr txBox="1"/>
          <p:nvPr>
            <p:ph type="ctrTitle"/>
          </p:nvPr>
        </p:nvSpPr>
        <p:spPr>
          <a:xfrm>
            <a:off x="567000" y="3213783"/>
            <a:ext cx="6426000" cy="235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" name="Google Shape;10;p3"/>
          <p:cNvSpPr txBox="1"/>
          <p:nvPr>
            <p:ph idx="1" type="subTitle"/>
          </p:nvPr>
        </p:nvSpPr>
        <p:spPr>
          <a:xfrm>
            <a:off x="567000" y="5764588"/>
            <a:ext cx="6426000" cy="15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378000" y="418084"/>
            <a:ext cx="6804000" cy="17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378000" y="2436000"/>
            <a:ext cx="6804000" cy="75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378000" y="418084"/>
            <a:ext cx="6804000" cy="17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" type="body"/>
          </p:nvPr>
        </p:nvSpPr>
        <p:spPr>
          <a:xfrm>
            <a:off x="378000" y="2436000"/>
            <a:ext cx="3302700" cy="75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2" type="body"/>
          </p:nvPr>
        </p:nvSpPr>
        <p:spPr>
          <a:xfrm>
            <a:off x="3879439" y="2436000"/>
            <a:ext cx="3302700" cy="75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>
            <p:ph type="title"/>
          </p:nvPr>
        </p:nvSpPr>
        <p:spPr>
          <a:xfrm>
            <a:off x="378000" y="418084"/>
            <a:ext cx="6804000" cy="17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idx="1" type="body"/>
          </p:nvPr>
        </p:nvSpPr>
        <p:spPr>
          <a:xfrm>
            <a:off x="378000" y="8943690"/>
            <a:ext cx="6804000" cy="10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78000" y="418084"/>
            <a:ext cx="6804000" cy="17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78000" y="2436000"/>
            <a:ext cx="6804000" cy="75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brfangdala@gmail.com" TargetMode="External"/><Relationship Id="rId4" Type="http://schemas.openxmlformats.org/officeDocument/2006/relationships/hyperlink" Target="http://www.hsb.se/malmo/angdala" TargetMode="External"/><Relationship Id="rId5" Type="http://schemas.openxmlformats.org/officeDocument/2006/relationships/hyperlink" Target="mailto:valberedning.angdala@gmail.com" TargetMode="External"/><Relationship Id="rId6" Type="http://schemas.openxmlformats.org/officeDocument/2006/relationships/hyperlink" Target="mailto:info@sekant.se" TargetMode="External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/>
          <p:nvPr/>
        </p:nvSpPr>
        <p:spPr>
          <a:xfrm>
            <a:off x="228600" y="1704975"/>
            <a:ext cx="2228700" cy="8597400"/>
          </a:xfrm>
          <a:prstGeom prst="rect">
            <a:avLst/>
          </a:prstGeom>
          <a:noFill/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som valts för att representera föreningen och att engagera oss för föreningens bästa är: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Victor Hellstrand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ordförande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Mikael Mårtensson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ekonomi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Elisabet Wallin, sekreterare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Malm,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vice ordförande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Christopher Lagerholm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suppleant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Sebastian Sörensen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suppleant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Johanna Arvila Gahlin, suppleant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t/>
            </a:r>
            <a:endParaRPr b="0" i="0" sz="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HSB utser en representant att ingå i styrelsen: Cecilia Bothén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Kontakt med styrelsen sker på </a:t>
            </a:r>
            <a:r>
              <a:rPr b="1" i="0" lang="sv" sz="10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brfangdala@gmail.com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eller vår föreningstelefon </a:t>
            </a:r>
            <a:r>
              <a:rPr b="1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0737-586 892 (går ej att sms:a, vi svarar vid mån av tid). </a:t>
            </a: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går bäst att nås via e-post.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t/>
            </a:r>
            <a:endParaRPr b="0" i="0" sz="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Mycket information får du på </a:t>
            </a:r>
            <a:r>
              <a:rPr b="1" i="0" lang="sv" sz="1000" u="sng" cap="none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www.hsb.se/malmo/angdala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VALBEREDNING 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sv" sz="10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valberedning.angdala@gmail.com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har anlitat Sekant Fastighetsservice AB. Kontakta dem i alla ärende som rör fastighet och trädgård på telefon  040 611 00 84 eller </a:t>
            </a:r>
            <a:r>
              <a:rPr b="0" i="0" lang="sv" sz="800" u="sng" cap="none" strike="noStrike">
                <a:solidFill>
                  <a:schemeClr val="hlink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info@sekant.se</a:t>
            </a:r>
            <a:endParaRPr b="0" i="0" sz="800" u="none" cap="none" strike="noStrike">
              <a:solidFill>
                <a:srgbClr val="1155C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sv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CERDATMÄST</a:t>
            </a:r>
            <a:endParaRPr b="0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1155C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har anlitat Klart rent. Kontakta </a:t>
            </a: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styrelsen i alla ärenden som rör städningen av våra lokaler.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Kontakta HSB Fastighetsjour</a:t>
            </a:r>
            <a:r>
              <a:rPr lang="sv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010 - 442 30 00 vid akuta problem på kvällar och helger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sv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Kontorstid: Kontakta alltid Sekant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 txBox="1"/>
          <p:nvPr>
            <p:ph type="ctrTitle"/>
          </p:nvPr>
        </p:nvSpPr>
        <p:spPr>
          <a:xfrm>
            <a:off x="5010150" y="285750"/>
            <a:ext cx="2228700" cy="9336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sv" sz="3000">
                <a:solidFill>
                  <a:srgbClr val="FFFFFF"/>
                </a:solidFill>
              </a:rPr>
              <a:t>Nyheter  </a:t>
            </a:r>
            <a:endParaRPr sz="30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sv" sz="2000">
                <a:solidFill>
                  <a:srgbClr val="FFFFFF"/>
                </a:solidFill>
              </a:rPr>
              <a:t> 2026 Mars</a:t>
            </a:r>
            <a:endParaRPr sz="2000">
              <a:solidFill>
                <a:srgbClr val="FFFFFF"/>
              </a:solidFill>
            </a:endParaRPr>
          </a:p>
        </p:txBody>
      </p:sp>
      <p:pic>
        <p:nvPicPr>
          <p:cNvPr id="29" name="Google Shape;2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28600" y="180975"/>
            <a:ext cx="45720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"/>
          <p:cNvSpPr txBox="1"/>
          <p:nvPr/>
        </p:nvSpPr>
        <p:spPr>
          <a:xfrm>
            <a:off x="228600" y="6465450"/>
            <a:ext cx="2228700" cy="381000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sv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VICEVÄRD/VAKTMÄSTARE</a:t>
            </a:r>
            <a:endParaRPr b="0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 txBox="1"/>
          <p:nvPr/>
        </p:nvSpPr>
        <p:spPr>
          <a:xfrm>
            <a:off x="228600" y="8880250"/>
            <a:ext cx="2228700" cy="381000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sv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HSB FASTIGHETSJOUR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" name="Google Shape;32;p1"/>
          <p:cNvCxnSpPr/>
          <p:nvPr/>
        </p:nvCxnSpPr>
        <p:spPr>
          <a:xfrm>
            <a:off x="228600" y="1266825"/>
            <a:ext cx="7010400" cy="0"/>
          </a:xfrm>
          <a:prstGeom prst="straightConnector1">
            <a:avLst/>
          </a:prstGeom>
          <a:noFill/>
          <a:ln cap="flat" cmpd="sng" w="19050">
            <a:solidFill>
              <a:srgbClr val="741B47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1"/>
          <p:cNvSpPr txBox="1"/>
          <p:nvPr/>
        </p:nvSpPr>
        <p:spPr>
          <a:xfrm>
            <a:off x="228600" y="1371600"/>
            <a:ext cx="2228700" cy="381000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sv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STYRELSENS RUTA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"/>
          <p:cNvSpPr txBox="1"/>
          <p:nvPr/>
        </p:nvSpPr>
        <p:spPr>
          <a:xfrm>
            <a:off x="2590800" y="1323975"/>
            <a:ext cx="4724400" cy="74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sv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Återkoppling från Föreningsstämman den </a:t>
            </a:r>
            <a:r>
              <a:rPr b="1" lang="sv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1" i="0" lang="sv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februari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sv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 kom 25 st representanter från respektive lägenhet, varav </a:t>
            </a:r>
            <a:r>
              <a:rPr lang="sv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sv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via fullmakt. Det motsvarar  % närvaro</a:t>
            </a:r>
            <a:r>
              <a:rPr lang="sv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sv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Mötet genomfördes enligt dagordning. </a:t>
            </a:r>
            <a:r>
              <a:rPr lang="sv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 nya suppleanter valdes in till styrelsen, och två ledamöter avgick, bland annat vår tidigare ordförande.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br>
              <a:rPr b="1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Avgiftshöjning retroaktivt?</a:t>
            </a:r>
            <a:br>
              <a:rPr b="1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påminnelse om att </a:t>
            </a:r>
            <a:r>
              <a:rPr b="0" i="0" lang="sv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den tidigare annonserade avgiftshöjningen på 3% från och med 1 januari 2025 kommer att aviseras från och med april. </a:t>
            </a:r>
            <a:r>
              <a:rPr b="1" i="0" lang="sv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Avgiftshöjningen för januari, februari och mars kommer att fördelas retroaktivt på avierna för april, maj och juni. </a:t>
            </a:r>
            <a:endParaRPr b="1" i="0" sz="1400" u="none" cap="none" strike="noStrike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sv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OVK-besiktningen ej godkänd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Containerhelg </a:t>
            </a:r>
            <a:r>
              <a:rPr b="1" lang="sv">
                <a:latin typeface="Calibri"/>
                <a:ea typeface="Calibri"/>
                <a:cs typeface="Calibri"/>
                <a:sym typeface="Calibri"/>
              </a:rPr>
              <a:t>30 maj- 31 maj</a:t>
            </a:r>
            <a:br>
              <a:rPr b="0" i="0" lang="sv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sv">
                <a:latin typeface="Calibri"/>
                <a:ea typeface="Calibri"/>
                <a:cs typeface="Calibri"/>
                <a:sym typeface="Calibri"/>
              </a:rPr>
              <a:t>Container för grovsopor och elbur för elektroniskt avfall är beställda till sista helgen i maj. Passa på att vårstäda och tömma förråden.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sv">
                <a:latin typeface="Calibri"/>
                <a:ea typeface="Calibri"/>
                <a:cs typeface="Calibri"/>
                <a:sym typeface="Calibri"/>
              </a:rPr>
              <a:t>Information om hiss?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sv">
                <a:latin typeface="Calibri"/>
                <a:ea typeface="Calibri"/>
                <a:cs typeface="Calibri"/>
                <a:sym typeface="Calibri"/>
              </a:rPr>
              <a:t>Information om torkskåp?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"/>
          <p:cNvSpPr txBox="1"/>
          <p:nvPr/>
        </p:nvSpPr>
        <p:spPr>
          <a:xfrm>
            <a:off x="225000" y="7727950"/>
            <a:ext cx="2228700" cy="381000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sv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STÄD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"/>
          <p:cNvSpPr txBox="1"/>
          <p:nvPr/>
        </p:nvSpPr>
        <p:spPr>
          <a:xfrm>
            <a:off x="2590800" y="9304125"/>
            <a:ext cx="4724400" cy="998100"/>
          </a:xfrm>
          <a:prstGeom prst="rect">
            <a:avLst/>
          </a:prstGeom>
          <a:noFill/>
          <a:ln cap="flat" cmpd="sng" w="9525">
            <a:solidFill>
              <a:srgbClr val="4C11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Char char="●"/>
            </a:pPr>
            <a:r>
              <a:rPr b="1" i="0" lang="sv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Följ städanvisningar i tvättstugor! Gäller även rensning av filter i torkskåp!</a:t>
            </a:r>
            <a:endParaRPr b="1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Char char="●"/>
            </a:pPr>
            <a:r>
              <a:rPr b="1" i="0" lang="sv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Kasta sopor i rätt kärl och platta till kartonger!</a:t>
            </a:r>
            <a:endParaRPr b="1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Char char="●"/>
            </a:pPr>
            <a:r>
              <a:rPr b="1" i="0" lang="sv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Inga föremål i trapphusen eller utanför förråden. De utgör en brandrisk!</a:t>
            </a:r>
            <a:endParaRPr b="1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Char char="●"/>
            </a:pPr>
            <a:r>
              <a:rPr b="1" i="0" lang="sv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Håll rent i allmänna utrymmen!</a:t>
            </a:r>
            <a:endParaRPr b="1" i="0" sz="1000" u="none" cap="none" strike="noStrike">
              <a:solidFill>
                <a:srgbClr val="000000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sv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OBS! Vi ser gärna att behovet av denna ruta inte finns. Avgifter/trivsel berör oss alla!</a:t>
            </a:r>
            <a:endParaRPr b="1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"/>
          <p:cNvSpPr txBox="1"/>
          <p:nvPr/>
        </p:nvSpPr>
        <p:spPr>
          <a:xfrm>
            <a:off x="2590800" y="8880250"/>
            <a:ext cx="4724400" cy="381000"/>
          </a:xfrm>
          <a:prstGeom prst="rect">
            <a:avLst/>
          </a:prstGeom>
          <a:solidFill>
            <a:srgbClr val="A64D79"/>
          </a:solidFill>
          <a:ln cap="flat" cmpd="sng" w="9525">
            <a:solidFill>
              <a:srgbClr val="4C11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sv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TÄNK PÅ ATT	</a:t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