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24370A-D5EA-48FD-8E2D-84C543411F87}" v="12" dt="2026-01-16T12:50:55.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74" d="100"/>
          <a:sy n="74" d="100"/>
        </p:scale>
        <p:origin x="3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a Mårtens" userId="9454b1b9-65eb-4cfd-86d6-faa9830ee56a" providerId="ADAL" clId="{2224370A-D5EA-48FD-8E2D-84C543411F87}"/>
    <pc:docChg chg="custSel addSld modSld sldOrd">
      <pc:chgData name="Carolina Mårtens" userId="9454b1b9-65eb-4cfd-86d6-faa9830ee56a" providerId="ADAL" clId="{2224370A-D5EA-48FD-8E2D-84C543411F87}" dt="2026-01-21T12:22:30.208" v="788" actId="20577"/>
      <pc:docMkLst>
        <pc:docMk/>
      </pc:docMkLst>
      <pc:sldChg chg="modSp mod">
        <pc:chgData name="Carolina Mårtens" userId="9454b1b9-65eb-4cfd-86d6-faa9830ee56a" providerId="ADAL" clId="{2224370A-D5EA-48FD-8E2D-84C543411F87}" dt="2026-01-21T12:12:44.794" v="696" actId="255"/>
        <pc:sldMkLst>
          <pc:docMk/>
          <pc:sldMk cId="1059639327" sldId="256"/>
        </pc:sldMkLst>
        <pc:spChg chg="mod">
          <ac:chgData name="Carolina Mårtens" userId="9454b1b9-65eb-4cfd-86d6-faa9830ee56a" providerId="ADAL" clId="{2224370A-D5EA-48FD-8E2D-84C543411F87}" dt="2026-01-21T12:12:44.794" v="696" actId="255"/>
          <ac:spMkLst>
            <pc:docMk/>
            <pc:sldMk cId="1059639327" sldId="256"/>
            <ac:spMk id="5" creationId="{26E14512-3364-A15B-B113-BE1C37F74A2D}"/>
          </ac:spMkLst>
        </pc:spChg>
      </pc:sldChg>
      <pc:sldChg chg="modSp mod">
        <pc:chgData name="Carolina Mårtens" userId="9454b1b9-65eb-4cfd-86d6-faa9830ee56a" providerId="ADAL" clId="{2224370A-D5EA-48FD-8E2D-84C543411F87}" dt="2026-01-21T12:13:04.800" v="698" actId="14100"/>
        <pc:sldMkLst>
          <pc:docMk/>
          <pc:sldMk cId="178182365" sldId="257"/>
        </pc:sldMkLst>
        <pc:spChg chg="mod">
          <ac:chgData name="Carolina Mårtens" userId="9454b1b9-65eb-4cfd-86d6-faa9830ee56a" providerId="ADAL" clId="{2224370A-D5EA-48FD-8E2D-84C543411F87}" dt="2026-01-16T12:51:55.519" v="678" actId="20577"/>
          <ac:spMkLst>
            <pc:docMk/>
            <pc:sldMk cId="178182365" sldId="257"/>
            <ac:spMk id="3" creationId="{4E16049A-58FF-CA74-2964-01F9C55EBDD7}"/>
          </ac:spMkLst>
        </pc:spChg>
        <pc:spChg chg="mod">
          <ac:chgData name="Carolina Mårtens" userId="9454b1b9-65eb-4cfd-86d6-faa9830ee56a" providerId="ADAL" clId="{2224370A-D5EA-48FD-8E2D-84C543411F87}" dt="2026-01-21T12:13:04.800" v="698" actId="14100"/>
          <ac:spMkLst>
            <pc:docMk/>
            <pc:sldMk cId="178182365" sldId="257"/>
            <ac:spMk id="11" creationId="{41298601-B89A-E37E-48C5-5AAE6D7999FC}"/>
          </ac:spMkLst>
        </pc:spChg>
      </pc:sldChg>
      <pc:sldChg chg="modSp mod">
        <pc:chgData name="Carolina Mårtens" userId="9454b1b9-65eb-4cfd-86d6-faa9830ee56a" providerId="ADAL" clId="{2224370A-D5EA-48FD-8E2D-84C543411F87}" dt="2026-01-21T12:13:20.883" v="699" actId="255"/>
        <pc:sldMkLst>
          <pc:docMk/>
          <pc:sldMk cId="3436558026" sldId="258"/>
        </pc:sldMkLst>
        <pc:spChg chg="mod">
          <ac:chgData name="Carolina Mårtens" userId="9454b1b9-65eb-4cfd-86d6-faa9830ee56a" providerId="ADAL" clId="{2224370A-D5EA-48FD-8E2D-84C543411F87}" dt="2026-01-21T12:13:20.883" v="699" actId="255"/>
          <ac:spMkLst>
            <pc:docMk/>
            <pc:sldMk cId="3436558026" sldId="258"/>
            <ac:spMk id="3" creationId="{0A93F8D9-D69D-31A5-8D8D-E4C77B401AC9}"/>
          </ac:spMkLst>
        </pc:spChg>
      </pc:sldChg>
      <pc:sldChg chg="modSp mod">
        <pc:chgData name="Carolina Mårtens" userId="9454b1b9-65eb-4cfd-86d6-faa9830ee56a" providerId="ADAL" clId="{2224370A-D5EA-48FD-8E2D-84C543411F87}" dt="2026-01-21T12:13:38.202" v="700" actId="255"/>
        <pc:sldMkLst>
          <pc:docMk/>
          <pc:sldMk cId="2894331375" sldId="259"/>
        </pc:sldMkLst>
        <pc:spChg chg="mod">
          <ac:chgData name="Carolina Mårtens" userId="9454b1b9-65eb-4cfd-86d6-faa9830ee56a" providerId="ADAL" clId="{2224370A-D5EA-48FD-8E2D-84C543411F87}" dt="2026-01-21T12:13:38.202" v="700" actId="255"/>
          <ac:spMkLst>
            <pc:docMk/>
            <pc:sldMk cId="2894331375" sldId="259"/>
            <ac:spMk id="3" creationId="{D6CFF32B-D986-2341-13F5-C48808098698}"/>
          </ac:spMkLst>
        </pc:spChg>
      </pc:sldChg>
      <pc:sldChg chg="modSp mod">
        <pc:chgData name="Carolina Mårtens" userId="9454b1b9-65eb-4cfd-86d6-faa9830ee56a" providerId="ADAL" clId="{2224370A-D5EA-48FD-8E2D-84C543411F87}" dt="2026-01-21T12:20:58.219" v="767" actId="113"/>
        <pc:sldMkLst>
          <pc:docMk/>
          <pc:sldMk cId="4238552826" sldId="260"/>
        </pc:sldMkLst>
        <pc:spChg chg="mod">
          <ac:chgData name="Carolina Mårtens" userId="9454b1b9-65eb-4cfd-86d6-faa9830ee56a" providerId="ADAL" clId="{2224370A-D5EA-48FD-8E2D-84C543411F87}" dt="2026-01-21T12:20:58.219" v="767" actId="113"/>
          <ac:spMkLst>
            <pc:docMk/>
            <pc:sldMk cId="4238552826" sldId="260"/>
            <ac:spMk id="3" creationId="{EEFAAEEB-BA77-E54C-24B3-0E2F06760ABE}"/>
          </ac:spMkLst>
        </pc:spChg>
      </pc:sldChg>
      <pc:sldChg chg="modSp mod">
        <pc:chgData name="Carolina Mårtens" userId="9454b1b9-65eb-4cfd-86d6-faa9830ee56a" providerId="ADAL" clId="{2224370A-D5EA-48FD-8E2D-84C543411F87}" dt="2026-01-21T12:14:08.306" v="702" actId="255"/>
        <pc:sldMkLst>
          <pc:docMk/>
          <pc:sldMk cId="1336627594" sldId="261"/>
        </pc:sldMkLst>
        <pc:spChg chg="mod">
          <ac:chgData name="Carolina Mårtens" userId="9454b1b9-65eb-4cfd-86d6-faa9830ee56a" providerId="ADAL" clId="{2224370A-D5EA-48FD-8E2D-84C543411F87}" dt="2026-01-21T12:14:08.306" v="702" actId="255"/>
          <ac:spMkLst>
            <pc:docMk/>
            <pc:sldMk cId="1336627594" sldId="261"/>
            <ac:spMk id="3" creationId="{231F5D76-0BD7-6582-829C-1A26F5C2AA65}"/>
          </ac:spMkLst>
        </pc:spChg>
      </pc:sldChg>
      <pc:sldChg chg="modSp mod">
        <pc:chgData name="Carolina Mårtens" userId="9454b1b9-65eb-4cfd-86d6-faa9830ee56a" providerId="ADAL" clId="{2224370A-D5EA-48FD-8E2D-84C543411F87}" dt="2026-01-21T12:14:40.171" v="706" actId="20577"/>
        <pc:sldMkLst>
          <pc:docMk/>
          <pc:sldMk cId="4064315138" sldId="262"/>
        </pc:sldMkLst>
        <pc:spChg chg="mod">
          <ac:chgData name="Carolina Mårtens" userId="9454b1b9-65eb-4cfd-86d6-faa9830ee56a" providerId="ADAL" clId="{2224370A-D5EA-48FD-8E2D-84C543411F87}" dt="2026-01-21T12:14:40.171" v="706" actId="20577"/>
          <ac:spMkLst>
            <pc:docMk/>
            <pc:sldMk cId="4064315138" sldId="262"/>
            <ac:spMk id="3" creationId="{062FC017-5319-5784-2C33-5EF7E3BF9F8E}"/>
          </ac:spMkLst>
        </pc:spChg>
      </pc:sldChg>
      <pc:sldChg chg="modSp mod">
        <pc:chgData name="Carolina Mårtens" userId="9454b1b9-65eb-4cfd-86d6-faa9830ee56a" providerId="ADAL" clId="{2224370A-D5EA-48FD-8E2D-84C543411F87}" dt="2026-01-21T12:21:44.480" v="770" actId="20577"/>
        <pc:sldMkLst>
          <pc:docMk/>
          <pc:sldMk cId="805865734" sldId="263"/>
        </pc:sldMkLst>
        <pc:spChg chg="mod">
          <ac:chgData name="Carolina Mårtens" userId="9454b1b9-65eb-4cfd-86d6-faa9830ee56a" providerId="ADAL" clId="{2224370A-D5EA-48FD-8E2D-84C543411F87}" dt="2026-01-21T12:21:44.480" v="770" actId="20577"/>
          <ac:spMkLst>
            <pc:docMk/>
            <pc:sldMk cId="805865734" sldId="263"/>
            <ac:spMk id="3" creationId="{0F321C8E-2BF0-0E3D-9DEF-03AB6EDADF5D}"/>
          </ac:spMkLst>
        </pc:spChg>
      </pc:sldChg>
      <pc:sldChg chg="modSp mod">
        <pc:chgData name="Carolina Mårtens" userId="9454b1b9-65eb-4cfd-86d6-faa9830ee56a" providerId="ADAL" clId="{2224370A-D5EA-48FD-8E2D-84C543411F87}" dt="2026-01-21T12:22:05.451" v="773" actId="20577"/>
        <pc:sldMkLst>
          <pc:docMk/>
          <pc:sldMk cId="463216011" sldId="264"/>
        </pc:sldMkLst>
        <pc:spChg chg="mod">
          <ac:chgData name="Carolina Mårtens" userId="9454b1b9-65eb-4cfd-86d6-faa9830ee56a" providerId="ADAL" clId="{2224370A-D5EA-48FD-8E2D-84C543411F87}" dt="2026-01-21T12:22:05.451" v="773" actId="20577"/>
          <ac:spMkLst>
            <pc:docMk/>
            <pc:sldMk cId="463216011" sldId="264"/>
            <ac:spMk id="3" creationId="{FC4E9FB9-FEB2-33AD-1C86-4937E11C8ADD}"/>
          </ac:spMkLst>
        </pc:spChg>
      </pc:sldChg>
      <pc:sldChg chg="modSp mod">
        <pc:chgData name="Carolina Mårtens" userId="9454b1b9-65eb-4cfd-86d6-faa9830ee56a" providerId="ADAL" clId="{2224370A-D5EA-48FD-8E2D-84C543411F87}" dt="2026-01-21T12:22:30.208" v="788" actId="20577"/>
        <pc:sldMkLst>
          <pc:docMk/>
          <pc:sldMk cId="2728625724" sldId="265"/>
        </pc:sldMkLst>
        <pc:spChg chg="mod">
          <ac:chgData name="Carolina Mårtens" userId="9454b1b9-65eb-4cfd-86d6-faa9830ee56a" providerId="ADAL" clId="{2224370A-D5EA-48FD-8E2D-84C543411F87}" dt="2026-01-21T12:22:30.208" v="788" actId="20577"/>
          <ac:spMkLst>
            <pc:docMk/>
            <pc:sldMk cId="2728625724" sldId="265"/>
            <ac:spMk id="12" creationId="{CE428E11-2477-AA49-FD01-6E9D928D22F3}"/>
          </ac:spMkLst>
        </pc:spChg>
      </pc:sldChg>
      <pc:sldChg chg="modSp mod">
        <pc:chgData name="Carolina Mårtens" userId="9454b1b9-65eb-4cfd-86d6-faa9830ee56a" providerId="ADAL" clId="{2224370A-D5EA-48FD-8E2D-84C543411F87}" dt="2026-01-21T12:15:43.371" v="711" actId="255"/>
        <pc:sldMkLst>
          <pc:docMk/>
          <pc:sldMk cId="1067487663" sldId="266"/>
        </pc:sldMkLst>
        <pc:spChg chg="mod">
          <ac:chgData name="Carolina Mårtens" userId="9454b1b9-65eb-4cfd-86d6-faa9830ee56a" providerId="ADAL" clId="{2224370A-D5EA-48FD-8E2D-84C543411F87}" dt="2026-01-21T12:15:43.371" v="711" actId="255"/>
          <ac:spMkLst>
            <pc:docMk/>
            <pc:sldMk cId="1067487663" sldId="266"/>
            <ac:spMk id="5" creationId="{EE5C82C6-0EDD-1D95-1FF6-906013EEFD20}"/>
          </ac:spMkLst>
        </pc:spChg>
      </pc:sldChg>
      <pc:sldChg chg="addSp modSp new mod ord">
        <pc:chgData name="Carolina Mårtens" userId="9454b1b9-65eb-4cfd-86d6-faa9830ee56a" providerId="ADAL" clId="{2224370A-D5EA-48FD-8E2D-84C543411F87}" dt="2026-01-16T12:51:43.337" v="676" actId="20577"/>
        <pc:sldMkLst>
          <pc:docMk/>
          <pc:sldMk cId="1227007277" sldId="268"/>
        </pc:sldMkLst>
        <pc:spChg chg="add mod">
          <ac:chgData name="Carolina Mårtens" userId="9454b1b9-65eb-4cfd-86d6-faa9830ee56a" providerId="ADAL" clId="{2224370A-D5EA-48FD-8E2D-84C543411F87}" dt="2026-01-16T12:51:43.337" v="676" actId="20577"/>
          <ac:spMkLst>
            <pc:docMk/>
            <pc:sldMk cId="1227007277" sldId="268"/>
            <ac:spMk id="3" creationId="{560C1B5A-DAA4-A540-D907-007E08AE070C}"/>
          </ac:spMkLst>
        </pc:spChg>
        <pc:spChg chg="add mod">
          <ac:chgData name="Carolina Mårtens" userId="9454b1b9-65eb-4cfd-86d6-faa9830ee56a" providerId="ADAL" clId="{2224370A-D5EA-48FD-8E2D-84C543411F87}" dt="2026-01-16T12:49:33.282" v="586" actId="1076"/>
          <ac:spMkLst>
            <pc:docMk/>
            <pc:sldMk cId="1227007277" sldId="268"/>
            <ac:spMk id="4" creationId="{68CEEDAE-D01A-C835-253A-F510C2C40E37}"/>
          </ac:spMkLst>
        </pc:spChg>
        <pc:spChg chg="add mod">
          <ac:chgData name="Carolina Mårtens" userId="9454b1b9-65eb-4cfd-86d6-faa9830ee56a" providerId="ADAL" clId="{2224370A-D5EA-48FD-8E2D-84C543411F87}" dt="2026-01-16T12:49:33.282" v="586" actId="1076"/>
          <ac:spMkLst>
            <pc:docMk/>
            <pc:sldMk cId="1227007277" sldId="268"/>
            <ac:spMk id="5" creationId="{9C743C4A-3629-C8D7-92C1-5AC468300239}"/>
          </ac:spMkLst>
        </pc:spChg>
        <pc:picChg chg="add mod">
          <ac:chgData name="Carolina Mårtens" userId="9454b1b9-65eb-4cfd-86d6-faa9830ee56a" providerId="ADAL" clId="{2224370A-D5EA-48FD-8E2D-84C543411F87}" dt="2026-01-16T12:50:55.264" v="593" actId="1076"/>
          <ac:picMkLst>
            <pc:docMk/>
            <pc:sldMk cId="1227007277" sldId="268"/>
            <ac:picMk id="2049" creationId="{86E51A4F-9DD3-007F-5270-A901D55EA11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8F1CA-8FE9-1844-F349-8DF7A612DE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E3E5A63B-194D-7604-0DCD-B34DC75BC6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3C343DFB-F059-5186-68E9-62EB5FC26B6D}"/>
              </a:ext>
            </a:extLst>
          </p:cNvPr>
          <p:cNvSpPr>
            <a:spLocks noGrp="1"/>
          </p:cNvSpPr>
          <p:nvPr>
            <p:ph type="dt" sz="half" idx="10"/>
          </p:nvPr>
        </p:nvSpPr>
        <p:spPr/>
        <p:txBody>
          <a:bodyPr/>
          <a:lstStyle/>
          <a:p>
            <a:fld id="{DC991196-CD05-473D-A31F-98D856AF6870}" type="datetimeFigureOut">
              <a:rPr lang="sv-SE" smtClean="0"/>
              <a:t>2026-01-21</a:t>
            </a:fld>
            <a:endParaRPr lang="sv-SE"/>
          </a:p>
        </p:txBody>
      </p:sp>
      <p:sp>
        <p:nvSpPr>
          <p:cNvPr id="5" name="Footer Placeholder 4">
            <a:extLst>
              <a:ext uri="{FF2B5EF4-FFF2-40B4-BE49-F238E27FC236}">
                <a16:creationId xmlns:a16="http://schemas.microsoft.com/office/drawing/2014/main" id="{D1C0DE25-DBD1-0B77-1F3A-1E4088B288D9}"/>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51C48961-6FF8-5667-6BE2-91C50CC46554}"/>
              </a:ext>
            </a:extLst>
          </p:cNvPr>
          <p:cNvSpPr>
            <a:spLocks noGrp="1"/>
          </p:cNvSpPr>
          <p:nvPr>
            <p:ph type="sldNum" sz="quarter" idx="12"/>
          </p:nvPr>
        </p:nvSpPr>
        <p:spPr/>
        <p:txBody>
          <a:bodyPr/>
          <a:lstStyle/>
          <a:p>
            <a:fld id="{6A5B4FE0-13E5-404A-BA97-0CEC065D49E4}" type="slidenum">
              <a:rPr lang="sv-SE" smtClean="0"/>
              <a:t>‹#›</a:t>
            </a:fld>
            <a:endParaRPr lang="sv-SE"/>
          </a:p>
        </p:txBody>
      </p:sp>
    </p:spTree>
    <p:extLst>
      <p:ext uri="{BB962C8B-B14F-4D97-AF65-F5344CB8AC3E}">
        <p14:creationId xmlns:p14="http://schemas.microsoft.com/office/powerpoint/2010/main" val="262294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1BFA-3B91-7C32-35F8-2A950DAD7C48}"/>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68E341AD-5CAB-BF6A-6CAE-574507AD6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1541AD1B-8EAC-5AF9-9955-D969C0D70CFD}"/>
              </a:ext>
            </a:extLst>
          </p:cNvPr>
          <p:cNvSpPr>
            <a:spLocks noGrp="1"/>
          </p:cNvSpPr>
          <p:nvPr>
            <p:ph type="dt" sz="half" idx="10"/>
          </p:nvPr>
        </p:nvSpPr>
        <p:spPr/>
        <p:txBody>
          <a:bodyPr/>
          <a:lstStyle/>
          <a:p>
            <a:fld id="{DC991196-CD05-473D-A31F-98D856AF6870}" type="datetimeFigureOut">
              <a:rPr lang="sv-SE" smtClean="0"/>
              <a:t>2026-01-21</a:t>
            </a:fld>
            <a:endParaRPr lang="sv-SE"/>
          </a:p>
        </p:txBody>
      </p:sp>
      <p:sp>
        <p:nvSpPr>
          <p:cNvPr id="5" name="Footer Placeholder 4">
            <a:extLst>
              <a:ext uri="{FF2B5EF4-FFF2-40B4-BE49-F238E27FC236}">
                <a16:creationId xmlns:a16="http://schemas.microsoft.com/office/drawing/2014/main" id="{429E71E9-9D79-19EC-2F81-15DB5123FA5C}"/>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67615C80-BF2D-224B-30DC-D61A63C01509}"/>
              </a:ext>
            </a:extLst>
          </p:cNvPr>
          <p:cNvSpPr>
            <a:spLocks noGrp="1"/>
          </p:cNvSpPr>
          <p:nvPr>
            <p:ph type="sldNum" sz="quarter" idx="12"/>
          </p:nvPr>
        </p:nvSpPr>
        <p:spPr/>
        <p:txBody>
          <a:bodyPr/>
          <a:lstStyle/>
          <a:p>
            <a:fld id="{6A5B4FE0-13E5-404A-BA97-0CEC065D49E4}" type="slidenum">
              <a:rPr lang="sv-SE" smtClean="0"/>
              <a:t>‹#›</a:t>
            </a:fld>
            <a:endParaRPr lang="sv-SE"/>
          </a:p>
        </p:txBody>
      </p:sp>
    </p:spTree>
    <p:extLst>
      <p:ext uri="{BB962C8B-B14F-4D97-AF65-F5344CB8AC3E}">
        <p14:creationId xmlns:p14="http://schemas.microsoft.com/office/powerpoint/2010/main" val="40231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71A5D2-F31E-2AE6-AA01-CA583DAF26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25A3F6F2-C085-7B8C-EA7C-CFD87BDCAD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67E10B9F-CD38-B5FC-E91A-0A4A92540213}"/>
              </a:ext>
            </a:extLst>
          </p:cNvPr>
          <p:cNvSpPr>
            <a:spLocks noGrp="1"/>
          </p:cNvSpPr>
          <p:nvPr>
            <p:ph type="dt" sz="half" idx="10"/>
          </p:nvPr>
        </p:nvSpPr>
        <p:spPr/>
        <p:txBody>
          <a:bodyPr/>
          <a:lstStyle/>
          <a:p>
            <a:fld id="{DC991196-CD05-473D-A31F-98D856AF6870}" type="datetimeFigureOut">
              <a:rPr lang="sv-SE" smtClean="0"/>
              <a:t>2026-01-21</a:t>
            </a:fld>
            <a:endParaRPr lang="sv-SE"/>
          </a:p>
        </p:txBody>
      </p:sp>
      <p:sp>
        <p:nvSpPr>
          <p:cNvPr id="5" name="Footer Placeholder 4">
            <a:extLst>
              <a:ext uri="{FF2B5EF4-FFF2-40B4-BE49-F238E27FC236}">
                <a16:creationId xmlns:a16="http://schemas.microsoft.com/office/drawing/2014/main" id="{0BC9BF7D-0229-EEFB-62A2-3A8B5201AFE0}"/>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E8472E01-1826-DED7-25CA-42F45206AF10}"/>
              </a:ext>
            </a:extLst>
          </p:cNvPr>
          <p:cNvSpPr>
            <a:spLocks noGrp="1"/>
          </p:cNvSpPr>
          <p:nvPr>
            <p:ph type="sldNum" sz="quarter" idx="12"/>
          </p:nvPr>
        </p:nvSpPr>
        <p:spPr/>
        <p:txBody>
          <a:bodyPr/>
          <a:lstStyle/>
          <a:p>
            <a:fld id="{6A5B4FE0-13E5-404A-BA97-0CEC065D49E4}" type="slidenum">
              <a:rPr lang="sv-SE" smtClean="0"/>
              <a:t>‹#›</a:t>
            </a:fld>
            <a:endParaRPr lang="sv-SE"/>
          </a:p>
        </p:txBody>
      </p:sp>
    </p:spTree>
    <p:extLst>
      <p:ext uri="{BB962C8B-B14F-4D97-AF65-F5344CB8AC3E}">
        <p14:creationId xmlns:p14="http://schemas.microsoft.com/office/powerpoint/2010/main" val="202942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4E2DF-63AE-8CA3-3C5D-DE063977BFC7}"/>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39BDEF6A-058B-00B7-B09D-9260A188B5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532DCD74-C66B-3566-32C9-39BB667B8A70}"/>
              </a:ext>
            </a:extLst>
          </p:cNvPr>
          <p:cNvSpPr>
            <a:spLocks noGrp="1"/>
          </p:cNvSpPr>
          <p:nvPr>
            <p:ph type="dt" sz="half" idx="10"/>
          </p:nvPr>
        </p:nvSpPr>
        <p:spPr/>
        <p:txBody>
          <a:bodyPr/>
          <a:lstStyle/>
          <a:p>
            <a:fld id="{DC991196-CD05-473D-A31F-98D856AF6870}" type="datetimeFigureOut">
              <a:rPr lang="sv-SE" smtClean="0"/>
              <a:t>2026-01-21</a:t>
            </a:fld>
            <a:endParaRPr lang="sv-SE"/>
          </a:p>
        </p:txBody>
      </p:sp>
      <p:sp>
        <p:nvSpPr>
          <p:cNvPr id="5" name="Footer Placeholder 4">
            <a:extLst>
              <a:ext uri="{FF2B5EF4-FFF2-40B4-BE49-F238E27FC236}">
                <a16:creationId xmlns:a16="http://schemas.microsoft.com/office/drawing/2014/main" id="{63DFE6C4-E930-2E43-4A1D-E7BD7D382EB4}"/>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D18B5EAC-4625-2C16-46E2-A3F0DC9C1AAC}"/>
              </a:ext>
            </a:extLst>
          </p:cNvPr>
          <p:cNvSpPr>
            <a:spLocks noGrp="1"/>
          </p:cNvSpPr>
          <p:nvPr>
            <p:ph type="sldNum" sz="quarter" idx="12"/>
          </p:nvPr>
        </p:nvSpPr>
        <p:spPr/>
        <p:txBody>
          <a:bodyPr/>
          <a:lstStyle/>
          <a:p>
            <a:fld id="{6A5B4FE0-13E5-404A-BA97-0CEC065D49E4}" type="slidenum">
              <a:rPr lang="sv-SE" smtClean="0"/>
              <a:t>‹#›</a:t>
            </a:fld>
            <a:endParaRPr lang="sv-SE"/>
          </a:p>
        </p:txBody>
      </p:sp>
    </p:spTree>
    <p:extLst>
      <p:ext uri="{BB962C8B-B14F-4D97-AF65-F5344CB8AC3E}">
        <p14:creationId xmlns:p14="http://schemas.microsoft.com/office/powerpoint/2010/main" val="213773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D75F-C5C4-CD1C-8D15-5331DB7B63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B97AB093-CBFA-E9E3-8443-D5E11BF7E1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E6E351-FA8A-37BA-0B24-6936FF143423}"/>
              </a:ext>
            </a:extLst>
          </p:cNvPr>
          <p:cNvSpPr>
            <a:spLocks noGrp="1"/>
          </p:cNvSpPr>
          <p:nvPr>
            <p:ph type="dt" sz="half" idx="10"/>
          </p:nvPr>
        </p:nvSpPr>
        <p:spPr/>
        <p:txBody>
          <a:bodyPr/>
          <a:lstStyle/>
          <a:p>
            <a:fld id="{DC991196-CD05-473D-A31F-98D856AF6870}" type="datetimeFigureOut">
              <a:rPr lang="sv-SE" smtClean="0"/>
              <a:t>2026-01-21</a:t>
            </a:fld>
            <a:endParaRPr lang="sv-SE"/>
          </a:p>
        </p:txBody>
      </p:sp>
      <p:sp>
        <p:nvSpPr>
          <p:cNvPr id="5" name="Footer Placeholder 4">
            <a:extLst>
              <a:ext uri="{FF2B5EF4-FFF2-40B4-BE49-F238E27FC236}">
                <a16:creationId xmlns:a16="http://schemas.microsoft.com/office/drawing/2014/main" id="{3888E66B-3F90-EF3B-25B3-F12DA0F69F9F}"/>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5D7EACE0-E884-C080-550A-8BD0A54045BC}"/>
              </a:ext>
            </a:extLst>
          </p:cNvPr>
          <p:cNvSpPr>
            <a:spLocks noGrp="1"/>
          </p:cNvSpPr>
          <p:nvPr>
            <p:ph type="sldNum" sz="quarter" idx="12"/>
          </p:nvPr>
        </p:nvSpPr>
        <p:spPr/>
        <p:txBody>
          <a:bodyPr/>
          <a:lstStyle/>
          <a:p>
            <a:fld id="{6A5B4FE0-13E5-404A-BA97-0CEC065D49E4}" type="slidenum">
              <a:rPr lang="sv-SE" smtClean="0"/>
              <a:t>‹#›</a:t>
            </a:fld>
            <a:endParaRPr lang="sv-SE"/>
          </a:p>
        </p:txBody>
      </p:sp>
    </p:spTree>
    <p:extLst>
      <p:ext uri="{BB962C8B-B14F-4D97-AF65-F5344CB8AC3E}">
        <p14:creationId xmlns:p14="http://schemas.microsoft.com/office/powerpoint/2010/main" val="53958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E9C25-8FBC-1DA3-62C3-9F7AD134025C}"/>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F035E467-B696-AC59-12DF-893DC04B6D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6C7BC9A2-C696-996A-2690-8D8C8350E8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62089390-F567-B2D8-C3B1-8B78BB29BC10}"/>
              </a:ext>
            </a:extLst>
          </p:cNvPr>
          <p:cNvSpPr>
            <a:spLocks noGrp="1"/>
          </p:cNvSpPr>
          <p:nvPr>
            <p:ph type="dt" sz="half" idx="10"/>
          </p:nvPr>
        </p:nvSpPr>
        <p:spPr/>
        <p:txBody>
          <a:bodyPr/>
          <a:lstStyle/>
          <a:p>
            <a:fld id="{DC991196-CD05-473D-A31F-98D856AF6870}" type="datetimeFigureOut">
              <a:rPr lang="sv-SE" smtClean="0"/>
              <a:t>2026-01-21</a:t>
            </a:fld>
            <a:endParaRPr lang="sv-SE"/>
          </a:p>
        </p:txBody>
      </p:sp>
      <p:sp>
        <p:nvSpPr>
          <p:cNvPr id="6" name="Footer Placeholder 5">
            <a:extLst>
              <a:ext uri="{FF2B5EF4-FFF2-40B4-BE49-F238E27FC236}">
                <a16:creationId xmlns:a16="http://schemas.microsoft.com/office/drawing/2014/main" id="{D2C4377E-A244-94AB-2908-D8C14134482B}"/>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6DB34647-6212-6097-EE50-A02CB2F86368}"/>
              </a:ext>
            </a:extLst>
          </p:cNvPr>
          <p:cNvSpPr>
            <a:spLocks noGrp="1"/>
          </p:cNvSpPr>
          <p:nvPr>
            <p:ph type="sldNum" sz="quarter" idx="12"/>
          </p:nvPr>
        </p:nvSpPr>
        <p:spPr/>
        <p:txBody>
          <a:bodyPr/>
          <a:lstStyle/>
          <a:p>
            <a:fld id="{6A5B4FE0-13E5-404A-BA97-0CEC065D49E4}" type="slidenum">
              <a:rPr lang="sv-SE" smtClean="0"/>
              <a:t>‹#›</a:t>
            </a:fld>
            <a:endParaRPr lang="sv-SE"/>
          </a:p>
        </p:txBody>
      </p:sp>
    </p:spTree>
    <p:extLst>
      <p:ext uri="{BB962C8B-B14F-4D97-AF65-F5344CB8AC3E}">
        <p14:creationId xmlns:p14="http://schemas.microsoft.com/office/powerpoint/2010/main" val="1020548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C19C0-0083-4DE2-19B3-5F21A28A8C8E}"/>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0B1178A2-BAF1-927E-31EC-BF974D7BD5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98D6CE-37EC-164D-079B-DA40B205DE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06C2E8DA-3AF1-1B76-433E-74572CCD25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DDF0B1-8C3A-ED50-D203-A23D331DDF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4726320E-6E9D-63EC-75D0-B35F22B2FF76}"/>
              </a:ext>
            </a:extLst>
          </p:cNvPr>
          <p:cNvSpPr>
            <a:spLocks noGrp="1"/>
          </p:cNvSpPr>
          <p:nvPr>
            <p:ph type="dt" sz="half" idx="10"/>
          </p:nvPr>
        </p:nvSpPr>
        <p:spPr/>
        <p:txBody>
          <a:bodyPr/>
          <a:lstStyle/>
          <a:p>
            <a:fld id="{DC991196-CD05-473D-A31F-98D856AF6870}" type="datetimeFigureOut">
              <a:rPr lang="sv-SE" smtClean="0"/>
              <a:t>2026-01-21</a:t>
            </a:fld>
            <a:endParaRPr lang="sv-SE"/>
          </a:p>
        </p:txBody>
      </p:sp>
      <p:sp>
        <p:nvSpPr>
          <p:cNvPr id="8" name="Footer Placeholder 7">
            <a:extLst>
              <a:ext uri="{FF2B5EF4-FFF2-40B4-BE49-F238E27FC236}">
                <a16:creationId xmlns:a16="http://schemas.microsoft.com/office/drawing/2014/main" id="{B09E637B-BA43-280F-22F1-C503B31DF2B9}"/>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E1CA7C28-D5FB-453F-9837-B1FAC50B74A0}"/>
              </a:ext>
            </a:extLst>
          </p:cNvPr>
          <p:cNvSpPr>
            <a:spLocks noGrp="1"/>
          </p:cNvSpPr>
          <p:nvPr>
            <p:ph type="sldNum" sz="quarter" idx="12"/>
          </p:nvPr>
        </p:nvSpPr>
        <p:spPr/>
        <p:txBody>
          <a:bodyPr/>
          <a:lstStyle/>
          <a:p>
            <a:fld id="{6A5B4FE0-13E5-404A-BA97-0CEC065D49E4}" type="slidenum">
              <a:rPr lang="sv-SE" smtClean="0"/>
              <a:t>‹#›</a:t>
            </a:fld>
            <a:endParaRPr lang="sv-SE"/>
          </a:p>
        </p:txBody>
      </p:sp>
    </p:spTree>
    <p:extLst>
      <p:ext uri="{BB962C8B-B14F-4D97-AF65-F5344CB8AC3E}">
        <p14:creationId xmlns:p14="http://schemas.microsoft.com/office/powerpoint/2010/main" val="133394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AFB8-BBBC-87B9-3531-3E4794D661CD}"/>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BEFAB10C-240B-6597-D217-8574863B692A}"/>
              </a:ext>
            </a:extLst>
          </p:cNvPr>
          <p:cNvSpPr>
            <a:spLocks noGrp="1"/>
          </p:cNvSpPr>
          <p:nvPr>
            <p:ph type="dt" sz="half" idx="10"/>
          </p:nvPr>
        </p:nvSpPr>
        <p:spPr/>
        <p:txBody>
          <a:bodyPr/>
          <a:lstStyle/>
          <a:p>
            <a:fld id="{DC991196-CD05-473D-A31F-98D856AF6870}" type="datetimeFigureOut">
              <a:rPr lang="sv-SE" smtClean="0"/>
              <a:t>2026-01-21</a:t>
            </a:fld>
            <a:endParaRPr lang="sv-SE"/>
          </a:p>
        </p:txBody>
      </p:sp>
      <p:sp>
        <p:nvSpPr>
          <p:cNvPr id="4" name="Footer Placeholder 3">
            <a:extLst>
              <a:ext uri="{FF2B5EF4-FFF2-40B4-BE49-F238E27FC236}">
                <a16:creationId xmlns:a16="http://schemas.microsoft.com/office/drawing/2014/main" id="{D2DC9F02-F58B-3A13-8FDC-1C238AC4F44D}"/>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B23CF795-C396-2262-0AC6-1415768BF73F}"/>
              </a:ext>
            </a:extLst>
          </p:cNvPr>
          <p:cNvSpPr>
            <a:spLocks noGrp="1"/>
          </p:cNvSpPr>
          <p:nvPr>
            <p:ph type="sldNum" sz="quarter" idx="12"/>
          </p:nvPr>
        </p:nvSpPr>
        <p:spPr/>
        <p:txBody>
          <a:bodyPr/>
          <a:lstStyle/>
          <a:p>
            <a:fld id="{6A5B4FE0-13E5-404A-BA97-0CEC065D49E4}" type="slidenum">
              <a:rPr lang="sv-SE" smtClean="0"/>
              <a:t>‹#›</a:t>
            </a:fld>
            <a:endParaRPr lang="sv-SE"/>
          </a:p>
        </p:txBody>
      </p:sp>
    </p:spTree>
    <p:extLst>
      <p:ext uri="{BB962C8B-B14F-4D97-AF65-F5344CB8AC3E}">
        <p14:creationId xmlns:p14="http://schemas.microsoft.com/office/powerpoint/2010/main" val="676372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C806F1-8879-DEDD-58F6-A12984562780}"/>
              </a:ext>
            </a:extLst>
          </p:cNvPr>
          <p:cNvSpPr>
            <a:spLocks noGrp="1"/>
          </p:cNvSpPr>
          <p:nvPr>
            <p:ph type="dt" sz="half" idx="10"/>
          </p:nvPr>
        </p:nvSpPr>
        <p:spPr/>
        <p:txBody>
          <a:bodyPr/>
          <a:lstStyle/>
          <a:p>
            <a:fld id="{DC991196-CD05-473D-A31F-98D856AF6870}" type="datetimeFigureOut">
              <a:rPr lang="sv-SE" smtClean="0"/>
              <a:t>2026-01-21</a:t>
            </a:fld>
            <a:endParaRPr lang="sv-SE"/>
          </a:p>
        </p:txBody>
      </p:sp>
      <p:sp>
        <p:nvSpPr>
          <p:cNvPr id="3" name="Footer Placeholder 2">
            <a:extLst>
              <a:ext uri="{FF2B5EF4-FFF2-40B4-BE49-F238E27FC236}">
                <a16:creationId xmlns:a16="http://schemas.microsoft.com/office/drawing/2014/main" id="{C343011D-1B7A-615E-9328-82FD13C39C8F}"/>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F88B5910-4587-8F4F-B5B5-3937E055B63B}"/>
              </a:ext>
            </a:extLst>
          </p:cNvPr>
          <p:cNvSpPr>
            <a:spLocks noGrp="1"/>
          </p:cNvSpPr>
          <p:nvPr>
            <p:ph type="sldNum" sz="quarter" idx="12"/>
          </p:nvPr>
        </p:nvSpPr>
        <p:spPr/>
        <p:txBody>
          <a:bodyPr/>
          <a:lstStyle/>
          <a:p>
            <a:fld id="{6A5B4FE0-13E5-404A-BA97-0CEC065D49E4}" type="slidenum">
              <a:rPr lang="sv-SE" smtClean="0"/>
              <a:t>‹#›</a:t>
            </a:fld>
            <a:endParaRPr lang="sv-SE"/>
          </a:p>
        </p:txBody>
      </p:sp>
    </p:spTree>
    <p:extLst>
      <p:ext uri="{BB962C8B-B14F-4D97-AF65-F5344CB8AC3E}">
        <p14:creationId xmlns:p14="http://schemas.microsoft.com/office/powerpoint/2010/main" val="332093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9EDBF-6E11-8FC4-B36C-43934EF50D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568FBB8B-9E86-A61D-E585-BB0BECEC71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01CD314C-63CA-795D-0C1E-AB32D0E081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C57069-1347-43B5-8E29-965639A524AC}"/>
              </a:ext>
            </a:extLst>
          </p:cNvPr>
          <p:cNvSpPr>
            <a:spLocks noGrp="1"/>
          </p:cNvSpPr>
          <p:nvPr>
            <p:ph type="dt" sz="half" idx="10"/>
          </p:nvPr>
        </p:nvSpPr>
        <p:spPr/>
        <p:txBody>
          <a:bodyPr/>
          <a:lstStyle/>
          <a:p>
            <a:fld id="{DC991196-CD05-473D-A31F-98D856AF6870}" type="datetimeFigureOut">
              <a:rPr lang="sv-SE" smtClean="0"/>
              <a:t>2026-01-21</a:t>
            </a:fld>
            <a:endParaRPr lang="sv-SE"/>
          </a:p>
        </p:txBody>
      </p:sp>
      <p:sp>
        <p:nvSpPr>
          <p:cNvPr id="6" name="Footer Placeholder 5">
            <a:extLst>
              <a:ext uri="{FF2B5EF4-FFF2-40B4-BE49-F238E27FC236}">
                <a16:creationId xmlns:a16="http://schemas.microsoft.com/office/drawing/2014/main" id="{D37845AE-D22A-E87B-91FE-672715F4CEB3}"/>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6A7090E6-3538-0FF7-A09B-DD5A0EC3D67E}"/>
              </a:ext>
            </a:extLst>
          </p:cNvPr>
          <p:cNvSpPr>
            <a:spLocks noGrp="1"/>
          </p:cNvSpPr>
          <p:nvPr>
            <p:ph type="sldNum" sz="quarter" idx="12"/>
          </p:nvPr>
        </p:nvSpPr>
        <p:spPr/>
        <p:txBody>
          <a:bodyPr/>
          <a:lstStyle/>
          <a:p>
            <a:fld id="{6A5B4FE0-13E5-404A-BA97-0CEC065D49E4}" type="slidenum">
              <a:rPr lang="sv-SE" smtClean="0"/>
              <a:t>‹#›</a:t>
            </a:fld>
            <a:endParaRPr lang="sv-SE"/>
          </a:p>
        </p:txBody>
      </p:sp>
    </p:spTree>
    <p:extLst>
      <p:ext uri="{BB962C8B-B14F-4D97-AF65-F5344CB8AC3E}">
        <p14:creationId xmlns:p14="http://schemas.microsoft.com/office/powerpoint/2010/main" val="1950337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DE388-DC5A-0C5C-3254-8FB7A87DE4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5B969C3B-2D31-4D2C-0622-00732960A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DD945869-C822-26A1-A9F4-1F699BBEE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594F5A-2447-1E46-6257-55292D0A77A2}"/>
              </a:ext>
            </a:extLst>
          </p:cNvPr>
          <p:cNvSpPr>
            <a:spLocks noGrp="1"/>
          </p:cNvSpPr>
          <p:nvPr>
            <p:ph type="dt" sz="half" idx="10"/>
          </p:nvPr>
        </p:nvSpPr>
        <p:spPr/>
        <p:txBody>
          <a:bodyPr/>
          <a:lstStyle/>
          <a:p>
            <a:fld id="{DC991196-CD05-473D-A31F-98D856AF6870}" type="datetimeFigureOut">
              <a:rPr lang="sv-SE" smtClean="0"/>
              <a:t>2026-01-21</a:t>
            </a:fld>
            <a:endParaRPr lang="sv-SE"/>
          </a:p>
        </p:txBody>
      </p:sp>
      <p:sp>
        <p:nvSpPr>
          <p:cNvPr id="6" name="Footer Placeholder 5">
            <a:extLst>
              <a:ext uri="{FF2B5EF4-FFF2-40B4-BE49-F238E27FC236}">
                <a16:creationId xmlns:a16="http://schemas.microsoft.com/office/drawing/2014/main" id="{695E6AC7-361C-104E-699B-27E16D1B8AD9}"/>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D614DCAB-052B-9F33-B739-46C6D5A053A8}"/>
              </a:ext>
            </a:extLst>
          </p:cNvPr>
          <p:cNvSpPr>
            <a:spLocks noGrp="1"/>
          </p:cNvSpPr>
          <p:nvPr>
            <p:ph type="sldNum" sz="quarter" idx="12"/>
          </p:nvPr>
        </p:nvSpPr>
        <p:spPr/>
        <p:txBody>
          <a:bodyPr/>
          <a:lstStyle/>
          <a:p>
            <a:fld id="{6A5B4FE0-13E5-404A-BA97-0CEC065D49E4}" type="slidenum">
              <a:rPr lang="sv-SE" smtClean="0"/>
              <a:t>‹#›</a:t>
            </a:fld>
            <a:endParaRPr lang="sv-SE"/>
          </a:p>
        </p:txBody>
      </p:sp>
    </p:spTree>
    <p:extLst>
      <p:ext uri="{BB962C8B-B14F-4D97-AF65-F5344CB8AC3E}">
        <p14:creationId xmlns:p14="http://schemas.microsoft.com/office/powerpoint/2010/main" val="236268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0EC547-ACCA-C933-39F5-BEEA90F8FD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35AA9679-56EE-8DD6-985E-8B9CDFC184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7D5EF93A-F9C5-E399-DD07-8741BCBD7D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991196-CD05-473D-A31F-98D856AF6870}" type="datetimeFigureOut">
              <a:rPr lang="sv-SE" smtClean="0"/>
              <a:t>2026-01-21</a:t>
            </a:fld>
            <a:endParaRPr lang="sv-SE"/>
          </a:p>
        </p:txBody>
      </p:sp>
      <p:sp>
        <p:nvSpPr>
          <p:cNvPr id="5" name="Footer Placeholder 4">
            <a:extLst>
              <a:ext uri="{FF2B5EF4-FFF2-40B4-BE49-F238E27FC236}">
                <a16:creationId xmlns:a16="http://schemas.microsoft.com/office/drawing/2014/main" id="{FF401E72-CA82-D31D-CB81-9D50E4E4D4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Slide Number Placeholder 5">
            <a:extLst>
              <a:ext uri="{FF2B5EF4-FFF2-40B4-BE49-F238E27FC236}">
                <a16:creationId xmlns:a16="http://schemas.microsoft.com/office/drawing/2014/main" id="{B8777DC4-ED5E-6C93-247E-7F8E01B02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5B4FE0-13E5-404A-BA97-0CEC065D49E4}" type="slidenum">
              <a:rPr lang="sv-SE" smtClean="0"/>
              <a:t>‹#›</a:t>
            </a:fld>
            <a:endParaRPr lang="sv-SE"/>
          </a:p>
        </p:txBody>
      </p:sp>
    </p:spTree>
    <p:extLst>
      <p:ext uri="{BB962C8B-B14F-4D97-AF65-F5344CB8AC3E}">
        <p14:creationId xmlns:p14="http://schemas.microsoft.com/office/powerpoint/2010/main" val="2377439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0C1B5A-DAA4-A540-D907-007E08AE070C}"/>
              </a:ext>
            </a:extLst>
          </p:cNvPr>
          <p:cNvSpPr txBox="1"/>
          <p:nvPr/>
        </p:nvSpPr>
        <p:spPr>
          <a:xfrm>
            <a:off x="505390" y="279923"/>
            <a:ext cx="10394442" cy="3662541"/>
          </a:xfrm>
          <a:prstGeom prst="rect">
            <a:avLst/>
          </a:prstGeom>
          <a:noFill/>
        </p:spPr>
        <p:txBody>
          <a:bodyPr wrap="square">
            <a:spAutoFit/>
          </a:bodyPr>
          <a:lstStyle/>
          <a:p>
            <a:endParaRPr lang="sv-SE" sz="4400" dirty="0">
              <a:solidFill>
                <a:srgbClr val="000000"/>
              </a:solidFill>
              <a:latin typeface="Calibri" panose="020F0502020204030204" pitchFamily="34" charset="0"/>
            </a:endParaRPr>
          </a:p>
          <a:p>
            <a:r>
              <a:rPr lang="sv-SE" sz="4400" dirty="0">
                <a:solidFill>
                  <a:srgbClr val="000000"/>
                </a:solidFill>
                <a:latin typeface="Calibri" panose="020F0502020204030204" pitchFamily="34" charset="0"/>
              </a:rPr>
              <a:t>Nytt värmesystem BRF Läskpapperet</a:t>
            </a:r>
          </a:p>
          <a:p>
            <a:endParaRPr lang="sv-SE" sz="1800" dirty="0">
              <a:solidFill>
                <a:srgbClr val="000000"/>
              </a:solidFill>
              <a:effectLst/>
              <a:latin typeface="Calibri" panose="020F0502020204030204" pitchFamily="34" charset="0"/>
              <a:ea typeface="Calibri" panose="020F0502020204030204" pitchFamily="34" charset="0"/>
            </a:endParaRPr>
          </a:p>
          <a:p>
            <a:r>
              <a:rPr lang="sv-SE" sz="1800" dirty="0">
                <a:solidFill>
                  <a:srgbClr val="000000"/>
                </a:solidFill>
                <a:effectLst/>
                <a:latin typeface="Calibri" panose="020F0502020204030204" pitchFamily="34" charset="0"/>
                <a:ea typeface="Calibri" panose="020F0502020204030204" pitchFamily="34" charset="0"/>
              </a:rPr>
              <a:t>En brf är en ekonomisk förening</a:t>
            </a:r>
            <a:r>
              <a:rPr lang="sv-SE" dirty="0">
                <a:solidFill>
                  <a:srgbClr val="000000"/>
                </a:solidFill>
                <a:latin typeface="Calibri" panose="020F0502020204030204" pitchFamily="34" charset="0"/>
                <a:ea typeface="Calibri" panose="020F0502020204030204" pitchFamily="34" charset="0"/>
              </a:rPr>
              <a:t>, det </a:t>
            </a:r>
            <a:r>
              <a:rPr lang="sv-SE" dirty="0"/>
              <a:t>är en demokratisk boendeform med gemensamt ansvar.</a:t>
            </a:r>
            <a:r>
              <a:rPr lang="sv-SE" sz="1800" dirty="0">
                <a:solidFill>
                  <a:srgbClr val="000000"/>
                </a:solidFill>
                <a:effectLst/>
                <a:latin typeface="Calibri" panose="020F0502020204030204" pitchFamily="34" charset="0"/>
                <a:ea typeface="Calibri" panose="020F0502020204030204" pitchFamily="34" charset="0"/>
              </a:rPr>
              <a:t> Det ligger i medlemmarnas gemensamma intresse att fastigheten och föreningen sköts så bra som möjligt.</a:t>
            </a:r>
          </a:p>
          <a:p>
            <a:endParaRPr lang="sv-SE" sz="1800" dirty="0">
              <a:solidFill>
                <a:srgbClr val="000000"/>
              </a:solidFill>
              <a:effectLst/>
              <a:latin typeface="Calibri" panose="020F0502020204030204" pitchFamily="34" charset="0"/>
              <a:ea typeface="Calibri" panose="020F0502020204030204" pitchFamily="34" charset="0"/>
            </a:endParaRPr>
          </a:p>
          <a:p>
            <a:r>
              <a:rPr lang="sv-SE" dirty="0">
                <a:solidFill>
                  <a:srgbClr val="000000"/>
                </a:solidFill>
                <a:latin typeface="Calibri" panose="020F0502020204030204" pitchFamily="34" charset="0"/>
                <a:ea typeface="Calibri" panose="020F0502020204030204" pitchFamily="34" charset="0"/>
              </a:rPr>
              <a:t>BRF Läskpapperets värmesystem har behövt ses över för flera år sen, men har varit tvungen att prioriteras ner </a:t>
            </a:r>
            <a:r>
              <a:rPr lang="sv-SE" dirty="0" err="1">
                <a:solidFill>
                  <a:srgbClr val="000000"/>
                </a:solidFill>
                <a:latin typeface="Calibri" panose="020F0502020204030204" pitchFamily="34" charset="0"/>
                <a:ea typeface="Calibri" panose="020F0502020204030204" pitchFamily="34" charset="0"/>
              </a:rPr>
              <a:t>pga</a:t>
            </a:r>
            <a:r>
              <a:rPr lang="sv-SE" dirty="0">
                <a:solidFill>
                  <a:srgbClr val="000000"/>
                </a:solidFill>
                <a:latin typeface="Calibri" panose="020F0502020204030204" pitchFamily="34" charset="0"/>
                <a:ea typeface="Calibri" panose="020F0502020204030204" pitchFamily="34" charset="0"/>
              </a:rPr>
              <a:t> mer akuta underhåll. Just nu är situationen att systemet ”lappas och lagas”. Detta är inte ekonomiskt och drabbar hela föreningen och alla medlemmar.  Följande sidor är från den värmeutredning HSB gjorde hösten 2025. </a:t>
            </a:r>
            <a:endParaRPr lang="sv-SE" dirty="0"/>
          </a:p>
        </p:txBody>
      </p:sp>
      <p:sp>
        <p:nvSpPr>
          <p:cNvPr id="4" name="Rectangle 2">
            <a:extLst>
              <a:ext uri="{FF2B5EF4-FFF2-40B4-BE49-F238E27FC236}">
                <a16:creationId xmlns:a16="http://schemas.microsoft.com/office/drawing/2014/main" id="{68CEEDAE-D01A-C835-253A-F510C2C40E37}"/>
              </a:ext>
            </a:extLst>
          </p:cNvPr>
          <p:cNvSpPr>
            <a:spLocks noChangeArrowheads="1"/>
          </p:cNvSpPr>
          <p:nvPr/>
        </p:nvSpPr>
        <p:spPr bwMode="auto">
          <a:xfrm>
            <a:off x="274504" y="9236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pic>
        <p:nvPicPr>
          <p:cNvPr id="2049" name="Picture 165">
            <a:extLst>
              <a:ext uri="{FF2B5EF4-FFF2-40B4-BE49-F238E27FC236}">
                <a16:creationId xmlns:a16="http://schemas.microsoft.com/office/drawing/2014/main" id="{86E51A4F-9DD3-007F-5270-A901D55EA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04" y="549564"/>
            <a:ext cx="10270528" cy="3676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9C743C4A-3629-C8D7-92C1-5AC468300239}"/>
              </a:ext>
            </a:extLst>
          </p:cNvPr>
          <p:cNvSpPr>
            <a:spLocks noChangeArrowheads="1"/>
          </p:cNvSpPr>
          <p:nvPr/>
        </p:nvSpPr>
        <p:spPr bwMode="auto">
          <a:xfrm>
            <a:off x="280854" y="75911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sv-SE" altLang="sv-SE" sz="1400" b="0" i="0" u="none" strike="noStrike" cap="none" normalizeH="0" baseline="0">
                <a:ln>
                  <a:noFill/>
                </a:ln>
                <a:solidFill>
                  <a:srgbClr val="000080"/>
                </a:solidFill>
                <a:effectLst/>
                <a:latin typeface="Arial" panose="020B0604020202020204" pitchFamily="34" charset="0"/>
                <a:ea typeface="Calibri" panose="020F0502020204030204" pitchFamily="34" charset="0"/>
              </a:rPr>
              <a:t> </a:t>
            </a:r>
            <a:endParaRPr kumimoji="0" lang="sv-SE" altLang="sv-S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27007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4E9FB9-FEB2-33AD-1C86-4937E11C8ADD}"/>
              </a:ext>
            </a:extLst>
          </p:cNvPr>
          <p:cNvSpPr txBox="1"/>
          <p:nvPr/>
        </p:nvSpPr>
        <p:spPr>
          <a:xfrm>
            <a:off x="173736" y="182880"/>
            <a:ext cx="11417900" cy="2985433"/>
          </a:xfrm>
          <a:prstGeom prst="rect">
            <a:avLst/>
          </a:prstGeom>
          <a:noFill/>
        </p:spPr>
        <p:txBody>
          <a:bodyPr wrap="square">
            <a:spAutoFit/>
          </a:bodyPr>
          <a:lstStyle/>
          <a:p>
            <a:r>
              <a:rPr lang="sv-SE" sz="4400" b="0" i="0" u="none" strike="noStrike" baseline="0" dirty="0">
                <a:latin typeface="Calibri" panose="020F0502020204030204" pitchFamily="34" charset="0"/>
              </a:rPr>
              <a:t>Lösning</a:t>
            </a:r>
            <a:endParaRPr lang="sv-SE" sz="2800" b="0" i="0" u="none" strike="noStrike" baseline="0" dirty="0">
              <a:latin typeface="Calibri" panose="020F0502020204030204" pitchFamily="34" charset="0"/>
            </a:endParaRPr>
          </a:p>
          <a:p>
            <a:endParaRPr lang="sv-SE" sz="1800" b="0" i="0" u="none" strike="noStrike" baseline="0" dirty="0">
              <a:solidFill>
                <a:srgbClr val="000000"/>
              </a:solidFill>
              <a:latin typeface="Calibri" panose="020F0502020204030204" pitchFamily="34" charset="0"/>
            </a:endParaRPr>
          </a:p>
          <a:p>
            <a:r>
              <a:rPr lang="sv-SE" b="0" i="0" u="none" strike="noStrike" baseline="0" dirty="0">
                <a:solidFill>
                  <a:srgbClr val="000000"/>
                </a:solidFill>
                <a:latin typeface="Calibri" panose="020F0502020204030204" pitchFamily="34" charset="0"/>
              </a:rPr>
              <a:t>Att gräva upp eternitkulverten och sanera den motsvarar nästintill samma kostnad som att gräva en ny väg med 100% berg (1m djup) per meter. Tar man till hänsyn till att det svåra jobbet att passera ca 5m i alla husgrunder utan att byta alla befintliga rör samt återställningsarbete av alla altaner, buskar och stenmurar som kulverten passerar samt kostnad för provisorisk varmvatten blir det billigare att ta en ny väg. </a:t>
            </a:r>
          </a:p>
          <a:p>
            <a:r>
              <a:rPr lang="sv-SE" b="0" i="0" u="none" strike="noStrike" baseline="0" dirty="0">
                <a:solidFill>
                  <a:srgbClr val="000000"/>
                </a:solidFill>
                <a:latin typeface="Calibri" panose="020F0502020204030204" pitchFamily="34" charset="0"/>
              </a:rPr>
              <a:t>Då antas att man har 100% bergspräckning per meter för allt ovan panncentralen vilket är mer än troligt.</a:t>
            </a:r>
          </a:p>
          <a:p>
            <a:r>
              <a:rPr lang="sv-SE" b="0" i="0" u="none" strike="noStrike" baseline="0" dirty="0">
                <a:solidFill>
                  <a:srgbClr val="000000"/>
                </a:solidFill>
                <a:latin typeface="Calibri" panose="020F0502020204030204" pitchFamily="34" charset="0"/>
              </a:rPr>
              <a:t>I framtiden när ni ska byta alla rörledningar i alla husgrunder kommer det också underlätta </a:t>
            </a:r>
          </a:p>
          <a:p>
            <a:endParaRPr lang="sv-SE" dirty="0"/>
          </a:p>
        </p:txBody>
      </p:sp>
      <p:pic>
        <p:nvPicPr>
          <p:cNvPr id="5" name="Picture 4">
            <a:extLst>
              <a:ext uri="{FF2B5EF4-FFF2-40B4-BE49-F238E27FC236}">
                <a16:creationId xmlns:a16="http://schemas.microsoft.com/office/drawing/2014/main" id="{823E1991-0CE0-4896-BE95-F54BA82C8D74}"/>
              </a:ext>
            </a:extLst>
          </p:cNvPr>
          <p:cNvPicPr>
            <a:picLocks noChangeAspect="1"/>
          </p:cNvPicPr>
          <p:nvPr/>
        </p:nvPicPr>
        <p:blipFill>
          <a:blip r:embed="rId2"/>
          <a:stretch>
            <a:fillRect/>
          </a:stretch>
        </p:blipFill>
        <p:spPr>
          <a:xfrm>
            <a:off x="245686" y="2881102"/>
            <a:ext cx="8071106" cy="3794018"/>
          </a:xfrm>
          <a:prstGeom prst="rect">
            <a:avLst/>
          </a:prstGeom>
        </p:spPr>
      </p:pic>
    </p:spTree>
    <p:extLst>
      <p:ext uri="{BB962C8B-B14F-4D97-AF65-F5344CB8AC3E}">
        <p14:creationId xmlns:p14="http://schemas.microsoft.com/office/powerpoint/2010/main" val="463216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F7F07B-3535-C251-2D9D-01A8188171B4}"/>
              </a:ext>
            </a:extLst>
          </p:cNvPr>
          <p:cNvSpPr txBox="1"/>
          <p:nvPr/>
        </p:nvSpPr>
        <p:spPr>
          <a:xfrm>
            <a:off x="267589" y="24309"/>
            <a:ext cx="11258433" cy="769441"/>
          </a:xfrm>
          <a:prstGeom prst="rect">
            <a:avLst/>
          </a:prstGeom>
          <a:noFill/>
        </p:spPr>
        <p:txBody>
          <a:bodyPr wrap="square">
            <a:spAutoFit/>
          </a:bodyPr>
          <a:lstStyle/>
          <a:p>
            <a:r>
              <a:rPr lang="sv-SE" sz="4400" dirty="0">
                <a:solidFill>
                  <a:srgbClr val="000000"/>
                </a:solidFill>
                <a:latin typeface="Calibri" panose="020F0502020204030204" pitchFamily="34" charset="0"/>
              </a:rPr>
              <a:t>Systemlösning</a:t>
            </a:r>
            <a:r>
              <a:rPr lang="sv-SE" sz="1800" b="0" i="0" u="none" strike="noStrike" baseline="0" dirty="0">
                <a:solidFill>
                  <a:srgbClr val="000000"/>
                </a:solidFill>
                <a:latin typeface="Calibri" panose="020F0502020204030204" pitchFamily="34" charset="0"/>
              </a:rPr>
              <a:t> </a:t>
            </a:r>
            <a:r>
              <a:rPr lang="sv-SE" sz="4400" dirty="0">
                <a:solidFill>
                  <a:srgbClr val="000000"/>
                </a:solidFill>
                <a:latin typeface="Calibri" panose="020F0502020204030204" pitchFamily="34" charset="0"/>
              </a:rPr>
              <a:t>1 med ny väg</a:t>
            </a:r>
            <a:r>
              <a:rPr lang="sv-SE" sz="1800" b="0" i="0" u="none" strike="noStrike" baseline="0" dirty="0">
                <a:solidFill>
                  <a:srgbClr val="000000"/>
                </a:solidFill>
                <a:latin typeface="Calibri" panose="020F0502020204030204" pitchFamily="34" charset="0"/>
              </a:rPr>
              <a:t> </a:t>
            </a:r>
            <a:endParaRPr lang="sv-SE" dirty="0"/>
          </a:p>
        </p:txBody>
      </p:sp>
      <p:grpSp>
        <p:nvGrpSpPr>
          <p:cNvPr id="10" name="Group 4">
            <a:extLst>
              <a:ext uri="{FF2B5EF4-FFF2-40B4-BE49-F238E27FC236}">
                <a16:creationId xmlns:a16="http://schemas.microsoft.com/office/drawing/2014/main" id="{DE6686C4-844A-059B-79E0-CF6562F74EB0}"/>
              </a:ext>
            </a:extLst>
          </p:cNvPr>
          <p:cNvGrpSpPr>
            <a:grpSpLocks noChangeAspect="1"/>
          </p:cNvGrpSpPr>
          <p:nvPr/>
        </p:nvGrpSpPr>
        <p:grpSpPr bwMode="auto">
          <a:xfrm>
            <a:off x="441325" y="1086644"/>
            <a:ext cx="6916738" cy="4684712"/>
            <a:chOff x="278" y="869"/>
            <a:chExt cx="4357" cy="2951"/>
          </a:xfrm>
        </p:grpSpPr>
        <p:sp>
          <p:nvSpPr>
            <p:cNvPr id="11" name="AutoShape 3">
              <a:extLst>
                <a:ext uri="{FF2B5EF4-FFF2-40B4-BE49-F238E27FC236}">
                  <a16:creationId xmlns:a16="http://schemas.microsoft.com/office/drawing/2014/main" id="{4173A7B3-25F8-8B69-F2E9-8896595544DE}"/>
                </a:ext>
              </a:extLst>
            </p:cNvPr>
            <p:cNvSpPr>
              <a:spLocks noChangeAspect="1" noChangeArrowheads="1" noTextEdit="1"/>
            </p:cNvSpPr>
            <p:nvPr/>
          </p:nvSpPr>
          <p:spPr bwMode="auto">
            <a:xfrm>
              <a:off x="278" y="869"/>
              <a:ext cx="4357" cy="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pic>
          <p:nvPicPr>
            <p:cNvPr id="1029" name="Picture 5">
              <a:extLst>
                <a:ext uri="{FF2B5EF4-FFF2-40B4-BE49-F238E27FC236}">
                  <a16:creationId xmlns:a16="http://schemas.microsoft.com/office/drawing/2014/main" id="{77B1F2E2-81F7-C366-7E1E-6E7D6FECC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 y="869"/>
              <a:ext cx="4369" cy="2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a:extLst>
              <a:ext uri="{FF2B5EF4-FFF2-40B4-BE49-F238E27FC236}">
                <a16:creationId xmlns:a16="http://schemas.microsoft.com/office/drawing/2014/main" id="{CE428E11-2477-AA49-FD01-6E9D928D22F3}"/>
              </a:ext>
            </a:extLst>
          </p:cNvPr>
          <p:cNvSpPr txBox="1"/>
          <p:nvPr/>
        </p:nvSpPr>
        <p:spPr>
          <a:xfrm>
            <a:off x="7580376" y="1086644"/>
            <a:ext cx="4315968" cy="5078313"/>
          </a:xfrm>
          <a:prstGeom prst="rect">
            <a:avLst/>
          </a:prstGeom>
          <a:noFill/>
        </p:spPr>
        <p:txBody>
          <a:bodyPr wrap="square" rtlCol="0">
            <a:spAutoFit/>
          </a:bodyPr>
          <a:lstStyle/>
          <a:p>
            <a:r>
              <a:rPr lang="sv-SE" dirty="0"/>
              <a:t>Systemlösning 1 får följande nya kulvertvägar.</a:t>
            </a:r>
          </a:p>
          <a:p>
            <a:endParaRPr lang="sv-SE" dirty="0"/>
          </a:p>
          <a:p>
            <a:r>
              <a:rPr lang="sv-SE" dirty="0"/>
              <a:t>Kulvert ovan PC:</a:t>
            </a:r>
          </a:p>
          <a:p>
            <a:r>
              <a:rPr lang="nn-NO" dirty="0"/>
              <a:t>Ca. 155 + 15m + 15 + 25 = 210m</a:t>
            </a:r>
          </a:p>
          <a:p>
            <a:endParaRPr lang="sv-SE" dirty="0"/>
          </a:p>
          <a:p>
            <a:r>
              <a:rPr lang="sv-SE" dirty="0"/>
              <a:t>Kulvert nedan PC</a:t>
            </a:r>
          </a:p>
          <a:p>
            <a:r>
              <a:rPr lang="sv-SE" dirty="0"/>
              <a:t>Ca. 50m + 70m = 120m</a:t>
            </a:r>
          </a:p>
          <a:p>
            <a:endParaRPr lang="sv-SE" dirty="0"/>
          </a:p>
          <a:p>
            <a:r>
              <a:rPr lang="sv-SE" dirty="0"/>
              <a:t>OBS! kulvert med röd färg ville entreprenören inte utföra eller lämna prisförslag på då det är ett berg med ca. 10m fall, här föreslås att den sista undercentralen till B-husen får ett eget fjärrvärmeabonnemang. </a:t>
            </a:r>
          </a:p>
          <a:p>
            <a:endParaRPr lang="sv-SE" dirty="0"/>
          </a:p>
          <a:p>
            <a:r>
              <a:rPr lang="sv-SE" dirty="0"/>
              <a:t>Pris hämtas från STEX för ny fjärrvärmledning dit. </a:t>
            </a:r>
          </a:p>
        </p:txBody>
      </p:sp>
    </p:spTree>
    <p:extLst>
      <p:ext uri="{BB962C8B-B14F-4D97-AF65-F5344CB8AC3E}">
        <p14:creationId xmlns:p14="http://schemas.microsoft.com/office/powerpoint/2010/main" val="2728625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F487B4-1962-07F6-28DB-8C6B7DB9C0E5}"/>
              </a:ext>
            </a:extLst>
          </p:cNvPr>
          <p:cNvSpPr txBox="1"/>
          <p:nvPr/>
        </p:nvSpPr>
        <p:spPr>
          <a:xfrm>
            <a:off x="203454" y="0"/>
            <a:ext cx="6094476" cy="769441"/>
          </a:xfrm>
          <a:prstGeom prst="rect">
            <a:avLst/>
          </a:prstGeom>
          <a:noFill/>
        </p:spPr>
        <p:txBody>
          <a:bodyPr wrap="square">
            <a:spAutoFit/>
          </a:bodyPr>
          <a:lstStyle/>
          <a:p>
            <a:r>
              <a:rPr lang="sv-SE" sz="4400" dirty="0">
                <a:solidFill>
                  <a:srgbClr val="000000"/>
                </a:solidFill>
                <a:latin typeface="Calibri" panose="020F0502020204030204" pitchFamily="34" charset="0"/>
              </a:rPr>
              <a:t>Bergvärme</a:t>
            </a:r>
            <a:r>
              <a:rPr lang="sv-SE" sz="1800" b="0" i="0" u="none" strike="noStrike" baseline="0" dirty="0">
                <a:solidFill>
                  <a:srgbClr val="000000"/>
                </a:solidFill>
              </a:rPr>
              <a:t> </a:t>
            </a:r>
            <a:endParaRPr lang="sv-SE" dirty="0"/>
          </a:p>
        </p:txBody>
      </p:sp>
      <p:sp>
        <p:nvSpPr>
          <p:cNvPr id="5" name="TextBox 4">
            <a:extLst>
              <a:ext uri="{FF2B5EF4-FFF2-40B4-BE49-F238E27FC236}">
                <a16:creationId xmlns:a16="http://schemas.microsoft.com/office/drawing/2014/main" id="{EE5C82C6-0EDD-1D95-1FF6-906013EEFD20}"/>
              </a:ext>
            </a:extLst>
          </p:cNvPr>
          <p:cNvSpPr txBox="1"/>
          <p:nvPr/>
        </p:nvSpPr>
        <p:spPr>
          <a:xfrm>
            <a:off x="203454" y="923544"/>
            <a:ext cx="5209794" cy="5078313"/>
          </a:xfrm>
          <a:prstGeom prst="rect">
            <a:avLst/>
          </a:prstGeom>
          <a:noFill/>
        </p:spPr>
        <p:txBody>
          <a:bodyPr wrap="square">
            <a:spAutoFit/>
          </a:bodyPr>
          <a:lstStyle/>
          <a:p>
            <a:r>
              <a:rPr lang="sv-SE" b="0" i="0" u="none" strike="noStrike" baseline="0" dirty="0">
                <a:solidFill>
                  <a:srgbClr val="000000"/>
                </a:solidFill>
                <a:latin typeface="Arial" panose="020B0604020202020204" pitchFamily="34" charset="0"/>
              </a:rPr>
              <a:t>Att komplettera med bergvärme utreds fortfarande och kommer att ingå som option i förfrågningsunderlagen som ski</a:t>
            </a:r>
            <a:r>
              <a:rPr lang="sv-SE" dirty="0">
                <a:solidFill>
                  <a:srgbClr val="000000"/>
                </a:solidFill>
                <a:latin typeface="Arial" panose="020B0604020202020204" pitchFamily="34" charset="0"/>
              </a:rPr>
              <a:t>ckas ut till ett antal entreprenörer.</a:t>
            </a:r>
            <a:endParaRPr lang="sv-SE" b="0" i="0" u="none" strike="noStrike" baseline="0" dirty="0">
              <a:solidFill>
                <a:srgbClr val="000000"/>
              </a:solidFill>
              <a:latin typeface="Arial" panose="020B0604020202020204" pitchFamily="34" charset="0"/>
            </a:endParaRPr>
          </a:p>
          <a:p>
            <a:endParaRPr lang="sv-SE" b="0" i="0" u="none" strike="noStrike" baseline="0" dirty="0">
              <a:solidFill>
                <a:srgbClr val="000000"/>
              </a:solidFill>
              <a:latin typeface="Arial" panose="020B0604020202020204" pitchFamily="34" charset="0"/>
            </a:endParaRPr>
          </a:p>
          <a:p>
            <a:r>
              <a:rPr lang="sv-SE" b="0" i="0" u="none" strike="noStrike" baseline="0" dirty="0">
                <a:solidFill>
                  <a:srgbClr val="000000"/>
                </a:solidFill>
                <a:latin typeface="Arial" panose="020B0604020202020204" pitchFamily="34" charset="0"/>
              </a:rPr>
              <a:t>Årlig Energiproduktion: 630 000 kWh</a:t>
            </a:r>
          </a:p>
          <a:p>
            <a:r>
              <a:rPr lang="sv-SE" b="0" i="0" u="none" strike="noStrike" baseline="0" dirty="0">
                <a:solidFill>
                  <a:srgbClr val="000000"/>
                </a:solidFill>
                <a:latin typeface="Arial" panose="020B0604020202020204" pitchFamily="34" charset="0"/>
              </a:rPr>
              <a:t>Årlig Elförbrukning: -180 000 kWh</a:t>
            </a:r>
          </a:p>
          <a:p>
            <a:r>
              <a:rPr lang="sv-SE" b="0" i="0" u="none" strike="noStrike" baseline="0" dirty="0">
                <a:solidFill>
                  <a:srgbClr val="000000"/>
                </a:solidFill>
                <a:latin typeface="Arial" panose="020B0604020202020204" pitchFamily="34" charset="0"/>
              </a:rPr>
              <a:t>Årlig</a:t>
            </a:r>
            <a:r>
              <a:rPr lang="sv-SE" dirty="0">
                <a:solidFill>
                  <a:srgbClr val="000000"/>
                </a:solidFill>
                <a:latin typeface="Arial" panose="020B0604020202020204" pitchFamily="34" charset="0"/>
              </a:rPr>
              <a:t> </a:t>
            </a:r>
            <a:r>
              <a:rPr lang="sv-SE" b="0" i="0" u="none" strike="noStrike" baseline="0" dirty="0">
                <a:solidFill>
                  <a:srgbClr val="000000"/>
                </a:solidFill>
                <a:latin typeface="Arial" panose="020B0604020202020204" pitchFamily="34" charset="0"/>
              </a:rPr>
              <a:t>Fjärrvärmebesparing: 820 000 kr</a:t>
            </a:r>
          </a:p>
          <a:p>
            <a:r>
              <a:rPr lang="sv-SE" b="0" i="0" u="none" strike="noStrike" baseline="0" dirty="0">
                <a:solidFill>
                  <a:srgbClr val="000000"/>
                </a:solidFill>
                <a:latin typeface="Arial" panose="020B0604020202020204" pitchFamily="34" charset="0"/>
              </a:rPr>
              <a:t>Ökad kostnad: -260 000 kr</a:t>
            </a:r>
          </a:p>
          <a:p>
            <a:r>
              <a:rPr lang="sv-SE" b="0" i="0" u="none" strike="noStrike" baseline="0" dirty="0">
                <a:solidFill>
                  <a:srgbClr val="000000"/>
                </a:solidFill>
                <a:latin typeface="Arial" panose="020B0604020202020204" pitchFamily="34" charset="0"/>
              </a:rPr>
              <a:t>Total besparing: 560 000 kr</a:t>
            </a:r>
          </a:p>
          <a:p>
            <a:endParaRPr lang="sv-SE" b="0" i="0" u="none" strike="noStrike" baseline="0" dirty="0">
              <a:solidFill>
                <a:srgbClr val="000000"/>
              </a:solidFill>
              <a:latin typeface="Arial" panose="020B0604020202020204" pitchFamily="34" charset="0"/>
            </a:endParaRPr>
          </a:p>
          <a:p>
            <a:r>
              <a:rPr lang="sv-SE" b="0" i="0" u="none" strike="noStrike" baseline="0" dirty="0">
                <a:solidFill>
                  <a:srgbClr val="000000"/>
                </a:solidFill>
                <a:latin typeface="Arial" panose="020B0604020202020204" pitchFamily="34" charset="0"/>
              </a:rPr>
              <a:t>Uppskattad investering:-3 500 000kr</a:t>
            </a:r>
          </a:p>
          <a:p>
            <a:r>
              <a:rPr lang="sv-SE" b="0" i="0" u="none" strike="noStrike" baseline="0" dirty="0">
                <a:solidFill>
                  <a:srgbClr val="000000"/>
                </a:solidFill>
                <a:latin typeface="Arial" panose="020B0604020202020204" pitchFamily="34" charset="0"/>
              </a:rPr>
              <a:t>Återbetalningstid: 6,25 år</a:t>
            </a:r>
          </a:p>
          <a:p>
            <a:r>
              <a:rPr lang="sv-SE" b="0" i="0" u="none" strike="noStrike" baseline="0" dirty="0">
                <a:solidFill>
                  <a:srgbClr val="000000"/>
                </a:solidFill>
                <a:latin typeface="Arial" panose="020B0604020202020204" pitchFamily="34" charset="0"/>
              </a:rPr>
              <a:t>Ränta 4%+ Amortering 2%: -210 000 kr </a:t>
            </a:r>
          </a:p>
          <a:p>
            <a:r>
              <a:rPr lang="sv-SE" b="0" i="0" u="none" strike="noStrike" baseline="0" dirty="0">
                <a:solidFill>
                  <a:srgbClr val="000000"/>
                </a:solidFill>
                <a:latin typeface="Arial" panose="020B0604020202020204" pitchFamily="34" charset="0"/>
              </a:rPr>
              <a:t>Överskott år 1: 350 000kr</a:t>
            </a:r>
          </a:p>
          <a:p>
            <a:endParaRPr lang="sv-SE" b="0" i="0" u="none" strike="noStrike" baseline="0" dirty="0">
              <a:solidFill>
                <a:srgbClr val="000000"/>
              </a:solidFill>
              <a:latin typeface="Arial" panose="020B0604020202020204" pitchFamily="34" charset="0"/>
            </a:endParaRPr>
          </a:p>
          <a:p>
            <a:r>
              <a:rPr lang="sv-SE" b="0" i="0" u="none" strike="noStrike" baseline="0" dirty="0">
                <a:solidFill>
                  <a:srgbClr val="000000"/>
                </a:solidFill>
                <a:latin typeface="Arial" panose="020B0604020202020204" pitchFamily="34" charset="0"/>
              </a:rPr>
              <a:t>OBS! Schakten bara till närmsta </a:t>
            </a:r>
            <a:r>
              <a:rPr lang="sv-SE" b="0" i="0" u="none" strike="noStrike" baseline="0" dirty="0" err="1">
                <a:solidFill>
                  <a:srgbClr val="000000"/>
                </a:solidFill>
                <a:latin typeface="Arial" panose="020B0604020202020204" pitchFamily="34" charset="0"/>
              </a:rPr>
              <a:t>husliv</a:t>
            </a:r>
            <a:r>
              <a:rPr lang="sv-SE" b="0" i="0" u="none" strike="noStrike" baseline="0" dirty="0">
                <a:solidFill>
                  <a:srgbClr val="000000"/>
                </a:solidFill>
                <a:latin typeface="Arial" panose="020B0604020202020204" pitchFamily="34" charset="0"/>
              </a:rPr>
              <a:t>, rören ska gå i husgrund, följ röda linjerna inte blåa.</a:t>
            </a:r>
            <a:endParaRPr lang="sv-SE" dirty="0"/>
          </a:p>
        </p:txBody>
      </p:sp>
      <p:pic>
        <p:nvPicPr>
          <p:cNvPr id="7" name="Picture 6">
            <a:extLst>
              <a:ext uri="{FF2B5EF4-FFF2-40B4-BE49-F238E27FC236}">
                <a16:creationId xmlns:a16="http://schemas.microsoft.com/office/drawing/2014/main" id="{9FD5F621-DEF0-F3C1-7325-47495D7F4460}"/>
              </a:ext>
            </a:extLst>
          </p:cNvPr>
          <p:cNvPicPr>
            <a:picLocks noChangeAspect="1"/>
          </p:cNvPicPr>
          <p:nvPr/>
        </p:nvPicPr>
        <p:blipFill>
          <a:blip r:embed="rId2"/>
          <a:stretch>
            <a:fillRect/>
          </a:stretch>
        </p:blipFill>
        <p:spPr>
          <a:xfrm>
            <a:off x="5664598" y="456711"/>
            <a:ext cx="5601646" cy="5777722"/>
          </a:xfrm>
          <a:prstGeom prst="rect">
            <a:avLst/>
          </a:prstGeom>
        </p:spPr>
      </p:pic>
      <p:sp>
        <p:nvSpPr>
          <p:cNvPr id="8" name="TextBox 7">
            <a:extLst>
              <a:ext uri="{FF2B5EF4-FFF2-40B4-BE49-F238E27FC236}">
                <a16:creationId xmlns:a16="http://schemas.microsoft.com/office/drawing/2014/main" id="{5654A020-CA92-8BF5-D0D1-053ABEC4A2CD}"/>
              </a:ext>
            </a:extLst>
          </p:cNvPr>
          <p:cNvSpPr txBox="1"/>
          <p:nvPr/>
        </p:nvSpPr>
        <p:spPr>
          <a:xfrm>
            <a:off x="7127631" y="2699277"/>
            <a:ext cx="539262" cy="400110"/>
          </a:xfrm>
          <a:prstGeom prst="rect">
            <a:avLst/>
          </a:prstGeom>
          <a:noFill/>
        </p:spPr>
        <p:txBody>
          <a:bodyPr wrap="square" rtlCol="0">
            <a:spAutoFit/>
          </a:bodyPr>
          <a:lstStyle/>
          <a:p>
            <a:r>
              <a:rPr lang="sv-SE" sz="2000" dirty="0"/>
              <a:t>A1</a:t>
            </a:r>
          </a:p>
        </p:txBody>
      </p:sp>
      <p:sp>
        <p:nvSpPr>
          <p:cNvPr id="11" name="TextBox 10">
            <a:extLst>
              <a:ext uri="{FF2B5EF4-FFF2-40B4-BE49-F238E27FC236}">
                <a16:creationId xmlns:a16="http://schemas.microsoft.com/office/drawing/2014/main" id="{9CA64D5E-0299-B02F-BA6F-A88E3D329A94}"/>
              </a:ext>
            </a:extLst>
          </p:cNvPr>
          <p:cNvSpPr txBox="1"/>
          <p:nvPr/>
        </p:nvSpPr>
        <p:spPr>
          <a:xfrm>
            <a:off x="7879268" y="1664677"/>
            <a:ext cx="586153" cy="400110"/>
          </a:xfrm>
          <a:prstGeom prst="rect">
            <a:avLst/>
          </a:prstGeom>
          <a:noFill/>
        </p:spPr>
        <p:txBody>
          <a:bodyPr wrap="square" rtlCol="0">
            <a:spAutoFit/>
          </a:bodyPr>
          <a:lstStyle/>
          <a:p>
            <a:r>
              <a:rPr lang="sv-SE" sz="2000" dirty="0"/>
              <a:t>A2</a:t>
            </a:r>
          </a:p>
        </p:txBody>
      </p:sp>
    </p:spTree>
    <p:extLst>
      <p:ext uri="{BB962C8B-B14F-4D97-AF65-F5344CB8AC3E}">
        <p14:creationId xmlns:p14="http://schemas.microsoft.com/office/powerpoint/2010/main" val="1067487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212A7A3-FC4E-F8FA-8AB6-1A86F6F658D5}"/>
              </a:ext>
            </a:extLst>
          </p:cNvPr>
          <p:cNvPicPr>
            <a:picLocks noChangeAspect="1"/>
          </p:cNvPicPr>
          <p:nvPr/>
        </p:nvPicPr>
        <p:blipFill>
          <a:blip r:embed="rId2"/>
          <a:stretch>
            <a:fillRect/>
          </a:stretch>
        </p:blipFill>
        <p:spPr>
          <a:xfrm>
            <a:off x="6736629" y="88626"/>
            <a:ext cx="5141428" cy="6769374"/>
          </a:xfrm>
          <a:prstGeom prst="rect">
            <a:avLst/>
          </a:prstGeom>
        </p:spPr>
      </p:pic>
      <p:sp>
        <p:nvSpPr>
          <p:cNvPr id="3" name="TextBox 2">
            <a:extLst>
              <a:ext uri="{FF2B5EF4-FFF2-40B4-BE49-F238E27FC236}">
                <a16:creationId xmlns:a16="http://schemas.microsoft.com/office/drawing/2014/main" id="{B10CF4F0-9C37-0FD9-5CE9-D4F0F16A591D}"/>
              </a:ext>
            </a:extLst>
          </p:cNvPr>
          <p:cNvSpPr txBox="1"/>
          <p:nvPr/>
        </p:nvSpPr>
        <p:spPr>
          <a:xfrm>
            <a:off x="213360" y="0"/>
            <a:ext cx="6096000" cy="769441"/>
          </a:xfrm>
          <a:prstGeom prst="rect">
            <a:avLst/>
          </a:prstGeom>
          <a:noFill/>
        </p:spPr>
        <p:txBody>
          <a:bodyPr wrap="square">
            <a:spAutoFit/>
          </a:bodyPr>
          <a:lstStyle/>
          <a:p>
            <a:r>
              <a:rPr lang="sv-SE" sz="4400" dirty="0">
                <a:solidFill>
                  <a:srgbClr val="000000"/>
                </a:solidFill>
                <a:latin typeface="Calibri" panose="020F0502020204030204" pitchFamily="34" charset="0"/>
              </a:rPr>
              <a:t>Bergvärme</a:t>
            </a:r>
            <a:r>
              <a:rPr lang="sv-SE" sz="1800" b="0" i="0" u="none" strike="noStrike" baseline="0" dirty="0">
                <a:solidFill>
                  <a:srgbClr val="000000"/>
                </a:solidFill>
              </a:rPr>
              <a:t> </a:t>
            </a:r>
            <a:endParaRPr lang="sv-SE" dirty="0"/>
          </a:p>
        </p:txBody>
      </p:sp>
      <p:pic>
        <p:nvPicPr>
          <p:cNvPr id="5" name="Picture 4">
            <a:extLst>
              <a:ext uri="{FF2B5EF4-FFF2-40B4-BE49-F238E27FC236}">
                <a16:creationId xmlns:a16="http://schemas.microsoft.com/office/drawing/2014/main" id="{0F148ADF-BA5F-F98F-901D-7B3624528A54}"/>
              </a:ext>
            </a:extLst>
          </p:cNvPr>
          <p:cNvPicPr>
            <a:picLocks noChangeAspect="1"/>
          </p:cNvPicPr>
          <p:nvPr/>
        </p:nvPicPr>
        <p:blipFill>
          <a:blip r:embed="rId3"/>
          <a:stretch>
            <a:fillRect/>
          </a:stretch>
        </p:blipFill>
        <p:spPr>
          <a:xfrm>
            <a:off x="213360" y="769441"/>
            <a:ext cx="4742690" cy="2677200"/>
          </a:xfrm>
          <a:prstGeom prst="rect">
            <a:avLst/>
          </a:prstGeom>
        </p:spPr>
      </p:pic>
      <p:pic>
        <p:nvPicPr>
          <p:cNvPr id="7" name="Picture 6">
            <a:extLst>
              <a:ext uri="{FF2B5EF4-FFF2-40B4-BE49-F238E27FC236}">
                <a16:creationId xmlns:a16="http://schemas.microsoft.com/office/drawing/2014/main" id="{04926365-F6B8-EDC7-78F5-B8755C81C7D3}"/>
              </a:ext>
            </a:extLst>
          </p:cNvPr>
          <p:cNvPicPr>
            <a:picLocks noChangeAspect="1"/>
          </p:cNvPicPr>
          <p:nvPr/>
        </p:nvPicPr>
        <p:blipFill>
          <a:blip r:embed="rId4"/>
          <a:stretch>
            <a:fillRect/>
          </a:stretch>
        </p:blipFill>
        <p:spPr>
          <a:xfrm>
            <a:off x="213360" y="3591347"/>
            <a:ext cx="7335088" cy="2414916"/>
          </a:xfrm>
          <a:prstGeom prst="rect">
            <a:avLst/>
          </a:prstGeom>
        </p:spPr>
      </p:pic>
    </p:spTree>
    <p:extLst>
      <p:ext uri="{BB962C8B-B14F-4D97-AF65-F5344CB8AC3E}">
        <p14:creationId xmlns:p14="http://schemas.microsoft.com/office/powerpoint/2010/main" val="529756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E14512-3364-A15B-B113-BE1C37F74A2D}"/>
              </a:ext>
            </a:extLst>
          </p:cNvPr>
          <p:cNvSpPr txBox="1"/>
          <p:nvPr/>
        </p:nvSpPr>
        <p:spPr>
          <a:xfrm>
            <a:off x="105509" y="82062"/>
            <a:ext cx="11969260" cy="6924973"/>
          </a:xfrm>
          <a:prstGeom prst="rect">
            <a:avLst/>
          </a:prstGeom>
          <a:noFill/>
        </p:spPr>
        <p:txBody>
          <a:bodyPr wrap="square">
            <a:spAutoFit/>
          </a:bodyPr>
          <a:lstStyle/>
          <a:p>
            <a:r>
              <a:rPr lang="sv-SE" sz="4400" b="0" i="0" u="none" strike="noStrike" baseline="0" dirty="0">
                <a:solidFill>
                  <a:srgbClr val="000000"/>
                </a:solidFill>
                <a:latin typeface="Calibri" panose="020F0502020204030204" pitchFamily="34" charset="0"/>
              </a:rPr>
              <a:t>Fjärrvärme</a:t>
            </a:r>
          </a:p>
          <a:p>
            <a:endParaRPr lang="sv-SE" sz="4400" b="0" i="0" u="none" strike="noStrike" baseline="0" dirty="0">
              <a:solidFill>
                <a:srgbClr val="000000"/>
              </a:solidFill>
              <a:latin typeface="Calibri" panose="020F0502020204030204" pitchFamily="34" charset="0"/>
            </a:endParaRPr>
          </a:p>
          <a:p>
            <a:endParaRPr lang="sv-SE" sz="1800" b="0" i="0" u="none" strike="noStrike" baseline="0" dirty="0">
              <a:solidFill>
                <a:srgbClr val="000000"/>
              </a:solidFill>
              <a:latin typeface="Calibri" panose="020F0502020204030204" pitchFamily="34" charset="0"/>
            </a:endParaRPr>
          </a:p>
          <a:p>
            <a:endParaRPr lang="sv-SE" sz="1800" b="0" i="0" u="none" strike="noStrike" baseline="0" dirty="0">
              <a:solidFill>
                <a:srgbClr val="000000"/>
              </a:solidFill>
              <a:latin typeface="Calibri" panose="020F0502020204030204" pitchFamily="34" charset="0"/>
            </a:endParaRPr>
          </a:p>
          <a:p>
            <a:endParaRPr lang="sv-SE" dirty="0">
              <a:solidFill>
                <a:srgbClr val="000000"/>
              </a:solidFill>
              <a:latin typeface="Calibri" panose="020F0502020204030204" pitchFamily="34" charset="0"/>
            </a:endParaRPr>
          </a:p>
          <a:p>
            <a:endParaRPr lang="sv-SE" sz="1800" b="0" i="0" u="none" strike="noStrike" baseline="0" dirty="0">
              <a:solidFill>
                <a:srgbClr val="000000"/>
              </a:solidFill>
              <a:latin typeface="Calibri" panose="020F0502020204030204" pitchFamily="34" charset="0"/>
            </a:endParaRPr>
          </a:p>
          <a:p>
            <a:endParaRPr lang="sv-SE" sz="1800" b="0" i="0" u="none" strike="noStrike" baseline="0" dirty="0">
              <a:solidFill>
                <a:srgbClr val="000000"/>
              </a:solidFill>
              <a:latin typeface="Calibri" panose="020F0502020204030204" pitchFamily="34" charset="0"/>
            </a:endParaRPr>
          </a:p>
          <a:p>
            <a:endParaRPr lang="sv-SE" dirty="0">
              <a:solidFill>
                <a:srgbClr val="000000"/>
              </a:solidFill>
              <a:latin typeface="Calibri" panose="020F0502020204030204" pitchFamily="34" charset="0"/>
            </a:endParaRPr>
          </a:p>
          <a:p>
            <a:endParaRPr lang="sv-SE" sz="1800" b="0" i="0" u="none" strike="noStrike" baseline="0" dirty="0">
              <a:solidFill>
                <a:srgbClr val="000000"/>
              </a:solidFill>
              <a:latin typeface="Calibri" panose="020F0502020204030204" pitchFamily="34" charset="0"/>
            </a:endParaRPr>
          </a:p>
          <a:p>
            <a:r>
              <a:rPr lang="sv-SE" b="0" i="0" u="none" strike="noStrike" baseline="0" dirty="0">
                <a:solidFill>
                  <a:srgbClr val="000000"/>
                </a:solidFill>
                <a:latin typeface="Calibri" panose="020F0502020204030204" pitchFamily="34" charset="0"/>
              </a:rPr>
              <a:t>Fjärrvärmecentral: Föreningen köper i dagsläget 100% </a:t>
            </a:r>
          </a:p>
          <a:p>
            <a:r>
              <a:rPr lang="sv-SE" b="0" i="0" u="none" strike="noStrike" baseline="0" dirty="0">
                <a:solidFill>
                  <a:srgbClr val="000000"/>
                </a:solidFill>
                <a:latin typeface="Calibri" panose="020F0502020204030204" pitchFamily="34" charset="0"/>
              </a:rPr>
              <a:t>fjärrvärme från Stockholm Exergi för produktion </a:t>
            </a:r>
          </a:p>
          <a:p>
            <a:r>
              <a:rPr lang="sv-SE" b="0" i="0" u="none" strike="noStrike" baseline="0" dirty="0">
                <a:solidFill>
                  <a:srgbClr val="000000"/>
                </a:solidFill>
                <a:latin typeface="Calibri" panose="020F0502020204030204" pitchFamily="34" charset="0"/>
              </a:rPr>
              <a:t>av värme och varmvatten. </a:t>
            </a:r>
          </a:p>
          <a:p>
            <a:r>
              <a:rPr lang="sv-SE" b="0" i="0" u="none" strike="noStrike" baseline="0" dirty="0">
                <a:solidFill>
                  <a:srgbClr val="000000"/>
                </a:solidFill>
                <a:latin typeface="Calibri" panose="020F0502020204030204" pitchFamily="34" charset="0"/>
              </a:rPr>
              <a:t>Från fjärrvärmecentralen distribueras värme via </a:t>
            </a:r>
          </a:p>
          <a:p>
            <a:r>
              <a:rPr lang="sv-SE" b="0" i="0" u="none" strike="noStrike" baseline="0" dirty="0">
                <a:solidFill>
                  <a:srgbClr val="000000"/>
                </a:solidFill>
                <a:latin typeface="Calibri" panose="020F0502020204030204" pitchFamily="34" charset="0"/>
              </a:rPr>
              <a:t>hetvattenkretsar till 7st undercentraler + 1st mindre växlare i panncentral.</a:t>
            </a:r>
          </a:p>
          <a:p>
            <a:r>
              <a:rPr lang="sv-SE" b="0" i="0" u="none" strike="noStrike" baseline="0" dirty="0">
                <a:solidFill>
                  <a:srgbClr val="000000"/>
                </a:solidFill>
                <a:latin typeface="Calibri" panose="020F0502020204030204" pitchFamily="34" charset="0"/>
              </a:rPr>
              <a:t>2024 - fjärrvärmeförbrukning 1 693 MWh med faktiskt kostnad på </a:t>
            </a:r>
            <a:r>
              <a:rPr lang="sv-SE" b="1" i="0" u="none" strike="noStrike" baseline="0" dirty="0">
                <a:solidFill>
                  <a:srgbClr val="000000"/>
                </a:solidFill>
                <a:latin typeface="Calibri" panose="020F0502020204030204" pitchFamily="34" charset="0"/>
              </a:rPr>
              <a:t>2 087 087kr</a:t>
            </a:r>
            <a:r>
              <a:rPr lang="sv-SE" b="0" i="0" u="none" strike="noStrike" baseline="0" dirty="0">
                <a:solidFill>
                  <a:srgbClr val="000000"/>
                </a:solidFill>
                <a:latin typeface="Calibri" panose="020F0502020204030204" pitchFamily="34" charset="0"/>
              </a:rPr>
              <a:t>. Detta motsvarar ett energipris på </a:t>
            </a:r>
            <a:r>
              <a:rPr lang="sv-SE" i="0" u="none" strike="noStrike" baseline="0" dirty="0">
                <a:solidFill>
                  <a:srgbClr val="000000"/>
                </a:solidFill>
                <a:latin typeface="Calibri" panose="020F0502020204030204" pitchFamily="34" charset="0"/>
              </a:rPr>
              <a:t>1233kr/MWh</a:t>
            </a:r>
            <a:r>
              <a:rPr lang="sv-SE" b="0" i="0" u="none" strike="noStrike" baseline="0" dirty="0">
                <a:solidFill>
                  <a:srgbClr val="000000"/>
                </a:solidFill>
                <a:latin typeface="Calibri" panose="020F0502020204030204" pitchFamily="34" charset="0"/>
              </a:rPr>
              <a:t> inkl. returbonus</a:t>
            </a:r>
          </a:p>
          <a:p>
            <a:r>
              <a:rPr lang="sv-SE" b="0" i="0" u="none" strike="noStrike" baseline="0" dirty="0">
                <a:solidFill>
                  <a:srgbClr val="000000"/>
                </a:solidFill>
                <a:latin typeface="Calibri" panose="020F0502020204030204" pitchFamily="34" charset="0"/>
              </a:rPr>
              <a:t>2025 – Baserat på 2024 års förbrukning med den nya prismodellen uppskattar vi nya energipriset till ca 1309kr/MWh inkl. moms och då är straffavgiften inräknad. </a:t>
            </a:r>
            <a:r>
              <a:rPr lang="nn-NO" b="0" i="0" u="none" strike="noStrike" baseline="0" dirty="0">
                <a:solidFill>
                  <a:srgbClr val="000000"/>
                </a:solidFill>
                <a:latin typeface="Calibri" panose="020F0502020204030204" pitchFamily="34" charset="0"/>
              </a:rPr>
              <a:t>Kostnad 2025: </a:t>
            </a:r>
            <a:r>
              <a:rPr lang="nn-NO" b="1" i="0" u="none" strike="noStrike" baseline="0" dirty="0">
                <a:solidFill>
                  <a:srgbClr val="000000"/>
                </a:solidFill>
                <a:latin typeface="Calibri" panose="020F0502020204030204" pitchFamily="34" charset="0"/>
              </a:rPr>
              <a:t>2 216 000kr </a:t>
            </a:r>
            <a:r>
              <a:rPr lang="nn-NO" b="0" i="0" u="none" strike="noStrike" baseline="0" dirty="0">
                <a:solidFill>
                  <a:srgbClr val="000000"/>
                </a:solidFill>
                <a:latin typeface="Calibri" panose="020F0502020204030204" pitchFamily="34" charset="0"/>
              </a:rPr>
              <a:t>inkl. moms</a:t>
            </a:r>
          </a:p>
          <a:p>
            <a:r>
              <a:rPr lang="sv-SE" b="0" i="0" u="none" strike="noStrike" baseline="0" dirty="0">
                <a:solidFill>
                  <a:srgbClr val="000000"/>
                </a:solidFill>
                <a:latin typeface="Calibri" panose="020F0502020204030204" pitchFamily="34" charset="0"/>
              </a:rPr>
              <a:t>Föreningens abonnerade effekt 2025: 470 kW, räknat på -10grader</a:t>
            </a:r>
          </a:p>
          <a:p>
            <a:r>
              <a:rPr lang="sv-SE" b="0" i="0" u="none" strike="noStrike" baseline="0" dirty="0">
                <a:solidFill>
                  <a:srgbClr val="000000"/>
                </a:solidFill>
                <a:latin typeface="Calibri" panose="020F0502020204030204" pitchFamily="34" charset="0"/>
              </a:rPr>
              <a:t>Föreningens abonnerade effekt 2024: 609 kW, räknat på -15grader. Vilket har ökat succesivt de senaste åren. </a:t>
            </a:r>
          </a:p>
          <a:p>
            <a:endParaRPr lang="sv-SE" dirty="0"/>
          </a:p>
        </p:txBody>
      </p:sp>
      <p:pic>
        <p:nvPicPr>
          <p:cNvPr id="7" name="Picture 6">
            <a:extLst>
              <a:ext uri="{FF2B5EF4-FFF2-40B4-BE49-F238E27FC236}">
                <a16:creationId xmlns:a16="http://schemas.microsoft.com/office/drawing/2014/main" id="{D44EFB15-E110-FE05-D4B9-12A0FF79E5F2}"/>
              </a:ext>
            </a:extLst>
          </p:cNvPr>
          <p:cNvPicPr>
            <a:picLocks noChangeAspect="1"/>
          </p:cNvPicPr>
          <p:nvPr/>
        </p:nvPicPr>
        <p:blipFill>
          <a:blip r:embed="rId2"/>
          <a:stretch>
            <a:fillRect/>
          </a:stretch>
        </p:blipFill>
        <p:spPr>
          <a:xfrm>
            <a:off x="105508" y="928010"/>
            <a:ext cx="5059984" cy="2263947"/>
          </a:xfrm>
          <a:prstGeom prst="rect">
            <a:avLst/>
          </a:prstGeom>
        </p:spPr>
      </p:pic>
      <p:pic>
        <p:nvPicPr>
          <p:cNvPr id="9" name="Picture 8">
            <a:extLst>
              <a:ext uri="{FF2B5EF4-FFF2-40B4-BE49-F238E27FC236}">
                <a16:creationId xmlns:a16="http://schemas.microsoft.com/office/drawing/2014/main" id="{61C6E4DC-B816-0C6B-2F1F-460954DA63E0}"/>
              </a:ext>
            </a:extLst>
          </p:cNvPr>
          <p:cNvPicPr>
            <a:picLocks noChangeAspect="1"/>
          </p:cNvPicPr>
          <p:nvPr/>
        </p:nvPicPr>
        <p:blipFill>
          <a:blip r:embed="rId3"/>
          <a:stretch>
            <a:fillRect/>
          </a:stretch>
        </p:blipFill>
        <p:spPr>
          <a:xfrm>
            <a:off x="5345723" y="928010"/>
            <a:ext cx="4259716" cy="1549660"/>
          </a:xfrm>
          <a:prstGeom prst="rect">
            <a:avLst/>
          </a:prstGeom>
        </p:spPr>
      </p:pic>
      <p:pic>
        <p:nvPicPr>
          <p:cNvPr id="11" name="Picture 10">
            <a:extLst>
              <a:ext uri="{FF2B5EF4-FFF2-40B4-BE49-F238E27FC236}">
                <a16:creationId xmlns:a16="http://schemas.microsoft.com/office/drawing/2014/main" id="{348FB790-7049-977C-F937-44E636A70015}"/>
              </a:ext>
            </a:extLst>
          </p:cNvPr>
          <p:cNvPicPr>
            <a:picLocks noChangeAspect="1"/>
          </p:cNvPicPr>
          <p:nvPr/>
        </p:nvPicPr>
        <p:blipFill>
          <a:blip r:embed="rId4"/>
          <a:stretch>
            <a:fillRect/>
          </a:stretch>
        </p:blipFill>
        <p:spPr>
          <a:xfrm>
            <a:off x="5345723" y="2516867"/>
            <a:ext cx="3998293" cy="1824266"/>
          </a:xfrm>
          <a:prstGeom prst="rect">
            <a:avLst/>
          </a:prstGeom>
        </p:spPr>
      </p:pic>
    </p:spTree>
    <p:extLst>
      <p:ext uri="{BB962C8B-B14F-4D97-AF65-F5344CB8AC3E}">
        <p14:creationId xmlns:p14="http://schemas.microsoft.com/office/powerpoint/2010/main" val="1059639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16049A-58FF-CA74-2964-01F9C55EBDD7}"/>
              </a:ext>
            </a:extLst>
          </p:cNvPr>
          <p:cNvSpPr txBox="1"/>
          <p:nvPr/>
        </p:nvSpPr>
        <p:spPr>
          <a:xfrm>
            <a:off x="166255" y="147782"/>
            <a:ext cx="10825018" cy="769441"/>
          </a:xfrm>
          <a:prstGeom prst="rect">
            <a:avLst/>
          </a:prstGeom>
          <a:noFill/>
        </p:spPr>
        <p:txBody>
          <a:bodyPr wrap="square">
            <a:spAutoFit/>
          </a:bodyPr>
          <a:lstStyle/>
          <a:p>
            <a:r>
              <a:rPr lang="sv-SE" sz="4400" dirty="0">
                <a:solidFill>
                  <a:srgbClr val="000000"/>
                </a:solidFill>
                <a:latin typeface="Calibri" panose="020F0502020204030204" pitchFamily="34" charset="0"/>
              </a:rPr>
              <a:t>Fjärrvärme</a:t>
            </a:r>
            <a:r>
              <a:rPr lang="sv-SE" sz="1800" b="0" i="0" u="none" strike="noStrike" baseline="0" dirty="0">
                <a:solidFill>
                  <a:srgbClr val="000000"/>
                </a:solidFill>
                <a:latin typeface="Calibri" panose="020F0502020204030204" pitchFamily="34" charset="0"/>
              </a:rPr>
              <a:t> </a:t>
            </a:r>
            <a:r>
              <a:rPr lang="sv-SE" sz="4400" b="0" i="0" u="none" strike="noStrike" baseline="0" dirty="0">
                <a:solidFill>
                  <a:srgbClr val="000000"/>
                </a:solidFill>
                <a:latin typeface="Calibri" panose="020F0502020204030204" pitchFamily="34" charset="0"/>
              </a:rPr>
              <a:t>r</a:t>
            </a:r>
            <a:r>
              <a:rPr lang="sv-SE" sz="4400" dirty="0">
                <a:solidFill>
                  <a:srgbClr val="000000"/>
                </a:solidFill>
                <a:latin typeface="Calibri" panose="020F0502020204030204" pitchFamily="34" charset="0"/>
              </a:rPr>
              <a:t>eturtemp</a:t>
            </a:r>
          </a:p>
        </p:txBody>
      </p:sp>
      <p:pic>
        <p:nvPicPr>
          <p:cNvPr id="5" name="Picture 4">
            <a:extLst>
              <a:ext uri="{FF2B5EF4-FFF2-40B4-BE49-F238E27FC236}">
                <a16:creationId xmlns:a16="http://schemas.microsoft.com/office/drawing/2014/main" id="{AA413A4C-2557-0E89-5D3B-3716BAC85F03}"/>
              </a:ext>
            </a:extLst>
          </p:cNvPr>
          <p:cNvPicPr>
            <a:picLocks noChangeAspect="1"/>
          </p:cNvPicPr>
          <p:nvPr/>
        </p:nvPicPr>
        <p:blipFill>
          <a:blip r:embed="rId2"/>
          <a:stretch>
            <a:fillRect/>
          </a:stretch>
        </p:blipFill>
        <p:spPr>
          <a:xfrm>
            <a:off x="166255" y="1131087"/>
            <a:ext cx="9651350" cy="1061826"/>
          </a:xfrm>
          <a:prstGeom prst="rect">
            <a:avLst/>
          </a:prstGeom>
        </p:spPr>
      </p:pic>
      <p:pic>
        <p:nvPicPr>
          <p:cNvPr id="7" name="Picture 6">
            <a:extLst>
              <a:ext uri="{FF2B5EF4-FFF2-40B4-BE49-F238E27FC236}">
                <a16:creationId xmlns:a16="http://schemas.microsoft.com/office/drawing/2014/main" id="{AABBCDAE-DC39-D1A9-2CBA-FE861EF75FE2}"/>
              </a:ext>
            </a:extLst>
          </p:cNvPr>
          <p:cNvPicPr>
            <a:picLocks noChangeAspect="1"/>
          </p:cNvPicPr>
          <p:nvPr/>
        </p:nvPicPr>
        <p:blipFill>
          <a:blip r:embed="rId3"/>
          <a:stretch>
            <a:fillRect/>
          </a:stretch>
        </p:blipFill>
        <p:spPr>
          <a:xfrm>
            <a:off x="6165328" y="2634313"/>
            <a:ext cx="3743158" cy="3582296"/>
          </a:xfrm>
          <a:prstGeom prst="rect">
            <a:avLst/>
          </a:prstGeom>
        </p:spPr>
      </p:pic>
      <p:sp>
        <p:nvSpPr>
          <p:cNvPr id="9" name="TextBox 8">
            <a:extLst>
              <a:ext uri="{FF2B5EF4-FFF2-40B4-BE49-F238E27FC236}">
                <a16:creationId xmlns:a16="http://schemas.microsoft.com/office/drawing/2014/main" id="{330F479C-46DE-E087-FA83-C5E139B9999A}"/>
              </a:ext>
            </a:extLst>
          </p:cNvPr>
          <p:cNvSpPr txBox="1"/>
          <p:nvPr/>
        </p:nvSpPr>
        <p:spPr>
          <a:xfrm>
            <a:off x="7393764" y="2310163"/>
            <a:ext cx="6189784" cy="215444"/>
          </a:xfrm>
          <a:prstGeom prst="rect">
            <a:avLst/>
          </a:prstGeom>
          <a:noFill/>
        </p:spPr>
        <p:txBody>
          <a:bodyPr wrap="square">
            <a:spAutoFit/>
          </a:bodyPr>
          <a:lstStyle/>
          <a:p>
            <a:r>
              <a:rPr lang="sv-SE" sz="800" b="1" i="1" u="none" strike="noStrike" baseline="0" dirty="0">
                <a:solidFill>
                  <a:srgbClr val="000000"/>
                </a:solidFill>
                <a:latin typeface="Arial" panose="020B0604020202020204" pitchFamily="34" charset="0"/>
              </a:rPr>
              <a:t>Stockholm Exergi Prislista år 2025 (exkl. moms)</a:t>
            </a:r>
            <a:endParaRPr lang="sv-SE" dirty="0"/>
          </a:p>
        </p:txBody>
      </p:sp>
      <p:sp>
        <p:nvSpPr>
          <p:cNvPr id="11" name="TextBox 10">
            <a:extLst>
              <a:ext uri="{FF2B5EF4-FFF2-40B4-BE49-F238E27FC236}">
                <a16:creationId xmlns:a16="http://schemas.microsoft.com/office/drawing/2014/main" id="{41298601-B89A-E37E-48C5-5AAE6D7999FC}"/>
              </a:ext>
            </a:extLst>
          </p:cNvPr>
          <p:cNvSpPr txBox="1"/>
          <p:nvPr/>
        </p:nvSpPr>
        <p:spPr>
          <a:xfrm>
            <a:off x="166255" y="2634312"/>
            <a:ext cx="5613108" cy="1754326"/>
          </a:xfrm>
          <a:prstGeom prst="rect">
            <a:avLst/>
          </a:prstGeom>
          <a:noFill/>
        </p:spPr>
        <p:txBody>
          <a:bodyPr wrap="square">
            <a:spAutoFit/>
          </a:bodyPr>
          <a:lstStyle/>
          <a:p>
            <a:r>
              <a:rPr lang="sv-SE" b="0" i="0" u="none" strike="noStrike" baseline="0" dirty="0">
                <a:solidFill>
                  <a:srgbClr val="000000"/>
                </a:solidFill>
                <a:latin typeface="Calibri" panose="020F0502020204030204" pitchFamily="34" charset="0"/>
              </a:rPr>
              <a:t>Temperaturerna ovan motsvarar en straffavgift på ca 25-30 000kr inkl. moms november till mars. Med nya taxan 2025. </a:t>
            </a:r>
          </a:p>
          <a:p>
            <a:r>
              <a:rPr lang="sv-SE" b="0" i="0" u="none" strike="noStrike" baseline="0" dirty="0">
                <a:solidFill>
                  <a:srgbClr val="000000"/>
                </a:solidFill>
                <a:latin typeface="Calibri" panose="020F0502020204030204" pitchFamily="34" charset="0"/>
              </a:rPr>
              <a:t>Tidigare fick ni ca 60-65 000kr i bonus. Vilket betyder att ni betalar 90 000kr mer från 2025 än tidigare år. Med gällande prismodell. </a:t>
            </a:r>
            <a:endParaRPr lang="sv-SE" dirty="0"/>
          </a:p>
        </p:txBody>
      </p:sp>
    </p:spTree>
    <p:extLst>
      <p:ext uri="{BB962C8B-B14F-4D97-AF65-F5344CB8AC3E}">
        <p14:creationId xmlns:p14="http://schemas.microsoft.com/office/powerpoint/2010/main" val="178182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93F8D9-D69D-31A5-8D8D-E4C77B401AC9}"/>
              </a:ext>
            </a:extLst>
          </p:cNvPr>
          <p:cNvSpPr txBox="1"/>
          <p:nvPr/>
        </p:nvSpPr>
        <p:spPr>
          <a:xfrm>
            <a:off x="82296" y="91440"/>
            <a:ext cx="12006072" cy="6586418"/>
          </a:xfrm>
          <a:prstGeom prst="rect">
            <a:avLst/>
          </a:prstGeom>
          <a:noFill/>
        </p:spPr>
        <p:txBody>
          <a:bodyPr wrap="square">
            <a:spAutoFit/>
          </a:bodyPr>
          <a:lstStyle/>
          <a:p>
            <a:r>
              <a:rPr lang="sv-SE" sz="4400" dirty="0">
                <a:solidFill>
                  <a:srgbClr val="000000"/>
                </a:solidFill>
                <a:latin typeface="Calibri" panose="020F0502020204030204" pitchFamily="34" charset="0"/>
              </a:rPr>
              <a:t>Fastighetsel</a:t>
            </a:r>
            <a:r>
              <a:rPr lang="sv-SE" sz="4400" b="0" i="0" u="none" strike="noStrike" baseline="0" dirty="0">
                <a:solidFill>
                  <a:srgbClr val="000000"/>
                </a:solidFill>
                <a:latin typeface="Calibri" panose="020F0502020204030204" pitchFamily="34" charset="0"/>
              </a:rPr>
              <a:t> – Befintliga kostnader</a:t>
            </a:r>
          </a:p>
          <a:p>
            <a:r>
              <a:rPr lang="sv-SE" b="0" i="0" u="none" strike="noStrike" baseline="0" dirty="0">
                <a:solidFill>
                  <a:srgbClr val="000000"/>
                </a:solidFill>
                <a:latin typeface="Calibri" panose="020F0502020204030204" pitchFamily="34" charset="0"/>
              </a:rPr>
              <a:t>Föreningen har 1st. el-abonnemang avseende fastighetsel på adressen </a:t>
            </a:r>
            <a:r>
              <a:rPr lang="sv-SE" b="0" i="0" u="none" strike="noStrike" baseline="0" dirty="0" err="1">
                <a:solidFill>
                  <a:srgbClr val="000000"/>
                </a:solidFill>
                <a:latin typeface="Calibri" panose="020F0502020204030204" pitchFamily="34" charset="0"/>
              </a:rPr>
              <a:t>Mölndalsbacken</a:t>
            </a:r>
            <a:r>
              <a:rPr lang="sv-SE" b="0" i="0" u="none" strike="noStrike" baseline="0" dirty="0">
                <a:solidFill>
                  <a:srgbClr val="000000"/>
                </a:solidFill>
                <a:latin typeface="Calibri" panose="020F0502020204030204" pitchFamily="34" charset="0"/>
              </a:rPr>
              <a:t> 78.</a:t>
            </a:r>
          </a:p>
          <a:p>
            <a:r>
              <a:rPr lang="sv-SE" b="0" i="0" u="none" strike="noStrike" baseline="0" dirty="0">
                <a:solidFill>
                  <a:srgbClr val="000000"/>
                </a:solidFill>
                <a:latin typeface="Calibri" panose="020F0502020204030204" pitchFamily="34" charset="0"/>
              </a:rPr>
              <a:t>Elnät: </a:t>
            </a:r>
            <a:r>
              <a:rPr lang="sv-SE" b="0" i="0" u="none" strike="noStrike" baseline="0" dirty="0" err="1">
                <a:solidFill>
                  <a:srgbClr val="000000"/>
                </a:solidFill>
                <a:latin typeface="Calibri" panose="020F0502020204030204" pitchFamily="34" charset="0"/>
              </a:rPr>
              <a:t>Ellevio</a:t>
            </a:r>
            <a:r>
              <a:rPr lang="sv-SE" b="0" i="0" u="none" strike="noStrike" baseline="0" dirty="0">
                <a:solidFill>
                  <a:srgbClr val="000000"/>
                </a:solidFill>
                <a:latin typeface="Calibri" panose="020F0502020204030204" pitchFamily="34" charset="0"/>
              </a:rPr>
              <a:t> AB</a:t>
            </a:r>
          </a:p>
          <a:p>
            <a:r>
              <a:rPr lang="sv-SE" b="0" i="0" u="none" strike="noStrike" baseline="0" dirty="0">
                <a:solidFill>
                  <a:srgbClr val="000000"/>
                </a:solidFill>
                <a:latin typeface="Calibri" panose="020F0502020204030204" pitchFamily="34" charset="0"/>
              </a:rPr>
              <a:t>Elhandel: </a:t>
            </a:r>
            <a:r>
              <a:rPr lang="sv-SE" b="0" i="0" u="none" strike="noStrike" baseline="0" dirty="0" err="1">
                <a:solidFill>
                  <a:srgbClr val="000000"/>
                </a:solidFill>
                <a:latin typeface="Calibri" panose="020F0502020204030204" pitchFamily="34" charset="0"/>
              </a:rPr>
              <a:t>Jämtkraft</a:t>
            </a:r>
            <a:r>
              <a:rPr lang="sv-SE" b="0" i="0" u="none" strike="noStrike" baseline="0" dirty="0">
                <a:solidFill>
                  <a:srgbClr val="000000"/>
                </a:solidFill>
                <a:latin typeface="Calibri" panose="020F0502020204030204" pitchFamily="34" charset="0"/>
              </a:rPr>
              <a:t> AB</a:t>
            </a:r>
          </a:p>
          <a:p>
            <a:endParaRPr lang="sv-SE" b="0" i="0" u="none" strike="noStrike" baseline="0" dirty="0">
              <a:solidFill>
                <a:srgbClr val="000000"/>
              </a:solidFill>
              <a:latin typeface="Calibri" panose="020F0502020204030204" pitchFamily="34" charset="0"/>
            </a:endParaRPr>
          </a:p>
          <a:p>
            <a:r>
              <a:rPr lang="sv-SE" b="0" i="0" u="none" strike="noStrike" baseline="0" dirty="0">
                <a:solidFill>
                  <a:srgbClr val="000000"/>
                </a:solidFill>
                <a:latin typeface="Calibri" panose="020F0502020204030204" pitchFamily="34" charset="0"/>
              </a:rPr>
              <a:t>Energiförbrukning årsvis Effekttoppar</a:t>
            </a:r>
          </a:p>
          <a:p>
            <a:r>
              <a:rPr lang="pl-PL" b="0" i="0" u="none" strike="noStrike" baseline="0" dirty="0">
                <a:solidFill>
                  <a:srgbClr val="000000"/>
                </a:solidFill>
                <a:latin typeface="Calibri" panose="020F0502020204030204" pitchFamily="34" charset="0"/>
              </a:rPr>
              <a:t>2022 – 31 403 kWh ca 4 kW</a:t>
            </a:r>
          </a:p>
          <a:p>
            <a:r>
              <a:rPr lang="pl-PL" b="0" i="0" u="none" strike="noStrike" baseline="0" dirty="0">
                <a:solidFill>
                  <a:srgbClr val="000000"/>
                </a:solidFill>
                <a:latin typeface="Calibri" panose="020F0502020204030204" pitchFamily="34" charset="0"/>
              </a:rPr>
              <a:t>2023 – 30 364 kWh ca 6 kW</a:t>
            </a:r>
          </a:p>
          <a:p>
            <a:r>
              <a:rPr lang="pl-PL" b="0" i="0" u="none" strike="noStrike" baseline="0" dirty="0">
                <a:solidFill>
                  <a:srgbClr val="000000"/>
                </a:solidFill>
                <a:latin typeface="Calibri" panose="020F0502020204030204" pitchFamily="34" charset="0"/>
              </a:rPr>
              <a:t>2024 – 29 332 kWh ca 5 kW</a:t>
            </a:r>
          </a:p>
          <a:p>
            <a:r>
              <a:rPr lang="sv-SE" b="0" i="0" u="none" strike="noStrike" baseline="0" dirty="0">
                <a:solidFill>
                  <a:srgbClr val="000000"/>
                </a:solidFill>
                <a:latin typeface="Calibri" panose="020F0502020204030204" pitchFamily="34" charset="0"/>
              </a:rPr>
              <a:t>Ovan tabell visar fastighetselförbrukning årsvis mellan perioden 2022 – 2024. </a:t>
            </a:r>
          </a:p>
          <a:p>
            <a:r>
              <a:rPr lang="sv-SE" b="0" i="0" u="none" strike="noStrike" baseline="0" dirty="0">
                <a:solidFill>
                  <a:srgbClr val="000000"/>
                </a:solidFill>
                <a:latin typeface="Calibri" panose="020F0502020204030204" pitchFamily="34" charset="0"/>
              </a:rPr>
              <a:t>I snitt ligger årsförbrukningen mellan 29-31 MWh. </a:t>
            </a:r>
          </a:p>
          <a:p>
            <a:r>
              <a:rPr lang="sv-SE" b="0" i="0" u="none" strike="noStrike" baseline="0" dirty="0">
                <a:solidFill>
                  <a:srgbClr val="000000"/>
                </a:solidFill>
                <a:latin typeface="Calibri" panose="020F0502020204030204" pitchFamily="34" charset="0"/>
              </a:rPr>
              <a:t>El-abonnemanget är ett effektabonnemang med en huvudsäkring på 80A, </a:t>
            </a:r>
          </a:p>
          <a:p>
            <a:r>
              <a:rPr lang="sv-SE" b="0" i="0" u="none" strike="noStrike" baseline="0" dirty="0">
                <a:solidFill>
                  <a:srgbClr val="000000"/>
                </a:solidFill>
                <a:latin typeface="Calibri" panose="020F0502020204030204" pitchFamily="34" charset="0"/>
              </a:rPr>
              <a:t>vilket ger en beräknad maxeffekt på ca. 55 kW. </a:t>
            </a:r>
          </a:p>
          <a:p>
            <a:r>
              <a:rPr lang="sv-SE" b="0" i="0" u="none" strike="noStrike" baseline="0" dirty="0">
                <a:solidFill>
                  <a:srgbClr val="000000"/>
                </a:solidFill>
                <a:latin typeface="Calibri" panose="020F0502020204030204" pitchFamily="34" charset="0"/>
              </a:rPr>
              <a:t>I dagsläget ligger effekttopparna på ca 5 kW. </a:t>
            </a:r>
          </a:p>
          <a:p>
            <a:r>
              <a:rPr lang="sv-SE" b="0" i="0" u="none" strike="noStrike" baseline="0" dirty="0">
                <a:solidFill>
                  <a:srgbClr val="000000"/>
                </a:solidFill>
                <a:latin typeface="Calibri" panose="020F0502020204030204" pitchFamily="34" charset="0"/>
              </a:rPr>
              <a:t>Huvudsäkringen på inkommande servis är på 200A, vid platsbesöket gjordes en mätning och visade toppeffekt på 3,5kW, vilket stämmer med ovan.</a:t>
            </a:r>
          </a:p>
          <a:p>
            <a:r>
              <a:rPr lang="sv-SE" b="0" i="0" u="none" strike="noStrike" baseline="0" dirty="0">
                <a:solidFill>
                  <a:srgbClr val="000000"/>
                </a:solidFill>
                <a:latin typeface="Calibri" panose="020F0502020204030204" pitchFamily="34" charset="0"/>
              </a:rPr>
              <a:t>Befintlig säkring klarar alltså av att belasta ytterligare </a:t>
            </a:r>
          </a:p>
          <a:p>
            <a:r>
              <a:rPr lang="sv-SE" b="0" i="0" u="none" strike="noStrike" baseline="0" dirty="0">
                <a:solidFill>
                  <a:srgbClr val="000000"/>
                </a:solidFill>
                <a:latin typeface="Calibri" panose="020F0502020204030204" pitchFamily="34" charset="0"/>
              </a:rPr>
              <a:t>med ca. 50kW alt. ca. 133kW om man säkrar upp till 200A, </a:t>
            </a:r>
          </a:p>
          <a:p>
            <a:r>
              <a:rPr lang="sv-SE" b="0" i="0" u="none" strike="noStrike" baseline="0" dirty="0">
                <a:solidFill>
                  <a:srgbClr val="000000"/>
                </a:solidFill>
                <a:latin typeface="Calibri" panose="020F0502020204030204" pitchFamily="34" charset="0"/>
              </a:rPr>
              <a:t>framtida värmepumpinstallationer. </a:t>
            </a:r>
          </a:p>
          <a:p>
            <a:r>
              <a:rPr lang="sv-SE" b="0" i="0" u="none" strike="noStrike" baseline="0" dirty="0">
                <a:solidFill>
                  <a:srgbClr val="000000"/>
                </a:solidFill>
                <a:latin typeface="Calibri" panose="020F0502020204030204" pitchFamily="34" charset="0"/>
              </a:rPr>
              <a:t>Att säkra upp mot 200A i UC kommer kräva lite ombyggnation</a:t>
            </a:r>
          </a:p>
          <a:p>
            <a:r>
              <a:rPr lang="sv-SE" b="0" i="0" u="none" strike="noStrike" baseline="0" dirty="0">
                <a:solidFill>
                  <a:srgbClr val="000000"/>
                </a:solidFill>
                <a:latin typeface="Calibri" panose="020F0502020204030204" pitchFamily="34" charset="0"/>
              </a:rPr>
              <a:t>i </a:t>
            </a:r>
            <a:r>
              <a:rPr lang="sv-SE" b="0" i="0" u="none" strike="noStrike" baseline="0" dirty="0" err="1">
                <a:solidFill>
                  <a:srgbClr val="000000"/>
                </a:solidFill>
                <a:latin typeface="Calibri" panose="020F0502020204030204" pitchFamily="34" charset="0"/>
              </a:rPr>
              <a:t>elcentral.Bild</a:t>
            </a:r>
            <a:r>
              <a:rPr lang="sv-SE" b="0" i="0" u="none" strike="noStrike" baseline="0" dirty="0">
                <a:solidFill>
                  <a:srgbClr val="000000"/>
                </a:solidFill>
                <a:latin typeface="Calibri" panose="020F0502020204030204" pitchFamily="34" charset="0"/>
              </a:rPr>
              <a:t> till </a:t>
            </a:r>
            <a:r>
              <a:rPr lang="sv-SE" dirty="0">
                <a:solidFill>
                  <a:srgbClr val="000000"/>
                </a:solidFill>
                <a:latin typeface="Calibri" panose="020F0502020204030204" pitchFamily="34" charset="0"/>
              </a:rPr>
              <a:t>höger</a:t>
            </a:r>
            <a:r>
              <a:rPr lang="sv-SE" b="0" i="0" u="none" strike="noStrike" baseline="0" dirty="0">
                <a:solidFill>
                  <a:srgbClr val="000000"/>
                </a:solidFill>
                <a:latin typeface="Calibri" panose="020F0502020204030204" pitchFamily="34" charset="0"/>
              </a:rPr>
              <a:t> visar befintliga effekttoppar, 6:e januari 2025</a:t>
            </a:r>
            <a:r>
              <a:rPr lang="sv-SE" sz="1800" b="0" i="0" u="none" strike="noStrike" baseline="0" dirty="0">
                <a:solidFill>
                  <a:srgbClr val="000000"/>
                </a:solidFill>
                <a:latin typeface="Calibri" panose="020F0502020204030204" pitchFamily="34" charset="0"/>
              </a:rPr>
              <a:t>.</a:t>
            </a:r>
          </a:p>
          <a:p>
            <a:endParaRPr lang="sv-SE" sz="1800" b="0" i="0" u="none" strike="noStrike" baseline="0" dirty="0">
              <a:solidFill>
                <a:srgbClr val="000000"/>
              </a:solidFill>
              <a:latin typeface="Calibri" panose="020F0502020204030204" pitchFamily="34" charset="0"/>
            </a:endParaRPr>
          </a:p>
        </p:txBody>
      </p:sp>
      <p:pic>
        <p:nvPicPr>
          <p:cNvPr id="5" name="Picture 4">
            <a:extLst>
              <a:ext uri="{FF2B5EF4-FFF2-40B4-BE49-F238E27FC236}">
                <a16:creationId xmlns:a16="http://schemas.microsoft.com/office/drawing/2014/main" id="{E7657EFC-F246-1198-646F-D5AE90169550}"/>
              </a:ext>
            </a:extLst>
          </p:cNvPr>
          <p:cNvPicPr>
            <a:picLocks noChangeAspect="1"/>
          </p:cNvPicPr>
          <p:nvPr/>
        </p:nvPicPr>
        <p:blipFill>
          <a:blip r:embed="rId2"/>
          <a:stretch>
            <a:fillRect/>
          </a:stretch>
        </p:blipFill>
        <p:spPr>
          <a:xfrm>
            <a:off x="6616978" y="4658061"/>
            <a:ext cx="5471390" cy="1742800"/>
          </a:xfrm>
          <a:prstGeom prst="rect">
            <a:avLst/>
          </a:prstGeom>
        </p:spPr>
      </p:pic>
    </p:spTree>
    <p:extLst>
      <p:ext uri="{BB962C8B-B14F-4D97-AF65-F5344CB8AC3E}">
        <p14:creationId xmlns:p14="http://schemas.microsoft.com/office/powerpoint/2010/main" val="3436558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CFF32B-D986-2341-13F5-C48808098698}"/>
              </a:ext>
            </a:extLst>
          </p:cNvPr>
          <p:cNvSpPr txBox="1"/>
          <p:nvPr/>
        </p:nvSpPr>
        <p:spPr>
          <a:xfrm>
            <a:off x="82296" y="73152"/>
            <a:ext cx="12109704" cy="7001917"/>
          </a:xfrm>
          <a:prstGeom prst="rect">
            <a:avLst/>
          </a:prstGeom>
          <a:noFill/>
        </p:spPr>
        <p:txBody>
          <a:bodyPr wrap="square">
            <a:spAutoFit/>
          </a:bodyPr>
          <a:lstStyle/>
          <a:p>
            <a:r>
              <a:rPr lang="sv-SE" sz="4400" dirty="0">
                <a:solidFill>
                  <a:srgbClr val="000000"/>
                </a:solidFill>
                <a:latin typeface="Calibri" panose="020F0502020204030204" pitchFamily="34" charset="0"/>
              </a:rPr>
              <a:t>Fastighetsel - kostnader</a:t>
            </a:r>
          </a:p>
          <a:p>
            <a:r>
              <a:rPr lang="sv-SE" b="0" i="0" u="none" strike="noStrike" baseline="0" dirty="0">
                <a:solidFill>
                  <a:srgbClr val="000000"/>
                </a:solidFill>
                <a:latin typeface="Calibri" panose="020F0502020204030204" pitchFamily="34" charset="0"/>
              </a:rPr>
              <a:t>Ovan sammanställning visar elförbrukning och kostnader för år 2024. Totalt har föreningen betalat 52 549kr, inkl. moms för 29 336 kWh, år 2024. </a:t>
            </a:r>
          </a:p>
          <a:p>
            <a:r>
              <a:rPr lang="sv-SE" b="0" i="0" u="none" strike="noStrike" baseline="0" dirty="0">
                <a:solidFill>
                  <a:srgbClr val="000000"/>
                </a:solidFill>
                <a:latin typeface="Calibri" panose="020F0502020204030204" pitchFamily="34" charset="0"/>
              </a:rPr>
              <a:t>Snittkostnaden / kWh blir således 1,76 kr, inkl. moms. </a:t>
            </a:r>
          </a:p>
          <a:p>
            <a:r>
              <a:rPr lang="sv-SE" b="0" i="0" u="none" strike="noStrike" baseline="0" dirty="0">
                <a:solidFill>
                  <a:srgbClr val="000000"/>
                </a:solidFill>
                <a:latin typeface="Calibri" panose="020F0502020204030204" pitchFamily="34" charset="0"/>
              </a:rPr>
              <a:t>Snittkostnad då VP är igång Okt.-April är 2,03 kr/kWh &amp; 1,92kr/kWh om man inte räknar med fasta elnätskostnaden.</a:t>
            </a:r>
          </a:p>
          <a:p>
            <a:r>
              <a:rPr lang="sv-SE" b="0" i="0" u="none" strike="noStrike" baseline="0" dirty="0">
                <a:solidFill>
                  <a:srgbClr val="000000"/>
                </a:solidFill>
                <a:latin typeface="Calibri" panose="020F0502020204030204" pitchFamily="34" charset="0"/>
              </a:rPr>
              <a:t>Siffror i rött är antaget då fakturan inte kunde hittas.</a:t>
            </a:r>
          </a:p>
          <a:p>
            <a:endParaRPr lang="sv-SE" b="0" i="0" u="none" strike="noStrike" baseline="0" dirty="0">
              <a:solidFill>
                <a:srgbClr val="000000"/>
              </a:solidFill>
              <a:latin typeface="Calibri" panose="020F0502020204030204" pitchFamily="34" charset="0"/>
            </a:endParaRPr>
          </a:p>
          <a:p>
            <a:r>
              <a:rPr lang="sv-SE" b="0" i="0" u="none" strike="noStrike" baseline="0" dirty="0">
                <a:solidFill>
                  <a:srgbClr val="000000"/>
                </a:solidFill>
                <a:latin typeface="Calibri" panose="020F0502020204030204" pitchFamily="34" charset="0"/>
              </a:rPr>
              <a:t>2025 ökade elpriset för effektabonnemang bara på den fasta delen vilket inte påverkar våra beräkningar.</a:t>
            </a:r>
          </a:p>
          <a:p>
            <a:endParaRPr lang="sv-SE" sz="1400" b="0" i="0" u="none" strike="noStrike" baseline="0" dirty="0">
              <a:solidFill>
                <a:srgbClr val="000000"/>
              </a:solidFill>
              <a:latin typeface="Calibri" panose="020F0502020204030204" pitchFamily="34" charset="0"/>
            </a:endParaRPr>
          </a:p>
          <a:p>
            <a:endParaRPr lang="sv-SE" sz="1400" b="0" i="0" u="none" strike="noStrike" baseline="0" dirty="0">
              <a:solidFill>
                <a:srgbClr val="000000"/>
              </a:solidFill>
              <a:latin typeface="Calibri" panose="020F0502020204030204" pitchFamily="34" charset="0"/>
            </a:endParaRPr>
          </a:p>
          <a:p>
            <a:r>
              <a:rPr lang="sv-SE" sz="1100" b="0" i="0" u="none" strike="noStrike" baseline="0" dirty="0">
                <a:solidFill>
                  <a:srgbClr val="000000"/>
                </a:solidFill>
                <a:latin typeface="Arial" panose="020B0604020202020204" pitchFamily="34" charset="0"/>
              </a:rPr>
              <a:t>2024</a:t>
            </a:r>
            <a:r>
              <a:rPr lang="sv-SE" sz="1100" dirty="0">
                <a:solidFill>
                  <a:srgbClr val="000000"/>
                </a:solidFill>
                <a:latin typeface="Arial" panose="020B0604020202020204" pitchFamily="34" charset="0"/>
              </a:rPr>
              <a:t>	</a:t>
            </a:r>
            <a:r>
              <a:rPr lang="sv-SE" sz="1100" b="0" i="0" u="none" strike="noStrike" baseline="0" dirty="0">
                <a:solidFill>
                  <a:srgbClr val="000000"/>
                </a:solidFill>
                <a:latin typeface="Arial" panose="020B0604020202020204" pitchFamily="34" charset="0"/>
              </a:rPr>
              <a:t>kWh	Kostnad elnät	Snittkostnad elnät (kr/kWh) Kostnad elhandel 	Snittkostnad elhandel (kr/kWh) 	</a:t>
            </a:r>
            <a:r>
              <a:rPr lang="sv-SE" sz="1100" b="0" i="0" u="none" strike="noStrike" baseline="0" dirty="0" err="1">
                <a:solidFill>
                  <a:srgbClr val="000000"/>
                </a:solidFill>
                <a:latin typeface="Arial" panose="020B0604020202020204" pitchFamily="34" charset="0"/>
              </a:rPr>
              <a:t>Snittkostnadelnät</a:t>
            </a:r>
            <a:r>
              <a:rPr lang="sv-SE" sz="1100" b="0" i="0" u="none" strike="noStrike" baseline="0" dirty="0">
                <a:solidFill>
                  <a:srgbClr val="000000"/>
                </a:solidFill>
                <a:latin typeface="Arial" panose="020B0604020202020204" pitchFamily="34" charset="0"/>
              </a:rPr>
              <a:t>+ elhandel(kr/kWh)</a:t>
            </a:r>
            <a:endParaRPr lang="sv-SE" sz="1100" dirty="0">
              <a:solidFill>
                <a:srgbClr val="000000"/>
              </a:solidFill>
              <a:latin typeface="Arial" panose="020B0604020202020204" pitchFamily="34" charset="0"/>
            </a:endParaRPr>
          </a:p>
          <a:p>
            <a:r>
              <a:rPr lang="da-DK" sz="1100" b="0" i="0" u="none" strike="noStrike" baseline="0" dirty="0">
                <a:solidFill>
                  <a:srgbClr val="000000"/>
                </a:solidFill>
                <a:latin typeface="Arial" panose="020B0604020202020204" pitchFamily="34" charset="0"/>
              </a:rPr>
              <a:t>Jan	2 873	3 500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1,22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3 295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1,1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2,37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a:t>
            </a:r>
          </a:p>
          <a:p>
            <a:r>
              <a:rPr lang="da-DK" sz="1100" b="0" i="0" u="none" strike="noStrike" baseline="0" dirty="0" err="1">
                <a:solidFill>
                  <a:srgbClr val="000000"/>
                </a:solidFill>
                <a:latin typeface="Arial" panose="020B0604020202020204" pitchFamily="34" charset="0"/>
              </a:rPr>
              <a:t>Feb</a:t>
            </a:r>
            <a:r>
              <a:rPr lang="da-DK" sz="1100" b="0" i="0" u="none" strike="noStrike" baseline="0" dirty="0">
                <a:solidFill>
                  <a:srgbClr val="000000"/>
                </a:solidFill>
                <a:latin typeface="Arial" panose="020B0604020202020204" pitchFamily="34" charset="0"/>
              </a:rPr>
              <a:t>	2 675	3 300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1,23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2 077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0,8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2,01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a:t>
            </a:r>
          </a:p>
          <a:p>
            <a:r>
              <a:rPr lang="da-DK" sz="1100" b="0" i="0" u="none" strike="noStrike" baseline="0" dirty="0">
                <a:solidFill>
                  <a:srgbClr val="000000"/>
                </a:solidFill>
                <a:latin typeface="Arial" panose="020B0604020202020204" pitchFamily="34" charset="0"/>
              </a:rPr>
              <a:t>Mar	2 713	3 244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1,20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2 421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0,9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2,09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a:t>
            </a:r>
          </a:p>
          <a:p>
            <a:r>
              <a:rPr lang="da-DK" sz="1100" b="0" i="0" u="none" strike="noStrike" baseline="0" dirty="0" err="1">
                <a:solidFill>
                  <a:srgbClr val="000000"/>
                </a:solidFill>
                <a:latin typeface="Arial" panose="020B0604020202020204" pitchFamily="34" charset="0"/>
              </a:rPr>
              <a:t>Apr</a:t>
            </a:r>
            <a:r>
              <a:rPr lang="da-DK" sz="1100" b="0" i="0" u="none" strike="noStrike" baseline="0" dirty="0">
                <a:solidFill>
                  <a:srgbClr val="000000"/>
                </a:solidFill>
                <a:latin typeface="Arial" panose="020B0604020202020204" pitchFamily="34" charset="0"/>
              </a:rPr>
              <a:t>	2 596	2 560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0,99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2 215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0,9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1,84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a:t>
            </a:r>
          </a:p>
          <a:p>
            <a:r>
              <a:rPr lang="da-DK" sz="1100" b="0" i="0" u="none" strike="noStrike" baseline="0" dirty="0">
                <a:solidFill>
                  <a:srgbClr val="000000"/>
                </a:solidFill>
                <a:latin typeface="Arial" panose="020B0604020202020204" pitchFamily="34" charset="0"/>
              </a:rPr>
              <a:t>Maj	2 366	2 409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1,02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1 060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0,4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1,47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a:t>
            </a:r>
          </a:p>
          <a:p>
            <a:r>
              <a:rPr lang="da-DK" sz="1100" b="0" i="0" u="none" strike="noStrike" baseline="0" dirty="0">
                <a:solidFill>
                  <a:srgbClr val="000000"/>
                </a:solidFill>
                <a:latin typeface="Arial" panose="020B0604020202020204" pitchFamily="34" charset="0"/>
              </a:rPr>
              <a:t>Jun	2 130	2 143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1,01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1 029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0,5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1,49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a:t>
            </a:r>
          </a:p>
          <a:p>
            <a:r>
              <a:rPr lang="da-DK" sz="1100" b="0" i="0" u="none" strike="noStrike" baseline="0" dirty="0">
                <a:solidFill>
                  <a:srgbClr val="000000"/>
                </a:solidFill>
                <a:latin typeface="Arial" panose="020B0604020202020204" pitchFamily="34" charset="0"/>
              </a:rPr>
              <a:t>Jul	2 149	2 151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1,00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894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0,4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1,42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a:t>
            </a:r>
          </a:p>
          <a:p>
            <a:r>
              <a:rPr lang="da-DK" sz="1100" b="0" i="0" u="none" strike="noStrike" baseline="0" dirty="0" err="1">
                <a:solidFill>
                  <a:srgbClr val="000000"/>
                </a:solidFill>
                <a:latin typeface="Arial" panose="020B0604020202020204" pitchFamily="34" charset="0"/>
              </a:rPr>
              <a:t>Aug</a:t>
            </a:r>
            <a:r>
              <a:rPr lang="da-DK" sz="1100" b="0" i="0" u="none" strike="noStrike" baseline="0" dirty="0">
                <a:solidFill>
                  <a:srgbClr val="000000"/>
                </a:solidFill>
                <a:latin typeface="Arial" panose="020B0604020202020204" pitchFamily="34" charset="0"/>
              </a:rPr>
              <a:t>	2 222	2 238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1,01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578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0,3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1,27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a:t>
            </a:r>
          </a:p>
          <a:p>
            <a:r>
              <a:rPr lang="da-DK" sz="1100" b="0" i="0" u="none" strike="noStrike" baseline="0" dirty="0" err="1">
                <a:solidFill>
                  <a:srgbClr val="000000"/>
                </a:solidFill>
                <a:latin typeface="Arial" panose="020B0604020202020204" pitchFamily="34" charset="0"/>
              </a:rPr>
              <a:t>Sep</a:t>
            </a:r>
            <a:r>
              <a:rPr lang="da-DK" sz="1100" b="0" i="0" u="none" strike="noStrike" baseline="0" dirty="0">
                <a:solidFill>
                  <a:srgbClr val="000000"/>
                </a:solidFill>
                <a:latin typeface="Arial" panose="020B0604020202020204" pitchFamily="34" charset="0"/>
              </a:rPr>
              <a:t>	2 298	2 270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0,99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818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0,4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1,34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a:t>
            </a:r>
          </a:p>
          <a:p>
            <a:r>
              <a:rPr lang="da-DK" sz="1100" b="0" i="0" u="none" strike="noStrike" baseline="0" dirty="0" err="1">
                <a:solidFill>
                  <a:srgbClr val="000000"/>
                </a:solidFill>
                <a:latin typeface="Arial" panose="020B0604020202020204" pitchFamily="34" charset="0"/>
              </a:rPr>
              <a:t>Okt</a:t>
            </a:r>
            <a:r>
              <a:rPr lang="da-DK" sz="1100" b="0" i="0" u="none" strike="noStrike" baseline="0" dirty="0">
                <a:solidFill>
                  <a:srgbClr val="000000"/>
                </a:solidFill>
                <a:latin typeface="Arial" panose="020B0604020202020204" pitchFamily="34" charset="0"/>
              </a:rPr>
              <a:t>	2 428	2 369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0,98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1 062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0,4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1,41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a:t>
            </a:r>
          </a:p>
          <a:p>
            <a:r>
              <a:rPr lang="da-DK" sz="1100" b="0" i="0" u="none" strike="noStrike" baseline="0" dirty="0" err="1">
                <a:solidFill>
                  <a:srgbClr val="000000"/>
                </a:solidFill>
                <a:latin typeface="Arial" panose="020B0604020202020204" pitchFamily="34" charset="0"/>
              </a:rPr>
              <a:t>Nov</a:t>
            </a:r>
            <a:r>
              <a:rPr lang="da-DK" sz="1100" b="0" i="0" u="none" strike="noStrike" baseline="0" dirty="0">
                <a:solidFill>
                  <a:srgbClr val="000000"/>
                </a:solidFill>
                <a:latin typeface="Arial" panose="020B0604020202020204" pitchFamily="34" charset="0"/>
              </a:rPr>
              <a:t>	2 385	3 017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1,26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2 378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1,0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2,26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a:t>
            </a:r>
          </a:p>
          <a:p>
            <a:r>
              <a:rPr lang="da-DK" sz="1100" b="0" i="0" u="none" strike="noStrike" baseline="0" dirty="0" err="1">
                <a:solidFill>
                  <a:srgbClr val="000000"/>
                </a:solidFill>
                <a:latin typeface="Arial" panose="020B0604020202020204" pitchFamily="34" charset="0"/>
              </a:rPr>
              <a:t>Dec</a:t>
            </a:r>
            <a:r>
              <a:rPr lang="da-DK" sz="1100" b="0" i="0" u="none" strike="noStrike" baseline="0" dirty="0">
                <a:solidFill>
                  <a:srgbClr val="000000"/>
                </a:solidFill>
                <a:latin typeface="Arial" panose="020B0604020202020204" pitchFamily="34" charset="0"/>
              </a:rPr>
              <a:t>	2 501	3 021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1,21 </a:t>
            </a:r>
            <a:r>
              <a:rPr lang="da-DK" sz="1100" b="0" i="0" u="none" strike="noStrike" baseline="0" dirty="0" err="1">
                <a:solidFill>
                  <a:srgbClr val="00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a:t>
            </a:r>
            <a:r>
              <a:rPr lang="da-DK" sz="1100" b="0" i="0" u="none" strike="noStrike" baseline="0" dirty="0">
                <a:solidFill>
                  <a:srgbClr val="FF0000"/>
                </a:solidFill>
                <a:latin typeface="Arial" panose="020B0604020202020204" pitchFamily="34" charset="0"/>
              </a:rPr>
              <a:t>2 500 </a:t>
            </a:r>
            <a:r>
              <a:rPr lang="da-DK" sz="1100" b="0" i="0" u="none" strike="noStrike" baseline="0" dirty="0" err="1">
                <a:solidFill>
                  <a:srgbClr val="FF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a:t>
            </a:r>
            <a:r>
              <a:rPr lang="da-DK" sz="1100" b="0" i="0" u="none" strike="noStrike" baseline="0" dirty="0">
                <a:solidFill>
                  <a:srgbClr val="FF0000"/>
                </a:solidFill>
                <a:latin typeface="Arial" panose="020B0604020202020204" pitchFamily="34" charset="0"/>
              </a:rPr>
              <a:t>1,0 </a:t>
            </a:r>
            <a:r>
              <a:rPr lang="da-DK" sz="1100" b="0" i="0" u="none" strike="noStrike" baseline="0" dirty="0" err="1">
                <a:solidFill>
                  <a:srgbClr val="FF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a:t>
            </a:r>
            <a:r>
              <a:rPr lang="da-DK" sz="1100" b="0" i="0" u="none" strike="noStrike" baseline="0" dirty="0">
                <a:solidFill>
                  <a:srgbClr val="FF0000"/>
                </a:solidFill>
                <a:latin typeface="Arial" panose="020B0604020202020204" pitchFamily="34" charset="0"/>
              </a:rPr>
              <a:t>2,21 </a:t>
            </a:r>
            <a:r>
              <a:rPr lang="da-DK" sz="1100" b="0" i="0" u="none" strike="noStrike" baseline="0" dirty="0" err="1">
                <a:solidFill>
                  <a:srgbClr val="FF0000"/>
                </a:solidFill>
                <a:latin typeface="Arial" panose="020B0604020202020204" pitchFamily="34" charset="0"/>
              </a:rPr>
              <a:t>kr</a:t>
            </a:r>
            <a:r>
              <a:rPr lang="da-DK" sz="1100" b="0" i="0" u="none" strike="noStrike" baseline="0" dirty="0">
                <a:solidFill>
                  <a:srgbClr val="000000"/>
                </a:solidFill>
                <a:latin typeface="Arial" panose="020B0604020202020204" pitchFamily="34" charset="0"/>
              </a:rPr>
              <a:t>	</a:t>
            </a:r>
          </a:p>
          <a:p>
            <a:r>
              <a:rPr lang="nn-NO" sz="1100" b="1" i="0" u="none" strike="noStrike" baseline="0" dirty="0">
                <a:solidFill>
                  <a:srgbClr val="000000"/>
                </a:solidFill>
                <a:latin typeface="Arial" panose="020B0604020202020204" pitchFamily="34" charset="0"/>
              </a:rPr>
              <a:t>Summa:</a:t>
            </a:r>
            <a:r>
              <a:rPr lang="nn-NO" sz="1100" b="0" i="0" u="none" strike="noStrike" baseline="0" dirty="0">
                <a:solidFill>
                  <a:srgbClr val="000000"/>
                </a:solidFill>
                <a:latin typeface="Arial" panose="020B0604020202020204" pitchFamily="34" charset="0"/>
              </a:rPr>
              <a:t>	</a:t>
            </a:r>
            <a:r>
              <a:rPr lang="nn-NO" sz="1100" b="1" i="0" u="none" strike="noStrike" baseline="0" dirty="0">
                <a:solidFill>
                  <a:srgbClr val="000000"/>
                </a:solidFill>
                <a:latin typeface="Arial" panose="020B0604020202020204" pitchFamily="34" charset="0"/>
              </a:rPr>
              <a:t>29 336	32 222	1,1		20 327 kr		0,7			1,76 kr/kWh</a:t>
            </a:r>
            <a:r>
              <a:rPr lang="nn-NO" sz="1800" b="1" i="0" u="none" strike="noStrike" baseline="0" dirty="0">
                <a:solidFill>
                  <a:srgbClr val="000000"/>
                </a:solidFill>
                <a:latin typeface="Arial" panose="020B0604020202020204" pitchFamily="34" charset="0"/>
              </a:rPr>
              <a:t>	</a:t>
            </a:r>
          </a:p>
          <a:p>
            <a:endParaRPr lang="nn-NO" b="1" dirty="0">
              <a:solidFill>
                <a:srgbClr val="000000"/>
              </a:solidFill>
              <a:latin typeface="Arial" panose="020B0604020202020204" pitchFamily="34" charset="0"/>
            </a:endParaRPr>
          </a:p>
          <a:p>
            <a:endParaRPr lang="nn-NO" sz="1800" b="1" i="0" u="none" strike="noStrike" baseline="0" dirty="0">
              <a:solidFill>
                <a:srgbClr val="000000"/>
              </a:solidFill>
              <a:latin typeface="Arial" panose="020B0604020202020204" pitchFamily="34" charset="0"/>
            </a:endParaRPr>
          </a:p>
          <a:p>
            <a:endParaRPr lang="nn-NO" b="1" dirty="0">
              <a:solidFill>
                <a:srgbClr val="000000"/>
              </a:solidFill>
              <a:latin typeface="Arial" panose="020B0604020202020204" pitchFamily="34" charset="0"/>
            </a:endParaRPr>
          </a:p>
          <a:p>
            <a:endParaRPr lang="nn-NO" sz="1800" b="1" i="0" u="none" strike="noStrike" baseline="0" dirty="0">
              <a:solidFill>
                <a:srgbClr val="000000"/>
              </a:solidFill>
              <a:latin typeface="Arial" panose="020B0604020202020204" pitchFamily="34" charset="0"/>
            </a:endParaRPr>
          </a:p>
          <a:p>
            <a:endParaRPr lang="nn-NO" sz="1800" b="1"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2894331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FAAEEB-BA77-E54C-24B3-0E2F06760ABE}"/>
              </a:ext>
            </a:extLst>
          </p:cNvPr>
          <p:cNvSpPr txBox="1"/>
          <p:nvPr/>
        </p:nvSpPr>
        <p:spPr>
          <a:xfrm>
            <a:off x="91440" y="109728"/>
            <a:ext cx="11948160" cy="7263527"/>
          </a:xfrm>
          <a:prstGeom prst="rect">
            <a:avLst/>
          </a:prstGeom>
          <a:noFill/>
        </p:spPr>
        <p:txBody>
          <a:bodyPr wrap="square">
            <a:spAutoFit/>
          </a:bodyPr>
          <a:lstStyle/>
          <a:p>
            <a:r>
              <a:rPr lang="sv-SE" sz="4400" b="0" i="0" u="none" strike="noStrike" baseline="0" dirty="0">
                <a:solidFill>
                  <a:srgbClr val="000000"/>
                </a:solidFill>
                <a:latin typeface="Calibri" panose="020F0502020204030204" pitchFamily="34" charset="0"/>
              </a:rPr>
              <a:t>Alternativa systemlösningar</a:t>
            </a:r>
          </a:p>
          <a:p>
            <a:endParaRPr lang="sv-SE" sz="4400" b="0" i="0" u="none" strike="noStrike" baseline="0" dirty="0">
              <a:solidFill>
                <a:srgbClr val="000000"/>
              </a:solidFill>
              <a:latin typeface="Calibri" panose="020F0502020204030204" pitchFamily="34" charset="0"/>
            </a:endParaRPr>
          </a:p>
          <a:p>
            <a:endParaRPr lang="sv-SE" sz="1800" b="0" i="0" u="none" strike="noStrike" baseline="0" dirty="0">
              <a:solidFill>
                <a:srgbClr val="000000"/>
              </a:solidFill>
              <a:latin typeface="Calibri" panose="020F0502020204030204" pitchFamily="34" charset="0"/>
            </a:endParaRPr>
          </a:p>
          <a:p>
            <a:endParaRPr lang="sv-SE" dirty="0">
              <a:solidFill>
                <a:srgbClr val="000000"/>
              </a:solidFill>
              <a:latin typeface="Calibri" panose="020F0502020204030204" pitchFamily="34" charset="0"/>
            </a:endParaRPr>
          </a:p>
          <a:p>
            <a:endParaRPr lang="sv-SE" sz="1800" b="0" i="0" u="none" strike="noStrike" baseline="0" dirty="0">
              <a:solidFill>
                <a:srgbClr val="000000"/>
              </a:solidFill>
              <a:latin typeface="Calibri" panose="020F0502020204030204" pitchFamily="34" charset="0"/>
            </a:endParaRPr>
          </a:p>
          <a:p>
            <a:endParaRPr lang="sv-SE" dirty="0">
              <a:solidFill>
                <a:srgbClr val="000000"/>
              </a:solidFill>
              <a:latin typeface="Calibri" panose="020F0502020204030204" pitchFamily="34" charset="0"/>
            </a:endParaRPr>
          </a:p>
          <a:p>
            <a:endParaRPr lang="sv-SE" sz="1800" b="0" i="0" u="none" strike="noStrike" baseline="0" dirty="0">
              <a:solidFill>
                <a:srgbClr val="000000"/>
              </a:solidFill>
              <a:latin typeface="Calibri" panose="020F0502020204030204" pitchFamily="34" charset="0"/>
            </a:endParaRPr>
          </a:p>
          <a:p>
            <a:endParaRPr lang="sv-SE" dirty="0">
              <a:solidFill>
                <a:srgbClr val="000000"/>
              </a:solidFill>
              <a:latin typeface="Calibri" panose="020F0502020204030204" pitchFamily="34" charset="0"/>
            </a:endParaRPr>
          </a:p>
          <a:p>
            <a:endParaRPr lang="sv-SE" sz="1800" b="0" i="0" u="none" strike="noStrike" baseline="0" dirty="0">
              <a:solidFill>
                <a:srgbClr val="000000"/>
              </a:solidFill>
              <a:latin typeface="Calibri" panose="020F0502020204030204" pitchFamily="34" charset="0"/>
            </a:endParaRPr>
          </a:p>
          <a:p>
            <a:endParaRPr lang="sv-SE" dirty="0">
              <a:solidFill>
                <a:srgbClr val="000000"/>
              </a:solidFill>
              <a:latin typeface="Calibri" panose="020F0502020204030204" pitchFamily="34" charset="0"/>
            </a:endParaRPr>
          </a:p>
          <a:p>
            <a:endParaRPr lang="sv-SE" sz="1800" b="0" i="0" u="none" strike="noStrike" baseline="0" dirty="0">
              <a:solidFill>
                <a:srgbClr val="000000"/>
              </a:solidFill>
              <a:latin typeface="Calibri" panose="020F0502020204030204" pitchFamily="34" charset="0"/>
            </a:endParaRPr>
          </a:p>
          <a:p>
            <a:endParaRPr lang="sv-SE" sz="1800" b="0" i="0" u="none" strike="noStrike" baseline="0" dirty="0">
              <a:solidFill>
                <a:srgbClr val="000000"/>
              </a:solidFill>
              <a:latin typeface="Calibri" panose="020F0502020204030204" pitchFamily="34" charset="0"/>
            </a:endParaRPr>
          </a:p>
          <a:p>
            <a:r>
              <a:rPr lang="sv-SE" b="1" dirty="0">
                <a:solidFill>
                  <a:srgbClr val="000000"/>
                </a:solidFill>
                <a:latin typeface="Calibri" panose="020F0502020204030204" pitchFamily="34" charset="0"/>
              </a:rPr>
              <a:t>Två alterna</a:t>
            </a:r>
            <a:r>
              <a:rPr lang="sv-SE" b="1" i="0" u="none" strike="noStrike" baseline="0" dirty="0">
                <a:solidFill>
                  <a:srgbClr val="000000"/>
                </a:solidFill>
                <a:latin typeface="Calibri" panose="020F0502020204030204" pitchFamily="34" charset="0"/>
              </a:rPr>
              <a:t>tiv på systemlösningar </a:t>
            </a:r>
          </a:p>
          <a:p>
            <a:r>
              <a:rPr lang="sv-SE" b="0" i="0" u="none" strike="noStrike" baseline="0" dirty="0">
                <a:solidFill>
                  <a:srgbClr val="000000"/>
                </a:solidFill>
                <a:latin typeface="Calibri" panose="020F0502020204030204" pitchFamily="34" charset="0"/>
              </a:rPr>
              <a:t>1.Installera 1st ny fjärrvärmecentral i panncentral + nytt styrsystem. Befintlig hetvattenkulvert + kallvatten ersätts med nya sekundärkulvertar. Från fjärrvärmecentral ansluts sekundärkulvertar (</a:t>
            </a:r>
            <a:r>
              <a:rPr lang="sv-SE" b="0" i="0" u="none" strike="noStrike" baseline="0" dirty="0" err="1">
                <a:solidFill>
                  <a:srgbClr val="000000"/>
                </a:solidFill>
                <a:latin typeface="Calibri" panose="020F0502020204030204" pitchFamily="34" charset="0"/>
              </a:rPr>
              <a:t>vv</a:t>
            </a:r>
            <a:r>
              <a:rPr lang="sv-SE" b="0" i="0" u="none" strike="noStrike" baseline="0" dirty="0">
                <a:solidFill>
                  <a:srgbClr val="000000"/>
                </a:solidFill>
                <a:latin typeface="Calibri" panose="020F0502020204030204" pitchFamily="34" charset="0"/>
              </a:rPr>
              <a:t>/</a:t>
            </a:r>
            <a:r>
              <a:rPr lang="sv-SE" b="0" i="0" u="none" strike="noStrike" baseline="0" dirty="0" err="1">
                <a:solidFill>
                  <a:srgbClr val="000000"/>
                </a:solidFill>
                <a:latin typeface="Calibri" panose="020F0502020204030204" pitchFamily="34" charset="0"/>
              </a:rPr>
              <a:t>vvc</a:t>
            </a:r>
            <a:r>
              <a:rPr lang="sv-SE" b="0" i="0" u="none" strike="noStrike" baseline="0" dirty="0">
                <a:solidFill>
                  <a:srgbClr val="000000"/>
                </a:solidFill>
                <a:latin typeface="Calibri" panose="020F0502020204030204" pitchFamily="34" charset="0"/>
              </a:rPr>
              <a:t>, vs och </a:t>
            </a:r>
            <a:r>
              <a:rPr lang="sv-SE" b="0" i="0" u="none" strike="noStrike" baseline="0" dirty="0" err="1">
                <a:solidFill>
                  <a:srgbClr val="000000"/>
                </a:solidFill>
                <a:latin typeface="Calibri" panose="020F0502020204030204" pitchFamily="34" charset="0"/>
              </a:rPr>
              <a:t>kv</a:t>
            </a:r>
            <a:r>
              <a:rPr lang="sv-SE" b="0" i="0" u="none" strike="noStrike" baseline="0" dirty="0">
                <a:solidFill>
                  <a:srgbClr val="000000"/>
                </a:solidFill>
                <a:latin typeface="Calibri" panose="020F0502020204030204" pitchFamily="34" charset="0"/>
              </a:rPr>
              <a:t>) Befintliga rörgravar används för sekundärstråken. Orange markering redovisar markförlagd kulvert som schaktas och ersätts. Rosa markering visar huvudledningar under huskropparna som byts ut(hetvatten, varmvatten och VVC) Matningar upp i husen berörs inte.1st abonnemang.</a:t>
            </a:r>
          </a:p>
          <a:p>
            <a:r>
              <a:rPr lang="sv-SE" b="0" i="0" u="none" strike="noStrike" baseline="0" dirty="0">
                <a:solidFill>
                  <a:srgbClr val="000000"/>
                </a:solidFill>
                <a:latin typeface="Calibri" panose="020F0502020204030204" pitchFamily="34" charset="0"/>
              </a:rPr>
              <a:t>2. Ersätta befintlig hetvattenkrets + ny kallvattenledning genom att dra in nya fjärrvärmeledningar till alla </a:t>
            </a:r>
            <a:r>
              <a:rPr lang="sv-SE" b="0" i="0" u="none" strike="noStrike" baseline="0" dirty="0" err="1">
                <a:solidFill>
                  <a:srgbClr val="000000"/>
                </a:solidFill>
                <a:latin typeface="Calibri" panose="020F0502020204030204" pitchFamily="34" charset="0"/>
              </a:rPr>
              <a:t>UC:n</a:t>
            </a:r>
            <a:r>
              <a:rPr lang="sv-SE" b="0" i="0" u="none" strike="noStrike" baseline="0" dirty="0">
                <a:solidFill>
                  <a:srgbClr val="000000"/>
                </a:solidFill>
                <a:latin typeface="Calibri" panose="020F0502020204030204" pitchFamily="34" charset="0"/>
              </a:rPr>
              <a:t>. Befintliga undercentraler samt fjärrvärmecentral byts ut till nya. Nytt styrsystem installeras till undercentraler och fjärrvärmecentral. 8st abonnemang</a:t>
            </a:r>
            <a:r>
              <a:rPr lang="sv-SE" dirty="0">
                <a:solidFill>
                  <a:srgbClr val="000000"/>
                </a:solidFill>
                <a:latin typeface="Calibri" panose="020F0502020204030204" pitchFamily="34" charset="0"/>
              </a:rPr>
              <a:t>.</a:t>
            </a:r>
            <a:endParaRPr lang="sv-SE" b="0" i="0" u="none" strike="noStrike" baseline="0" dirty="0">
              <a:solidFill>
                <a:srgbClr val="000000"/>
              </a:solidFill>
              <a:latin typeface="Calibri" panose="020F0502020204030204" pitchFamily="34" charset="0"/>
            </a:endParaRPr>
          </a:p>
          <a:p>
            <a:endParaRPr lang="sv-SE" sz="1800" b="0" i="0" u="none" strike="noStrike" baseline="0" dirty="0">
              <a:solidFill>
                <a:srgbClr val="000000"/>
              </a:solidFill>
              <a:latin typeface="Calibri" panose="020F0502020204030204" pitchFamily="34" charset="0"/>
            </a:endParaRPr>
          </a:p>
        </p:txBody>
      </p:sp>
      <p:pic>
        <p:nvPicPr>
          <p:cNvPr id="5" name="Picture 4">
            <a:extLst>
              <a:ext uri="{FF2B5EF4-FFF2-40B4-BE49-F238E27FC236}">
                <a16:creationId xmlns:a16="http://schemas.microsoft.com/office/drawing/2014/main" id="{94C7A93F-6872-284E-738F-DAAB6DBEAE5A}"/>
              </a:ext>
            </a:extLst>
          </p:cNvPr>
          <p:cNvPicPr>
            <a:picLocks noChangeAspect="1"/>
          </p:cNvPicPr>
          <p:nvPr/>
        </p:nvPicPr>
        <p:blipFill>
          <a:blip r:embed="rId2"/>
          <a:stretch>
            <a:fillRect/>
          </a:stretch>
        </p:blipFill>
        <p:spPr>
          <a:xfrm>
            <a:off x="902677" y="792852"/>
            <a:ext cx="7037138" cy="3307976"/>
          </a:xfrm>
          <a:prstGeom prst="rect">
            <a:avLst/>
          </a:prstGeom>
        </p:spPr>
      </p:pic>
    </p:spTree>
    <p:extLst>
      <p:ext uri="{BB962C8B-B14F-4D97-AF65-F5344CB8AC3E}">
        <p14:creationId xmlns:p14="http://schemas.microsoft.com/office/powerpoint/2010/main" val="4238552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1F5D76-0BD7-6582-829C-1A26F5C2AA65}"/>
              </a:ext>
            </a:extLst>
          </p:cNvPr>
          <p:cNvSpPr txBox="1"/>
          <p:nvPr/>
        </p:nvSpPr>
        <p:spPr>
          <a:xfrm>
            <a:off x="152400" y="220875"/>
            <a:ext cx="11643360" cy="6801862"/>
          </a:xfrm>
          <a:prstGeom prst="rect">
            <a:avLst/>
          </a:prstGeom>
          <a:noFill/>
        </p:spPr>
        <p:txBody>
          <a:bodyPr wrap="square">
            <a:spAutoFit/>
          </a:bodyPr>
          <a:lstStyle/>
          <a:p>
            <a:r>
              <a:rPr lang="sv-SE" sz="4400" dirty="0">
                <a:solidFill>
                  <a:srgbClr val="000000"/>
                </a:solidFill>
                <a:latin typeface="Calibri" panose="020F0502020204030204" pitchFamily="34" charset="0"/>
              </a:rPr>
              <a:t>Befintliga förutsättningar</a:t>
            </a:r>
          </a:p>
          <a:p>
            <a:endParaRPr lang="sv-SE" dirty="0"/>
          </a:p>
          <a:p>
            <a:r>
              <a:rPr lang="sv-SE" dirty="0"/>
              <a:t>Nuvarande undercentraler är belägna under mark</a:t>
            </a:r>
          </a:p>
          <a:p>
            <a:r>
              <a:rPr lang="sv-SE" dirty="0"/>
              <a:t>och huskroppar. Åtkomsten till undercentralerna är </a:t>
            </a:r>
          </a:p>
          <a:p>
            <a:r>
              <a:rPr lang="sv-SE" dirty="0"/>
              <a:t>begränsade, och några saker som bedöms behöver </a:t>
            </a:r>
          </a:p>
          <a:p>
            <a:r>
              <a:rPr lang="sv-SE" dirty="0"/>
              <a:t>byggas om: Lucka i dörr – för liten, arbetsutrymme, </a:t>
            </a:r>
          </a:p>
          <a:p>
            <a:r>
              <a:rPr lang="sv-SE" dirty="0"/>
              <a:t>mätarutrustning, placering av fjärrvärmecentral, </a:t>
            </a:r>
          </a:p>
          <a:p>
            <a:r>
              <a:rPr lang="sv-SE" dirty="0"/>
              <a:t>ventilation, brunn. Vidare innehåller samtliga </a:t>
            </a:r>
          </a:p>
          <a:p>
            <a:r>
              <a:rPr lang="sv-SE" dirty="0"/>
              <a:t>undercentraler asbest som måste saneras. </a:t>
            </a:r>
          </a:p>
          <a:p>
            <a:r>
              <a:rPr lang="sv-SE" dirty="0"/>
              <a:t>Vid nybyggnation av 7st fjärrvärmecentraler måste </a:t>
            </a:r>
          </a:p>
          <a:p>
            <a:r>
              <a:rPr lang="sv-SE" dirty="0"/>
              <a:t>nuvarande krav beaktas från Energiföretagen, Arbetsmiljöverket, </a:t>
            </a:r>
          </a:p>
          <a:p>
            <a:r>
              <a:rPr lang="sv-SE" dirty="0"/>
              <a:t>samt Stockholm Exergi. Nuvarande krav finns samlat i en punktlista nedan. Efter platsbesök med Stockholm Exergi så var deras bedömning att det inte var möjligt att installera nya serviser till respektive hus/UC, pga. arbetsmiljö, komplexitet och kostnadsbild. </a:t>
            </a:r>
            <a:r>
              <a:rPr lang="sv-SE" b="1" dirty="0"/>
              <a:t>Därmed faller systemlösning 2 bort som alternativ.</a:t>
            </a:r>
          </a:p>
          <a:p>
            <a:endParaRPr lang="sv-SE" dirty="0"/>
          </a:p>
          <a:p>
            <a:r>
              <a:rPr lang="sv-SE" dirty="0"/>
              <a:t>Arbetsplatsens utformning, AFS 2020:1 https://lagen.nu/afs/2020:1</a:t>
            </a:r>
          </a:p>
          <a:p>
            <a:r>
              <a:rPr lang="sv-SE" dirty="0"/>
              <a:t>Byggnads- och anläggningsarbete, AFS 1999:3</a:t>
            </a:r>
          </a:p>
          <a:p>
            <a:r>
              <a:rPr lang="sv-SE" dirty="0"/>
              <a:t>Belastningsergonomi, AFS 2012:2</a:t>
            </a:r>
          </a:p>
          <a:p>
            <a:r>
              <a:rPr lang="sv-SE" dirty="0"/>
              <a:t>https://www.pvforetagen.se/globalassets/dokument-oppna/branschfakta/ventilation/bra-am-for-montorer-o-driftpers_2020-11-09.pdf</a:t>
            </a:r>
          </a:p>
          <a:p>
            <a:r>
              <a:rPr lang="sv-SE" dirty="0"/>
              <a:t>https://www.energiforetagen.se/forlag/fjarrvarme/f101-fjarrvarmecentralen-utforande-och-installation/</a:t>
            </a:r>
          </a:p>
          <a:p>
            <a:r>
              <a:rPr lang="sv-SE" dirty="0"/>
              <a:t>https://www.stockholmexergi.se/content/uploads/2019/02/Installationsanvisningar_Fjarrvarmevarme.pdf </a:t>
            </a:r>
          </a:p>
          <a:p>
            <a:endParaRPr lang="sv-SE" sz="1400" b="0" i="0" u="none" strike="noStrike" baseline="0" dirty="0">
              <a:solidFill>
                <a:srgbClr val="000000"/>
              </a:solidFill>
              <a:latin typeface="Calibri" panose="020F0502020204030204" pitchFamily="34" charset="0"/>
            </a:endParaRPr>
          </a:p>
        </p:txBody>
      </p:sp>
      <p:pic>
        <p:nvPicPr>
          <p:cNvPr id="5" name="Picture 4">
            <a:extLst>
              <a:ext uri="{FF2B5EF4-FFF2-40B4-BE49-F238E27FC236}">
                <a16:creationId xmlns:a16="http://schemas.microsoft.com/office/drawing/2014/main" id="{14966D19-91AE-9126-D506-EFBD6358B918}"/>
              </a:ext>
            </a:extLst>
          </p:cNvPr>
          <p:cNvPicPr>
            <a:picLocks noChangeAspect="1"/>
          </p:cNvPicPr>
          <p:nvPr/>
        </p:nvPicPr>
        <p:blipFill>
          <a:blip r:embed="rId2"/>
          <a:stretch>
            <a:fillRect/>
          </a:stretch>
        </p:blipFill>
        <p:spPr>
          <a:xfrm>
            <a:off x="6379632" y="220874"/>
            <a:ext cx="2410396" cy="3208126"/>
          </a:xfrm>
          <a:prstGeom prst="rect">
            <a:avLst/>
          </a:prstGeom>
        </p:spPr>
      </p:pic>
      <p:pic>
        <p:nvPicPr>
          <p:cNvPr id="7" name="Picture 6">
            <a:extLst>
              <a:ext uri="{FF2B5EF4-FFF2-40B4-BE49-F238E27FC236}">
                <a16:creationId xmlns:a16="http://schemas.microsoft.com/office/drawing/2014/main" id="{A712FE1A-C562-E3E6-DCD4-7337D5380CD5}"/>
              </a:ext>
            </a:extLst>
          </p:cNvPr>
          <p:cNvPicPr>
            <a:picLocks noChangeAspect="1"/>
          </p:cNvPicPr>
          <p:nvPr/>
        </p:nvPicPr>
        <p:blipFill>
          <a:blip r:embed="rId3"/>
          <a:stretch>
            <a:fillRect/>
          </a:stretch>
        </p:blipFill>
        <p:spPr>
          <a:xfrm>
            <a:off x="8977442" y="220874"/>
            <a:ext cx="2410396" cy="3208127"/>
          </a:xfrm>
          <a:prstGeom prst="rect">
            <a:avLst/>
          </a:prstGeom>
        </p:spPr>
      </p:pic>
    </p:spTree>
    <p:extLst>
      <p:ext uri="{BB962C8B-B14F-4D97-AF65-F5344CB8AC3E}">
        <p14:creationId xmlns:p14="http://schemas.microsoft.com/office/powerpoint/2010/main" val="1336627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2FC017-5319-5784-2C33-5EF7E3BF9F8E}"/>
              </a:ext>
            </a:extLst>
          </p:cNvPr>
          <p:cNvSpPr txBox="1"/>
          <p:nvPr/>
        </p:nvSpPr>
        <p:spPr>
          <a:xfrm>
            <a:off x="146304" y="164591"/>
            <a:ext cx="11631168" cy="5632311"/>
          </a:xfrm>
          <a:prstGeom prst="rect">
            <a:avLst/>
          </a:prstGeom>
          <a:noFill/>
        </p:spPr>
        <p:txBody>
          <a:bodyPr wrap="square">
            <a:spAutoFit/>
          </a:bodyPr>
          <a:lstStyle/>
          <a:p>
            <a:endParaRPr lang="sv-SE" sz="1800" b="0" i="0" u="none" strike="noStrike" baseline="0" dirty="0">
              <a:solidFill>
                <a:srgbClr val="000000"/>
              </a:solidFill>
              <a:latin typeface="Calibri" panose="020F0502020204030204" pitchFamily="34" charset="0"/>
            </a:endParaRPr>
          </a:p>
          <a:p>
            <a:r>
              <a:rPr lang="sv-SE" b="1" i="0" u="none" strike="noStrike" baseline="0" dirty="0">
                <a:solidFill>
                  <a:srgbClr val="000000"/>
                </a:solidFill>
                <a:latin typeface="Calibri" panose="020F0502020204030204" pitchFamily="34" charset="0"/>
              </a:rPr>
              <a:t>Systemlösning 2:</a:t>
            </a:r>
          </a:p>
          <a:p>
            <a:pPr marL="285750" indent="-285750">
              <a:buFont typeface="Arial" panose="020B0604020202020204" pitchFamily="34" charset="0"/>
              <a:buChar char="•"/>
            </a:pPr>
            <a:r>
              <a:rPr lang="sv-SE" b="0" i="0" u="none" strike="noStrike" baseline="0" dirty="0">
                <a:solidFill>
                  <a:srgbClr val="000000"/>
                </a:solidFill>
                <a:latin typeface="Calibri" panose="020F0502020204030204" pitchFamily="34" charset="0"/>
              </a:rPr>
              <a:t>Inte möjligt att ha undercentraler i krypgrunder </a:t>
            </a:r>
            <a:r>
              <a:rPr lang="sv-SE" b="0" i="0" u="none" strike="noStrike" baseline="0" dirty="0" err="1">
                <a:solidFill>
                  <a:srgbClr val="000000"/>
                </a:solidFill>
                <a:latin typeface="Calibri" panose="020F0502020204030204" pitchFamily="34" charset="0"/>
              </a:rPr>
              <a:t>pga</a:t>
            </a:r>
            <a:r>
              <a:rPr lang="sv-SE" b="0" i="0" u="none" strike="noStrike" baseline="0" dirty="0">
                <a:solidFill>
                  <a:srgbClr val="000000"/>
                </a:solidFill>
                <a:latin typeface="Calibri" panose="020F0502020204030204" pitchFamily="34" charset="0"/>
              </a:rPr>
              <a:t> tillgänglighet/arbetsmiljön som påverkar både installation och service/underhållsarbete:</a:t>
            </a:r>
          </a:p>
          <a:p>
            <a:pPr marL="285750" indent="-285750">
              <a:buFont typeface="Arial" panose="020B0604020202020204" pitchFamily="34" charset="0"/>
              <a:buChar char="•"/>
            </a:pPr>
            <a:r>
              <a:rPr lang="sv-SE" b="0" i="0" u="none" strike="noStrike" baseline="0" dirty="0">
                <a:solidFill>
                  <a:srgbClr val="000000"/>
                </a:solidFill>
                <a:latin typeface="Calibri" panose="020F0502020204030204" pitchFamily="34" charset="0"/>
              </a:rPr>
              <a:t>Mycket lägre i takhöjd än minst tillåtna</a:t>
            </a:r>
          </a:p>
          <a:p>
            <a:pPr marL="285750" indent="-285750">
              <a:buFont typeface="Arial" panose="020B0604020202020204" pitchFamily="34" charset="0"/>
              <a:buChar char="•"/>
            </a:pPr>
            <a:r>
              <a:rPr lang="sv-SE" b="0" i="0" u="none" strike="noStrike" baseline="0" dirty="0">
                <a:solidFill>
                  <a:srgbClr val="000000"/>
                </a:solidFill>
                <a:latin typeface="Calibri" panose="020F0502020204030204" pitchFamily="34" charset="0"/>
              </a:rPr>
              <a:t>Mindre utrymme i omkrets vid stillestånd än minst tillåtna</a:t>
            </a:r>
          </a:p>
          <a:p>
            <a:pPr marL="285750" indent="-285750">
              <a:buFont typeface="Arial" panose="020B0604020202020204" pitchFamily="34" charset="0"/>
              <a:buChar char="•"/>
            </a:pPr>
            <a:r>
              <a:rPr lang="sv-SE" b="0" i="0" u="none" strike="noStrike" baseline="0" dirty="0">
                <a:solidFill>
                  <a:srgbClr val="000000"/>
                </a:solidFill>
                <a:latin typeface="Calibri" panose="020F0502020204030204" pitchFamily="34" charset="0"/>
              </a:rPr>
              <a:t>Man ska kunna gå runt en UC för underhållsarbete, vilket inte är möjligt.</a:t>
            </a:r>
          </a:p>
          <a:p>
            <a:pPr marL="285750" indent="-285750">
              <a:buFont typeface="Arial" panose="020B0604020202020204" pitchFamily="34" charset="0"/>
              <a:buChar char="•"/>
            </a:pPr>
            <a:r>
              <a:rPr lang="sv-SE" b="0" i="0" u="none" strike="noStrike" baseline="0" dirty="0">
                <a:solidFill>
                  <a:srgbClr val="000000"/>
                </a:solidFill>
                <a:latin typeface="Calibri" panose="020F0502020204030204" pitchFamily="34" charset="0"/>
              </a:rPr>
              <a:t>Ingången till krypgrund är små, inte alla som kommer in genom öppningen och använda stegen.</a:t>
            </a:r>
          </a:p>
          <a:p>
            <a:endParaRPr lang="sv-SE" dirty="0">
              <a:solidFill>
                <a:srgbClr val="000000"/>
              </a:solidFill>
              <a:latin typeface="Calibri" panose="020F0502020204030204" pitchFamily="34" charset="0"/>
            </a:endParaRPr>
          </a:p>
          <a:p>
            <a:r>
              <a:rPr lang="sv-SE" b="0" i="0" u="none" strike="noStrike" baseline="0" dirty="0">
                <a:solidFill>
                  <a:srgbClr val="000000"/>
                </a:solidFill>
                <a:latin typeface="Calibri" panose="020F0502020204030204" pitchFamily="34" charset="0"/>
              </a:rPr>
              <a:t>Kraven och minimåtten kan hämtas från installationsguiden för undercentraler, se länk i föregående sida. Det är heller inte möjligt att dra nya primärledningar till respektive UC enl. STEX, se deras mailsvar, så denna systemlösning utesluts. </a:t>
            </a:r>
          </a:p>
          <a:p>
            <a:endParaRPr lang="sv-SE" b="0" i="0" u="none" strike="noStrike" baseline="0" dirty="0">
              <a:solidFill>
                <a:srgbClr val="000000"/>
              </a:solidFill>
              <a:latin typeface="Calibri" panose="020F0502020204030204" pitchFamily="34" charset="0"/>
            </a:endParaRPr>
          </a:p>
          <a:p>
            <a:r>
              <a:rPr lang="sv-SE" b="0" i="0" u="none" strike="noStrike" baseline="0" dirty="0">
                <a:solidFill>
                  <a:srgbClr val="000000"/>
                </a:solidFill>
                <a:latin typeface="Calibri" panose="020F0502020204030204" pitchFamily="34" charset="0"/>
              </a:rPr>
              <a:t>Förslag från tidigare utredning: </a:t>
            </a:r>
          </a:p>
          <a:p>
            <a:endParaRPr lang="sv-SE" b="1" i="0" u="none" strike="noStrike" baseline="0" dirty="0">
              <a:solidFill>
                <a:srgbClr val="000000"/>
              </a:solidFill>
              <a:latin typeface="Calibri" panose="020F0502020204030204" pitchFamily="34" charset="0"/>
            </a:endParaRPr>
          </a:p>
          <a:p>
            <a:r>
              <a:rPr lang="sv-SE" b="1" i="0" u="none" strike="noStrike" baseline="0" dirty="0">
                <a:solidFill>
                  <a:srgbClr val="000000"/>
                </a:solidFill>
                <a:latin typeface="Calibri" panose="020F0502020204030204" pitchFamily="34" charset="0"/>
              </a:rPr>
              <a:t>Systemlösning 3 - Luft/vatten värmepump</a:t>
            </a:r>
            <a:r>
              <a:rPr lang="sv-SE" b="0" i="0" u="none" strike="noStrike" baseline="0" dirty="0">
                <a:solidFill>
                  <a:srgbClr val="000000"/>
                </a:solidFill>
                <a:latin typeface="Calibri" panose="020F0502020204030204" pitchFamily="34" charset="0"/>
              </a:rPr>
              <a:t>.</a:t>
            </a:r>
          </a:p>
          <a:p>
            <a:r>
              <a:rPr lang="sv-SE" b="0" i="0" u="none" strike="noStrike" baseline="0" dirty="0">
                <a:solidFill>
                  <a:srgbClr val="000000"/>
                </a:solidFill>
                <a:latin typeface="Calibri" panose="020F0502020204030204" pitchFamily="34" charset="0"/>
              </a:rPr>
              <a:t>Att installera några större luft/vatten värmepumpar i panncentralen. Om man jämför med bergvärme så har dessa lägre livslängd då en del är utomhus och deras effektivitet minskar drastiskt vid kallare temperaturer. Effektivast vid ca 10 grader utomhustemp. Utomhusdelen kan låta på dessa och mer om det är flera. Bergvärme är mer driftsäkert i längden och vid kallare temperaturer, då ni har förutsättningarna för bergvärme och viktiga underhållsarbeten är det att rekommendera i förstahand. </a:t>
            </a:r>
            <a:endParaRPr lang="sv-SE" dirty="0"/>
          </a:p>
        </p:txBody>
      </p:sp>
    </p:spTree>
    <p:extLst>
      <p:ext uri="{BB962C8B-B14F-4D97-AF65-F5344CB8AC3E}">
        <p14:creationId xmlns:p14="http://schemas.microsoft.com/office/powerpoint/2010/main" val="4064315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321C8E-2BF0-0E3D-9DEF-03AB6EDADF5D}"/>
              </a:ext>
            </a:extLst>
          </p:cNvPr>
          <p:cNvSpPr txBox="1"/>
          <p:nvPr/>
        </p:nvSpPr>
        <p:spPr>
          <a:xfrm>
            <a:off x="182880" y="100584"/>
            <a:ext cx="11695176" cy="6586418"/>
          </a:xfrm>
          <a:prstGeom prst="rect">
            <a:avLst/>
          </a:prstGeom>
          <a:noFill/>
        </p:spPr>
        <p:txBody>
          <a:bodyPr wrap="square">
            <a:spAutoFit/>
          </a:bodyPr>
          <a:lstStyle/>
          <a:p>
            <a:r>
              <a:rPr lang="sv-SE" sz="4400" dirty="0">
                <a:solidFill>
                  <a:srgbClr val="000000"/>
                </a:solidFill>
                <a:latin typeface="Calibri" panose="020F0502020204030204" pitchFamily="34" charset="0"/>
              </a:rPr>
              <a:t>Systemlösning</a:t>
            </a:r>
            <a:r>
              <a:rPr lang="sv-SE" sz="2000" b="0" i="0" u="none" strike="noStrike" baseline="0" dirty="0">
                <a:solidFill>
                  <a:srgbClr val="000000"/>
                </a:solidFill>
                <a:latin typeface="Calibri" panose="020F0502020204030204" pitchFamily="34" charset="0"/>
              </a:rPr>
              <a:t> </a:t>
            </a:r>
            <a:r>
              <a:rPr lang="sv-SE" sz="4400" dirty="0">
                <a:solidFill>
                  <a:srgbClr val="000000"/>
                </a:solidFill>
                <a:latin typeface="Calibri" panose="020F0502020204030204" pitchFamily="34" charset="0"/>
              </a:rPr>
              <a:t>1</a:t>
            </a:r>
          </a:p>
          <a:p>
            <a:r>
              <a:rPr lang="sv-SE" b="1" dirty="0">
                <a:latin typeface="Calibri" panose="020F0502020204030204" pitchFamily="34" charset="0"/>
              </a:rPr>
              <a:t>Systemlösning 1 är enda möjliga vägen framåt pga. tidigare nämnda anledningar.</a:t>
            </a:r>
          </a:p>
          <a:p>
            <a:endParaRPr lang="sv-SE" dirty="0">
              <a:solidFill>
                <a:srgbClr val="000000"/>
              </a:solidFill>
              <a:latin typeface="Calibri" panose="020F0502020204030204" pitchFamily="34" charset="0"/>
            </a:endParaRPr>
          </a:p>
          <a:p>
            <a:endParaRPr lang="sv-SE" sz="1800" b="0" i="0" u="none" strike="noStrike" baseline="0" dirty="0">
              <a:solidFill>
                <a:srgbClr val="000000"/>
              </a:solidFill>
              <a:latin typeface="Calibri" panose="020F0502020204030204" pitchFamily="34" charset="0"/>
            </a:endParaRPr>
          </a:p>
          <a:p>
            <a:endParaRPr lang="sv-SE" dirty="0">
              <a:solidFill>
                <a:srgbClr val="000000"/>
              </a:solidFill>
              <a:latin typeface="Calibri" panose="020F0502020204030204" pitchFamily="34" charset="0"/>
            </a:endParaRPr>
          </a:p>
          <a:p>
            <a:endParaRPr lang="sv-SE" sz="1800" b="0" i="0" u="none" strike="noStrike" baseline="0" dirty="0">
              <a:solidFill>
                <a:srgbClr val="000000"/>
              </a:solidFill>
              <a:latin typeface="Calibri" panose="020F0502020204030204" pitchFamily="34" charset="0"/>
            </a:endParaRPr>
          </a:p>
          <a:p>
            <a:endParaRPr lang="sv-SE" dirty="0">
              <a:solidFill>
                <a:srgbClr val="000000"/>
              </a:solidFill>
              <a:latin typeface="Calibri" panose="020F0502020204030204" pitchFamily="34" charset="0"/>
            </a:endParaRPr>
          </a:p>
          <a:p>
            <a:endParaRPr lang="sv-SE" sz="1800" b="0" i="0" u="none" strike="noStrike" baseline="0" dirty="0">
              <a:solidFill>
                <a:srgbClr val="000000"/>
              </a:solidFill>
              <a:latin typeface="Calibri" panose="020F0502020204030204" pitchFamily="34" charset="0"/>
            </a:endParaRPr>
          </a:p>
          <a:p>
            <a:endParaRPr lang="sv-SE" dirty="0">
              <a:solidFill>
                <a:srgbClr val="000000"/>
              </a:solidFill>
              <a:latin typeface="Calibri" panose="020F0502020204030204" pitchFamily="34" charset="0"/>
            </a:endParaRPr>
          </a:p>
          <a:p>
            <a:endParaRPr lang="sv-SE" sz="1800" b="0" i="0" u="none" strike="noStrike" baseline="0" dirty="0">
              <a:solidFill>
                <a:srgbClr val="000000"/>
              </a:solidFill>
              <a:latin typeface="Calibri" panose="020F0502020204030204" pitchFamily="34" charset="0"/>
            </a:endParaRPr>
          </a:p>
          <a:p>
            <a:endParaRPr lang="sv-SE" dirty="0">
              <a:solidFill>
                <a:srgbClr val="000000"/>
              </a:solidFill>
              <a:latin typeface="Calibri" panose="020F0502020204030204" pitchFamily="34" charset="0"/>
            </a:endParaRPr>
          </a:p>
          <a:p>
            <a:endParaRPr lang="sv-SE" sz="1800" b="0" i="0" u="none" strike="noStrike" baseline="0" dirty="0">
              <a:solidFill>
                <a:srgbClr val="000000"/>
              </a:solidFill>
              <a:latin typeface="Calibri" panose="020F0502020204030204" pitchFamily="34" charset="0"/>
            </a:endParaRPr>
          </a:p>
          <a:p>
            <a:endParaRPr lang="sv-SE" dirty="0">
              <a:solidFill>
                <a:srgbClr val="000000"/>
              </a:solidFill>
              <a:latin typeface="Calibri" panose="020F0502020204030204" pitchFamily="34" charset="0"/>
            </a:endParaRPr>
          </a:p>
          <a:p>
            <a:endParaRPr lang="sv-SE" sz="1800" b="0" i="0" u="none" strike="noStrike" baseline="0" dirty="0">
              <a:solidFill>
                <a:srgbClr val="000000"/>
              </a:solidFill>
              <a:latin typeface="Calibri" panose="020F0502020204030204" pitchFamily="34" charset="0"/>
            </a:endParaRPr>
          </a:p>
          <a:p>
            <a:endParaRPr lang="sv-SE" sz="1800" b="0" i="0" u="none" strike="noStrike" baseline="0" dirty="0">
              <a:solidFill>
                <a:srgbClr val="000000"/>
              </a:solidFill>
              <a:latin typeface="Calibri" panose="020F0502020204030204" pitchFamily="34" charset="0"/>
            </a:endParaRPr>
          </a:p>
          <a:p>
            <a:r>
              <a:rPr lang="sv-SE" b="0" i="0" u="none" strike="noStrike" baseline="0" dirty="0">
                <a:solidFill>
                  <a:srgbClr val="000000"/>
                </a:solidFill>
                <a:latin typeface="Calibri" panose="020F0502020204030204" pitchFamily="34" charset="0"/>
              </a:rPr>
              <a:t>Men denna lösning har brister.</a:t>
            </a:r>
          </a:p>
          <a:p>
            <a:r>
              <a:rPr lang="sv-SE" b="0" i="0" u="none" strike="noStrike" baseline="0" dirty="0">
                <a:solidFill>
                  <a:srgbClr val="000000"/>
                </a:solidFill>
                <a:latin typeface="Calibri" panose="020F0502020204030204" pitchFamily="34" charset="0"/>
              </a:rPr>
              <a:t>Bristerna/luckorna avser: </a:t>
            </a:r>
          </a:p>
          <a:p>
            <a:r>
              <a:rPr lang="sv-SE" b="0" i="0" u="none" strike="noStrike" baseline="0" dirty="0">
                <a:solidFill>
                  <a:srgbClr val="000000"/>
                </a:solidFill>
                <a:latin typeface="Calibri" panose="020F0502020204030204" pitchFamily="34" charset="0"/>
              </a:rPr>
              <a:t>Sanering av eternitkulverten. Går inte lägga nya rör över befintlig kulvert, eftersom teckningen är 0,6m enl. hittade ritningar.</a:t>
            </a:r>
          </a:p>
          <a:p>
            <a:r>
              <a:rPr lang="sv-SE" b="0" i="0" u="none" strike="noStrike" baseline="0" dirty="0">
                <a:solidFill>
                  <a:srgbClr val="000000"/>
                </a:solidFill>
                <a:latin typeface="Calibri" panose="020F0502020204030204" pitchFamily="34" charset="0"/>
              </a:rPr>
              <a:t>Hur har man tänkt att lösa provisoriskt varmvatten om man tar bort befintlig kulvert under produktionstid. Kan handla om upp till 7 månaders provisoriskt varmvatten behov i sträck.</a:t>
            </a:r>
          </a:p>
          <a:p>
            <a:r>
              <a:rPr lang="sv-SE" b="0" i="0" u="none" strike="noStrike" baseline="0" dirty="0">
                <a:solidFill>
                  <a:srgbClr val="000000"/>
                </a:solidFill>
                <a:latin typeface="Calibri" panose="020F0502020204030204" pitchFamily="34" charset="0"/>
              </a:rPr>
              <a:t>Det finns i varje husgrund en sektion på ca 5meter som är för trång att låta passera nya rör utan att de befintliga tas bort. Befintliga rör måste bort först, vilket blir mer komplicerat och längre tid utan varmvatten. </a:t>
            </a:r>
          </a:p>
        </p:txBody>
      </p:sp>
      <p:pic>
        <p:nvPicPr>
          <p:cNvPr id="5" name="Picture 4">
            <a:extLst>
              <a:ext uri="{FF2B5EF4-FFF2-40B4-BE49-F238E27FC236}">
                <a16:creationId xmlns:a16="http://schemas.microsoft.com/office/drawing/2014/main" id="{B53A7117-3773-CB34-4DC1-2D854D0C8A39}"/>
              </a:ext>
            </a:extLst>
          </p:cNvPr>
          <p:cNvPicPr>
            <a:picLocks noChangeAspect="1"/>
          </p:cNvPicPr>
          <p:nvPr/>
        </p:nvPicPr>
        <p:blipFill>
          <a:blip r:embed="rId2"/>
          <a:stretch>
            <a:fillRect/>
          </a:stretch>
        </p:blipFill>
        <p:spPr>
          <a:xfrm>
            <a:off x="313944" y="1153687"/>
            <a:ext cx="7038535" cy="3308633"/>
          </a:xfrm>
          <a:prstGeom prst="rect">
            <a:avLst/>
          </a:prstGeom>
        </p:spPr>
      </p:pic>
    </p:spTree>
    <p:extLst>
      <p:ext uri="{BB962C8B-B14F-4D97-AF65-F5344CB8AC3E}">
        <p14:creationId xmlns:p14="http://schemas.microsoft.com/office/powerpoint/2010/main" val="805865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48f4341a-4c44-4d0a-9a5c-8b1c63cf69df}" enabled="1" method="Standard" siteId="{3d3309e9-342a-4198-8e2d-01a542e3ff21}" removed="0"/>
</clbl:labelList>
</file>

<file path=docProps/app.xml><?xml version="1.0" encoding="utf-8"?>
<Properties xmlns="http://schemas.openxmlformats.org/officeDocument/2006/extended-properties" xmlns:vt="http://schemas.openxmlformats.org/officeDocument/2006/docPropsVTypes">
  <TotalTime>217</TotalTime>
  <Words>1875</Words>
  <Application>Microsoft Office PowerPoint</Application>
  <PresentationFormat>Widescreen</PresentationFormat>
  <Paragraphs>178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Swedbank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Carolina Mårtens</dc:creator>
  <cp:lastModifiedBy>Carolina Mårtens</cp:lastModifiedBy>
  <cp:revision>1</cp:revision>
  <dcterms:created xsi:type="dcterms:W3CDTF">2026-01-16T09:27:08Z</dcterms:created>
  <dcterms:modified xsi:type="dcterms:W3CDTF">2026-01-21T12:22:38Z</dcterms:modified>
</cp:coreProperties>
</file>