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9" r:id="rId2"/>
    <p:sldId id="270" r:id="rId3"/>
    <p:sldId id="272" r:id="rId4"/>
    <p:sldId id="271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3" r:id="rId19"/>
    <p:sldId id="281" r:id="rId20"/>
    <p:sldId id="279" r:id="rId21"/>
    <p:sldId id="282" r:id="rId22"/>
    <p:sldId id="283" r:id="rId23"/>
    <p:sldId id="284" r:id="rId24"/>
    <p:sldId id="285" r:id="rId25"/>
    <p:sldId id="280" r:id="rId26"/>
    <p:sldId id="277" r:id="rId27"/>
    <p:sldId id="274" r:id="rId28"/>
    <p:sldId id="276" r:id="rId29"/>
    <p:sldId id="278" r:id="rId30"/>
  </p:sldIdLst>
  <p:sldSz cx="12192000" cy="6858000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197" autoAdjust="0"/>
  </p:normalViewPr>
  <p:slideViewPr>
    <p:cSldViewPr snapToGrid="0">
      <p:cViewPr varScale="1">
        <p:scale>
          <a:sx n="51" d="100"/>
          <a:sy n="51" d="100"/>
        </p:scale>
        <p:origin x="12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458F252E-5728-A874-A527-9A5773DCAA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66FABEC-61D1-6B51-F2AC-F299819F811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EA487B4-8DD3-4E8E-9C17-3377398DB441}" type="datetimeFigureOut">
              <a:rPr lang="sv-SE"/>
              <a:pPr>
                <a:defRPr/>
              </a:pPr>
              <a:t>2025-03-17</a:t>
            </a:fld>
            <a:endParaRPr 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id="{4DE41689-61AC-14B7-AFAE-B343A1902D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id="{BF154545-259B-9C65-6FA0-331898E90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9FC8800-B2B8-DA5E-5F78-A4D87192D58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4DD6FFE-8E46-E62D-8199-CB93D89852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97E985B-871E-4D5F-97E2-F0C84578724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latshållare för bildobjekt 1">
            <a:extLst>
              <a:ext uri="{FF2B5EF4-FFF2-40B4-BE49-F238E27FC236}">
                <a16:creationId xmlns:a16="http://schemas.microsoft.com/office/drawing/2014/main" id="{C7F3A61E-23D0-03A7-DC17-3B4BFEBEE5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Platshållare för anteckningar 2">
            <a:extLst>
              <a:ext uri="{FF2B5EF4-FFF2-40B4-BE49-F238E27FC236}">
                <a16:creationId xmlns:a16="http://schemas.microsoft.com/office/drawing/2014/main" id="{14EB962C-2E5B-647D-25D0-F20D151391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v-SE" altLang="sv-SE"/>
              <a:t>Paus</a:t>
            </a:r>
          </a:p>
        </p:txBody>
      </p:sp>
      <p:sp>
        <p:nvSpPr>
          <p:cNvPr id="4100" name="Platshållare för bildnummer 3">
            <a:extLst>
              <a:ext uri="{FF2B5EF4-FFF2-40B4-BE49-F238E27FC236}">
                <a16:creationId xmlns:a16="http://schemas.microsoft.com/office/drawing/2014/main" id="{BC06B7BC-7A15-29FC-C022-3067D2D8F9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F38E141-5FF0-4251-A24E-905F71AB3CCC}" type="slidenum">
              <a:rPr lang="sv-SE" altLang="sv-SE" smtClean="0"/>
              <a:pPr/>
              <a:t>1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latshållare för bildobjekt 1">
            <a:extLst>
              <a:ext uri="{FF2B5EF4-FFF2-40B4-BE49-F238E27FC236}">
                <a16:creationId xmlns:a16="http://schemas.microsoft.com/office/drawing/2014/main" id="{B61821DC-5B1C-145C-43D6-7D53711CCE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Platshållare för anteckningar 2">
            <a:extLst>
              <a:ext uri="{FF2B5EF4-FFF2-40B4-BE49-F238E27FC236}">
                <a16:creationId xmlns:a16="http://schemas.microsoft.com/office/drawing/2014/main" id="{43388597-D41A-6941-1A6F-FC5E7079BF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v-SE" altLang="sv-SE"/>
              <a:t>Föregående beslut på föreningsstämman</a:t>
            </a:r>
          </a:p>
        </p:txBody>
      </p:sp>
      <p:sp>
        <p:nvSpPr>
          <p:cNvPr id="22532" name="Platshållare för bildnummer 3">
            <a:extLst>
              <a:ext uri="{FF2B5EF4-FFF2-40B4-BE49-F238E27FC236}">
                <a16:creationId xmlns:a16="http://schemas.microsoft.com/office/drawing/2014/main" id="{6A6E2E18-A755-12F6-9A1C-8EEE34640E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6BA52F1-249C-4A71-979F-321B16BEABDD}" type="slidenum">
              <a:rPr lang="sv-SE" altLang="sv-SE" smtClean="0"/>
              <a:pPr/>
              <a:t>10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tshållare för bildobjekt 1">
            <a:extLst>
              <a:ext uri="{FF2B5EF4-FFF2-40B4-BE49-F238E27FC236}">
                <a16:creationId xmlns:a16="http://schemas.microsoft.com/office/drawing/2014/main" id="{4FE5897C-155D-F9F2-79F9-91BF336E5E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Platshållare för anteckningar 2">
            <a:extLst>
              <a:ext uri="{FF2B5EF4-FFF2-40B4-BE49-F238E27FC236}">
                <a16:creationId xmlns:a16="http://schemas.microsoft.com/office/drawing/2014/main" id="{16F087D5-B8C9-7FC1-2660-CDDA734943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v-SE" altLang="sv-SE"/>
              <a:t>700 på fasträntekonto, idag 2 % ränta</a:t>
            </a:r>
          </a:p>
        </p:txBody>
      </p:sp>
      <p:sp>
        <p:nvSpPr>
          <p:cNvPr id="24580" name="Platshållare för bildnummer 3">
            <a:extLst>
              <a:ext uri="{FF2B5EF4-FFF2-40B4-BE49-F238E27FC236}">
                <a16:creationId xmlns:a16="http://schemas.microsoft.com/office/drawing/2014/main" id="{62EB7B57-288D-8FFD-9D28-543AD14559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0F2EA83-F44E-4335-9FBC-F496FC5CFC65}" type="slidenum">
              <a:rPr lang="sv-SE" altLang="sv-SE" smtClean="0"/>
              <a:pPr/>
              <a:t>11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latshållare för bildobjekt 1">
            <a:extLst>
              <a:ext uri="{FF2B5EF4-FFF2-40B4-BE49-F238E27FC236}">
                <a16:creationId xmlns:a16="http://schemas.microsoft.com/office/drawing/2014/main" id="{591415BD-F7A4-8D63-D426-A860681AE8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Platshållare för anteckningar 2">
            <a:extLst>
              <a:ext uri="{FF2B5EF4-FFF2-40B4-BE49-F238E27FC236}">
                <a16:creationId xmlns:a16="http://schemas.microsoft.com/office/drawing/2014/main" id="{619DBC7B-99CA-A8F8-E792-C595D56F59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v-SE" altLang="sv-SE"/>
              <a:t>Här kommer det att dra iväg. Tecknade lån på Nordea, tog in fem offerter. Ränta 2,99 rörligt, stibor +0,4%, ger ökande räntekostnader på 300 tkr</a:t>
            </a:r>
          </a:p>
        </p:txBody>
      </p:sp>
      <p:sp>
        <p:nvSpPr>
          <p:cNvPr id="26628" name="Platshållare för bildnummer 3">
            <a:extLst>
              <a:ext uri="{FF2B5EF4-FFF2-40B4-BE49-F238E27FC236}">
                <a16:creationId xmlns:a16="http://schemas.microsoft.com/office/drawing/2014/main" id="{C30768E0-108B-E422-D3D3-D9C3972DD9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D992DE5-A61E-405C-8324-D8D1F4198B4C}" type="slidenum">
              <a:rPr lang="sv-SE" altLang="sv-SE" smtClean="0"/>
              <a:pPr/>
              <a:t>12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tshållare för bildobjekt 1">
            <a:extLst>
              <a:ext uri="{FF2B5EF4-FFF2-40B4-BE49-F238E27FC236}">
                <a16:creationId xmlns:a16="http://schemas.microsoft.com/office/drawing/2014/main" id="{3D028FAE-A49A-7459-E8DB-EB9A2429CE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Platshållare för anteckningar 2">
            <a:extLst>
              <a:ext uri="{FF2B5EF4-FFF2-40B4-BE49-F238E27FC236}">
                <a16:creationId xmlns:a16="http://schemas.microsoft.com/office/drawing/2014/main" id="{1F3D70DF-A178-FEF1-2030-7DEDC1ABB5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v-SE" altLang="sv-SE"/>
              <a:t>SEB lånet som omförhandlades i januari. Nästa år i januari har vi drygt 14 Mkr ytterligare som ska omförhandlas. Hoppas att riksbanken har nått toppen nu</a:t>
            </a:r>
          </a:p>
        </p:txBody>
      </p:sp>
      <p:sp>
        <p:nvSpPr>
          <p:cNvPr id="28676" name="Platshållare för bildnummer 3">
            <a:extLst>
              <a:ext uri="{FF2B5EF4-FFF2-40B4-BE49-F238E27FC236}">
                <a16:creationId xmlns:a16="http://schemas.microsoft.com/office/drawing/2014/main" id="{DDB63B0B-2AD5-FF51-DEC1-C5D0F7BBA6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E044816-0BB0-4BFE-80FB-94374BBFE20D}" type="slidenum">
              <a:rPr lang="sv-SE" altLang="sv-SE" smtClean="0"/>
              <a:pPr/>
              <a:t>13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latshållare för bildobjekt 1">
            <a:extLst>
              <a:ext uri="{FF2B5EF4-FFF2-40B4-BE49-F238E27FC236}">
                <a16:creationId xmlns:a16="http://schemas.microsoft.com/office/drawing/2014/main" id="{DFA62002-93A9-66CA-1A31-54B6F16197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Platshållare för anteckningar 2">
            <a:extLst>
              <a:ext uri="{FF2B5EF4-FFF2-40B4-BE49-F238E27FC236}">
                <a16:creationId xmlns:a16="http://schemas.microsoft.com/office/drawing/2014/main" id="{0011FBCF-2941-97DC-450E-E0CCC79F82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v-SE" altLang="sv-SE"/>
              <a:t>1 procent ränteförändring ger 14 %, avvaktar och ser men troligtvis kommer vi behöva höja årsavgifterna ytterligare 10 %</a:t>
            </a:r>
          </a:p>
        </p:txBody>
      </p:sp>
      <p:sp>
        <p:nvSpPr>
          <p:cNvPr id="31748" name="Platshållare för bildnummer 3">
            <a:extLst>
              <a:ext uri="{FF2B5EF4-FFF2-40B4-BE49-F238E27FC236}">
                <a16:creationId xmlns:a16="http://schemas.microsoft.com/office/drawing/2014/main" id="{5EFE08FC-A67A-99A9-A593-608B9169CE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A2C7767-2367-4106-84AB-0C80C96A02B1}" type="slidenum">
              <a:rPr lang="sv-SE" altLang="sv-SE" smtClean="0"/>
              <a:pPr/>
              <a:t>15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tshållare för bildobjekt 1">
            <a:extLst>
              <a:ext uri="{FF2B5EF4-FFF2-40B4-BE49-F238E27FC236}">
                <a16:creationId xmlns:a16="http://schemas.microsoft.com/office/drawing/2014/main" id="{7ED7B9DA-B2BF-AC3B-BC32-9D2091A7BF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Platshållare för anteckningar 2">
            <a:extLst>
              <a:ext uri="{FF2B5EF4-FFF2-40B4-BE49-F238E27FC236}">
                <a16:creationId xmlns:a16="http://schemas.microsoft.com/office/drawing/2014/main" id="{E1853502-A7FB-F349-B32F-B7BAE651FA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v-SE" altLang="sv-SE"/>
              <a:t>Positiv bild, vi har idag ett högt sparande genom våra amorteringar</a:t>
            </a:r>
          </a:p>
        </p:txBody>
      </p:sp>
      <p:sp>
        <p:nvSpPr>
          <p:cNvPr id="33796" name="Platshållare för bildnummer 3">
            <a:extLst>
              <a:ext uri="{FF2B5EF4-FFF2-40B4-BE49-F238E27FC236}">
                <a16:creationId xmlns:a16="http://schemas.microsoft.com/office/drawing/2014/main" id="{E95BEF19-337A-9520-0392-27831FF390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A51BE5B-D903-4B5E-9C03-FED794FBC61D}" type="slidenum">
              <a:rPr lang="sv-SE" altLang="sv-SE" smtClean="0"/>
              <a:pPr/>
              <a:t>16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latshållare för bildobjekt 1">
            <a:extLst>
              <a:ext uri="{FF2B5EF4-FFF2-40B4-BE49-F238E27FC236}">
                <a16:creationId xmlns:a16="http://schemas.microsoft.com/office/drawing/2014/main" id="{E051B311-9BC5-57FC-7584-5701B25446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Platshållare för anteckningar 2">
            <a:extLst>
              <a:ext uri="{FF2B5EF4-FFF2-40B4-BE49-F238E27FC236}">
                <a16:creationId xmlns:a16="http://schemas.microsoft.com/office/drawing/2014/main" id="{ABED55AA-88E9-F390-1EC8-2FB8386774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v-SE" altLang="sv-SE"/>
              <a:t>Skatteverket gav oss 235 tkr i momspengar, samt att vi fick 150 från HSB Bostad. Nedgången från september till oktober är flytt av 700 tkr till fasträntekonto.</a:t>
            </a:r>
          </a:p>
          <a:p>
            <a:pPr eaLnBrk="1" hangingPunct="1">
              <a:spcBef>
                <a:spcPct val="0"/>
              </a:spcBef>
            </a:pPr>
            <a:endParaRPr lang="sv-SE" altLang="sv-SE"/>
          </a:p>
          <a:p>
            <a:pPr eaLnBrk="1" hangingPunct="1">
              <a:spcBef>
                <a:spcPct val="0"/>
              </a:spcBef>
            </a:pPr>
            <a:r>
              <a:rPr lang="sv-SE" altLang="sv-SE"/>
              <a:t>Ekonomisk genomgång, föreslår att stämman beslutar att lägga bokslutet med godkännande till handlingarna</a:t>
            </a:r>
          </a:p>
        </p:txBody>
      </p:sp>
      <p:sp>
        <p:nvSpPr>
          <p:cNvPr id="35844" name="Platshållare för bildnummer 3">
            <a:extLst>
              <a:ext uri="{FF2B5EF4-FFF2-40B4-BE49-F238E27FC236}">
                <a16:creationId xmlns:a16="http://schemas.microsoft.com/office/drawing/2014/main" id="{3683CAA9-2F90-5D9C-6989-58206C0553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65CD66D-A2BC-48A2-B8A9-A351D7333C65}" type="slidenum">
              <a:rPr lang="sv-SE" altLang="sv-SE" smtClean="0"/>
              <a:pPr/>
              <a:t>17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Platshållare för bildobjekt 1">
            <a:extLst>
              <a:ext uri="{FF2B5EF4-FFF2-40B4-BE49-F238E27FC236}">
                <a16:creationId xmlns:a16="http://schemas.microsoft.com/office/drawing/2014/main" id="{EE18FAE9-7899-716A-BE16-A440D93715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Platshållare för anteckningar 2">
            <a:extLst>
              <a:ext uri="{FF2B5EF4-FFF2-40B4-BE49-F238E27FC236}">
                <a16:creationId xmlns:a16="http://schemas.microsoft.com/office/drawing/2014/main" id="{812DAF22-F749-28A6-BD4F-6D42F8CA2C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v-SE" altLang="sv-SE"/>
              <a:t>Paus</a:t>
            </a:r>
          </a:p>
        </p:txBody>
      </p:sp>
      <p:sp>
        <p:nvSpPr>
          <p:cNvPr id="37892" name="Platshållare för bildnummer 3">
            <a:extLst>
              <a:ext uri="{FF2B5EF4-FFF2-40B4-BE49-F238E27FC236}">
                <a16:creationId xmlns:a16="http://schemas.microsoft.com/office/drawing/2014/main" id="{C928D342-A3AD-79A1-75D0-7758443978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E6A2FDB-A6D9-42F5-B415-A5DF522A4731}" type="slidenum">
              <a:rPr lang="sv-SE" altLang="sv-SE" smtClean="0"/>
              <a:pPr/>
              <a:t>18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Platshållare för bildobjekt 1">
            <a:extLst>
              <a:ext uri="{FF2B5EF4-FFF2-40B4-BE49-F238E27FC236}">
                <a16:creationId xmlns:a16="http://schemas.microsoft.com/office/drawing/2014/main" id="{F5174669-6978-BF5E-A3CF-445ABF99F8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Platshållare för anteckningar 2">
            <a:extLst>
              <a:ext uri="{FF2B5EF4-FFF2-40B4-BE49-F238E27FC236}">
                <a16:creationId xmlns:a16="http://schemas.microsoft.com/office/drawing/2014/main" id="{F5531888-59FA-9711-686D-7812FCFC51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v-SE" altLang="sv-SE"/>
              <a:t>Paus</a:t>
            </a:r>
          </a:p>
        </p:txBody>
      </p:sp>
      <p:sp>
        <p:nvSpPr>
          <p:cNvPr id="40964" name="Platshållare för bildnummer 3">
            <a:extLst>
              <a:ext uri="{FF2B5EF4-FFF2-40B4-BE49-F238E27FC236}">
                <a16:creationId xmlns:a16="http://schemas.microsoft.com/office/drawing/2014/main" id="{20579574-957A-C4B7-4861-040960B8C8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A61EE21-9AE9-497D-B77A-7B679DE056EB}" type="slidenum">
              <a:rPr lang="sv-SE" altLang="sv-SE" smtClean="0"/>
              <a:pPr/>
              <a:t>20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Platshållare för bildobjekt 1">
            <a:extLst>
              <a:ext uri="{FF2B5EF4-FFF2-40B4-BE49-F238E27FC236}">
                <a16:creationId xmlns:a16="http://schemas.microsoft.com/office/drawing/2014/main" id="{B219CE8D-2417-0567-2D4D-A2287F7EDC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Platshållare för anteckningar 2">
            <a:extLst>
              <a:ext uri="{FF2B5EF4-FFF2-40B4-BE49-F238E27FC236}">
                <a16:creationId xmlns:a16="http://schemas.microsoft.com/office/drawing/2014/main" id="{57BE107B-6C87-AD07-EECA-CF909A29B0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v-SE" altLang="sv-SE"/>
          </a:p>
        </p:txBody>
      </p:sp>
      <p:sp>
        <p:nvSpPr>
          <p:cNvPr id="44036" name="Platshållare för bildnummer 3">
            <a:extLst>
              <a:ext uri="{FF2B5EF4-FFF2-40B4-BE49-F238E27FC236}">
                <a16:creationId xmlns:a16="http://schemas.microsoft.com/office/drawing/2014/main" id="{3F01FD0A-340F-85EA-40E4-F6633E147D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067E409-5A62-4B59-A5BD-6765E6FC3DD4}" type="slidenum">
              <a:rPr lang="sv-SE" altLang="sv-SE" smtClean="0"/>
              <a:pPr/>
              <a:t>22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latshållare för bildobjekt 1">
            <a:extLst>
              <a:ext uri="{FF2B5EF4-FFF2-40B4-BE49-F238E27FC236}">
                <a16:creationId xmlns:a16="http://schemas.microsoft.com/office/drawing/2014/main" id="{50ABFA36-790D-A042-6B00-B5C157DDFA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Platshållare för anteckningar 2">
            <a:extLst>
              <a:ext uri="{FF2B5EF4-FFF2-40B4-BE49-F238E27FC236}">
                <a16:creationId xmlns:a16="http://schemas.microsoft.com/office/drawing/2014/main" id="{BDAE9382-7815-F6DD-E3A7-50FAD34800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v-SE" altLang="sv-SE"/>
              <a:t>Bengt</a:t>
            </a:r>
          </a:p>
        </p:txBody>
      </p:sp>
      <p:sp>
        <p:nvSpPr>
          <p:cNvPr id="6148" name="Platshållare för bildnummer 3">
            <a:extLst>
              <a:ext uri="{FF2B5EF4-FFF2-40B4-BE49-F238E27FC236}">
                <a16:creationId xmlns:a16="http://schemas.microsoft.com/office/drawing/2014/main" id="{4972E1C0-2BCE-2720-8623-BAD8725B6B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046AA87-7409-4205-B92A-FE0CDF3AC9D1}" type="slidenum">
              <a:rPr lang="sv-SE" altLang="sv-SE" smtClean="0"/>
              <a:pPr/>
              <a:t>2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latshållare för bildobjekt 1">
            <a:extLst>
              <a:ext uri="{FF2B5EF4-FFF2-40B4-BE49-F238E27FC236}">
                <a16:creationId xmlns:a16="http://schemas.microsoft.com/office/drawing/2014/main" id="{D1F0C021-E17D-E46B-0774-0A05F1FE31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Platshållare för anteckningar 2">
            <a:extLst>
              <a:ext uri="{FF2B5EF4-FFF2-40B4-BE49-F238E27FC236}">
                <a16:creationId xmlns:a16="http://schemas.microsoft.com/office/drawing/2014/main" id="{EB670562-F4F2-E404-6D61-86B9D8DD3B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v-SE" altLang="sv-SE"/>
          </a:p>
        </p:txBody>
      </p:sp>
      <p:sp>
        <p:nvSpPr>
          <p:cNvPr id="46084" name="Platshållare för bildnummer 3">
            <a:extLst>
              <a:ext uri="{FF2B5EF4-FFF2-40B4-BE49-F238E27FC236}">
                <a16:creationId xmlns:a16="http://schemas.microsoft.com/office/drawing/2014/main" id="{6F9EC7BD-1F8B-2889-1EB9-0C19AD74E0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C1AF8BA-58AB-4464-898B-72B1BD552B02}" type="slidenum">
              <a:rPr lang="sv-SE" altLang="sv-SE" smtClean="0"/>
              <a:pPr/>
              <a:t>23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Platshållare för bildobjekt 1">
            <a:extLst>
              <a:ext uri="{FF2B5EF4-FFF2-40B4-BE49-F238E27FC236}">
                <a16:creationId xmlns:a16="http://schemas.microsoft.com/office/drawing/2014/main" id="{82150B18-A4E6-D66F-234A-74565F120C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Platshållare för anteckningar 2">
            <a:extLst>
              <a:ext uri="{FF2B5EF4-FFF2-40B4-BE49-F238E27FC236}">
                <a16:creationId xmlns:a16="http://schemas.microsoft.com/office/drawing/2014/main" id="{B7C706D9-AD90-B6B4-B4FD-0D52279DE9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v-SE" altLang="sv-SE"/>
          </a:p>
        </p:txBody>
      </p:sp>
      <p:sp>
        <p:nvSpPr>
          <p:cNvPr id="48132" name="Platshållare för bildnummer 3">
            <a:extLst>
              <a:ext uri="{FF2B5EF4-FFF2-40B4-BE49-F238E27FC236}">
                <a16:creationId xmlns:a16="http://schemas.microsoft.com/office/drawing/2014/main" id="{7BCD76AA-28DE-5ADA-0B29-792C91FDEF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1622AA2-7F88-4957-A484-1F7045B490D2}" type="slidenum">
              <a:rPr lang="sv-SE" altLang="sv-SE" smtClean="0"/>
              <a:pPr/>
              <a:t>24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Platshållare för bildobjekt 1">
            <a:extLst>
              <a:ext uri="{FF2B5EF4-FFF2-40B4-BE49-F238E27FC236}">
                <a16:creationId xmlns:a16="http://schemas.microsoft.com/office/drawing/2014/main" id="{05C1763D-6B2E-2897-3CD0-4C0690600A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Platshållare för anteckningar 2">
            <a:extLst>
              <a:ext uri="{FF2B5EF4-FFF2-40B4-BE49-F238E27FC236}">
                <a16:creationId xmlns:a16="http://schemas.microsoft.com/office/drawing/2014/main" id="{27A144F4-3C38-93D6-1B45-09BFECDDC9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v-SE" altLang="sv-SE"/>
              <a:t>Paus</a:t>
            </a:r>
          </a:p>
        </p:txBody>
      </p:sp>
      <p:sp>
        <p:nvSpPr>
          <p:cNvPr id="50180" name="Platshållare för bildnummer 3">
            <a:extLst>
              <a:ext uri="{FF2B5EF4-FFF2-40B4-BE49-F238E27FC236}">
                <a16:creationId xmlns:a16="http://schemas.microsoft.com/office/drawing/2014/main" id="{EB01BA3A-058A-3D20-E180-7DE938073D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C5099CC-7E3B-448C-88B4-373942C84FD3}" type="slidenum">
              <a:rPr lang="sv-SE" altLang="sv-SE" smtClean="0"/>
              <a:pPr/>
              <a:t>25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Platshållare för bildobjekt 1">
            <a:extLst>
              <a:ext uri="{FF2B5EF4-FFF2-40B4-BE49-F238E27FC236}">
                <a16:creationId xmlns:a16="http://schemas.microsoft.com/office/drawing/2014/main" id="{72F7981A-D536-1840-2594-1A0EA81AB6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Platshållare för anteckningar 2">
            <a:extLst>
              <a:ext uri="{FF2B5EF4-FFF2-40B4-BE49-F238E27FC236}">
                <a16:creationId xmlns:a16="http://schemas.microsoft.com/office/drawing/2014/main" id="{FA6378C5-2B3B-0AB5-659F-92D1725523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v-SE" altLang="sv-SE"/>
              <a:t>Bengt</a:t>
            </a:r>
          </a:p>
        </p:txBody>
      </p:sp>
      <p:sp>
        <p:nvSpPr>
          <p:cNvPr id="52228" name="Platshållare för bildnummer 3">
            <a:extLst>
              <a:ext uri="{FF2B5EF4-FFF2-40B4-BE49-F238E27FC236}">
                <a16:creationId xmlns:a16="http://schemas.microsoft.com/office/drawing/2014/main" id="{53B7E6B4-3CF6-B918-1256-F93379227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B1CD147-7C29-4033-BEDC-3D02512DB739}" type="slidenum">
              <a:rPr lang="sv-SE" altLang="sv-SE" smtClean="0"/>
              <a:pPr/>
              <a:t>26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Platshållare för bildobjekt 1">
            <a:extLst>
              <a:ext uri="{FF2B5EF4-FFF2-40B4-BE49-F238E27FC236}">
                <a16:creationId xmlns:a16="http://schemas.microsoft.com/office/drawing/2014/main" id="{96245139-28FC-9EFE-9592-69DD18F453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Platshållare för anteckningar 2">
            <a:extLst>
              <a:ext uri="{FF2B5EF4-FFF2-40B4-BE49-F238E27FC236}">
                <a16:creationId xmlns:a16="http://schemas.microsoft.com/office/drawing/2014/main" id="{C025F8EE-1F83-BE41-3B15-70E6BC96E1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5300" name="Platshållare för bildnummer 3">
            <a:extLst>
              <a:ext uri="{FF2B5EF4-FFF2-40B4-BE49-F238E27FC236}">
                <a16:creationId xmlns:a16="http://schemas.microsoft.com/office/drawing/2014/main" id="{36BE8CD4-900F-7238-CE49-08DBF9DAC1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DD6A6DE-FAC4-4850-9B4A-4060156F4F0F}" type="slidenum">
              <a:rPr lang="sv-SE" altLang="en-US" smtClean="0"/>
              <a:pPr/>
              <a:t>28</a:t>
            </a:fld>
            <a:endParaRPr lang="sv-SE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bildobjekt 1">
            <a:extLst>
              <a:ext uri="{FF2B5EF4-FFF2-40B4-BE49-F238E27FC236}">
                <a16:creationId xmlns:a16="http://schemas.microsoft.com/office/drawing/2014/main" id="{CE9E439E-9134-8AD1-47E4-17B7FCFF31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Platshållare för anteckningar 2">
            <a:extLst>
              <a:ext uri="{FF2B5EF4-FFF2-40B4-BE49-F238E27FC236}">
                <a16:creationId xmlns:a16="http://schemas.microsoft.com/office/drawing/2014/main" id="{53E86231-8D05-9BAF-B41F-7E25209413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v-SE" altLang="sv-SE"/>
              <a:t>Bengt</a:t>
            </a:r>
          </a:p>
        </p:txBody>
      </p:sp>
      <p:sp>
        <p:nvSpPr>
          <p:cNvPr id="8196" name="Platshållare för bildnummer 3">
            <a:extLst>
              <a:ext uri="{FF2B5EF4-FFF2-40B4-BE49-F238E27FC236}">
                <a16:creationId xmlns:a16="http://schemas.microsoft.com/office/drawing/2014/main" id="{F37777D0-E7D2-3872-02C4-5D6CF115BF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D7E972B-382C-41B4-82A6-2293A481F5E1}" type="slidenum">
              <a:rPr lang="sv-SE" altLang="sv-SE" smtClean="0"/>
              <a:pPr/>
              <a:t>3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tshållare för bildobjekt 1">
            <a:extLst>
              <a:ext uri="{FF2B5EF4-FFF2-40B4-BE49-F238E27FC236}">
                <a16:creationId xmlns:a16="http://schemas.microsoft.com/office/drawing/2014/main" id="{F531DED5-875A-BDA0-1513-3CE7E2DBB7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Platshållare för anteckningar 2">
            <a:extLst>
              <a:ext uri="{FF2B5EF4-FFF2-40B4-BE49-F238E27FC236}">
                <a16:creationId xmlns:a16="http://schemas.microsoft.com/office/drawing/2014/main" id="{EE70B64D-C9A7-B571-85E1-B705D3114A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v-SE" altLang="sv-SE"/>
              <a:t>paus</a:t>
            </a:r>
          </a:p>
        </p:txBody>
      </p:sp>
      <p:sp>
        <p:nvSpPr>
          <p:cNvPr id="10244" name="Platshållare för bildnummer 3">
            <a:extLst>
              <a:ext uri="{FF2B5EF4-FFF2-40B4-BE49-F238E27FC236}">
                <a16:creationId xmlns:a16="http://schemas.microsoft.com/office/drawing/2014/main" id="{A5DFE4F2-3F95-EF5B-8EF0-57E49A3424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E4C6B00-13E3-4CFF-B3F2-D2E2BB6BA6C2}" type="slidenum">
              <a:rPr lang="sv-SE" altLang="sv-SE" smtClean="0"/>
              <a:pPr/>
              <a:t>4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latshållare för bildobjekt 1">
            <a:extLst>
              <a:ext uri="{FF2B5EF4-FFF2-40B4-BE49-F238E27FC236}">
                <a16:creationId xmlns:a16="http://schemas.microsoft.com/office/drawing/2014/main" id="{259FC4B9-F23B-2E57-B26E-FD1536DD98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Platshållare för anteckningar 2">
            <a:extLst>
              <a:ext uri="{FF2B5EF4-FFF2-40B4-BE49-F238E27FC236}">
                <a16:creationId xmlns:a16="http://schemas.microsoft.com/office/drawing/2014/main" id="{542EC863-C298-65BA-9244-7430F293AE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v-SE" altLang="sv-SE"/>
              <a:t>I handlingarna finns förutom styrelsens förvaltningsberättelse med bokslut, balansräkning och nothänvisningar även redogörelse av Bostadsrättskollen – dvs Nyckeltal för BRF. Dels ett bra sätt för bostadsrättsföreningarna att jämföra sig med andra, dels ett transparent sätt att ge nuvarande och kommande medlemmar bra ekonomisk information.</a:t>
            </a:r>
          </a:p>
        </p:txBody>
      </p:sp>
      <p:sp>
        <p:nvSpPr>
          <p:cNvPr id="12292" name="Platshållare för bildnummer 3">
            <a:extLst>
              <a:ext uri="{FF2B5EF4-FFF2-40B4-BE49-F238E27FC236}">
                <a16:creationId xmlns:a16="http://schemas.microsoft.com/office/drawing/2014/main" id="{09E1554A-A48B-6552-0541-700AC45446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4B32546-85CC-475F-A7B3-ED551992F966}" type="slidenum">
              <a:rPr lang="sv-SE" altLang="sv-SE" smtClean="0"/>
              <a:pPr/>
              <a:t>5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tshållare för bildobjekt 1">
            <a:extLst>
              <a:ext uri="{FF2B5EF4-FFF2-40B4-BE49-F238E27FC236}">
                <a16:creationId xmlns:a16="http://schemas.microsoft.com/office/drawing/2014/main" id="{F288DB72-8116-41F0-60A2-DED50A9486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Platshållare för anteckningar 2">
            <a:extLst>
              <a:ext uri="{FF2B5EF4-FFF2-40B4-BE49-F238E27FC236}">
                <a16:creationId xmlns:a16="http://schemas.microsoft.com/office/drawing/2014/main" id="{77585C5C-4E26-6FED-2090-BFAEF7EBE7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v-SE" altLang="sv-SE"/>
              <a:t>Årsavgifterna ökade med 2 % och som ni känner till höjdes årsavgifterna med 10% från 2023, främst utifrån skenande elkostnader och höjda räntor. Återkommer till det.</a:t>
            </a:r>
          </a:p>
        </p:txBody>
      </p:sp>
      <p:sp>
        <p:nvSpPr>
          <p:cNvPr id="14340" name="Platshållare för bildnummer 3">
            <a:extLst>
              <a:ext uri="{FF2B5EF4-FFF2-40B4-BE49-F238E27FC236}">
                <a16:creationId xmlns:a16="http://schemas.microsoft.com/office/drawing/2014/main" id="{C8B271A4-0C1E-1E6A-271B-678E64BF7A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B8DC868-25FD-45DB-86C7-DEF0D2D478BE}" type="slidenum">
              <a:rPr lang="sv-SE" altLang="sv-SE" smtClean="0"/>
              <a:pPr/>
              <a:t>6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tshållare för bildobjekt 1">
            <a:extLst>
              <a:ext uri="{FF2B5EF4-FFF2-40B4-BE49-F238E27FC236}">
                <a16:creationId xmlns:a16="http://schemas.microsoft.com/office/drawing/2014/main" id="{1B440658-DDAE-C38D-A313-9885A165CA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Platshållare för anteckningar 2">
            <a:extLst>
              <a:ext uri="{FF2B5EF4-FFF2-40B4-BE49-F238E27FC236}">
                <a16:creationId xmlns:a16="http://schemas.microsoft.com/office/drawing/2014/main" id="{751DD1B4-CA67-6125-02D6-C49D1C4DBD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v-SE" altLang="sv-SE"/>
              <a:t>Drift o underhåll ökade drygt 400 tkr jmf 2022. Dels har snöröjningen tagits över i egen regi from hösten -100 tkr. Städavtalet har omförhandlats – 20 tkr, samt HSB-avtalen omförhandlats -100 tkr samt ytterligare åtgärder</a:t>
            </a:r>
          </a:p>
        </p:txBody>
      </p:sp>
      <p:sp>
        <p:nvSpPr>
          <p:cNvPr id="16388" name="Platshållare för bildnummer 3">
            <a:extLst>
              <a:ext uri="{FF2B5EF4-FFF2-40B4-BE49-F238E27FC236}">
                <a16:creationId xmlns:a16="http://schemas.microsoft.com/office/drawing/2014/main" id="{76947D8F-24FA-E6AF-37C2-905F14B6B5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3F305C8-97F5-40D7-8313-CCAA507AD76D}" type="slidenum">
              <a:rPr lang="sv-SE" altLang="sv-SE" smtClean="0"/>
              <a:pPr/>
              <a:t>7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tshållare för bildobjekt 1">
            <a:extLst>
              <a:ext uri="{FF2B5EF4-FFF2-40B4-BE49-F238E27FC236}">
                <a16:creationId xmlns:a16="http://schemas.microsoft.com/office/drawing/2014/main" id="{25E67D9A-F373-F60F-7903-682D6859C7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Platshållare för anteckningar 2">
            <a:extLst>
              <a:ext uri="{FF2B5EF4-FFF2-40B4-BE49-F238E27FC236}">
                <a16:creationId xmlns:a16="http://schemas.microsoft.com/office/drawing/2014/main" id="{0266EA4B-C82D-7CE5-0192-D9311CFE2E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v-SE" altLang="sv-SE"/>
              <a:t>Elkostnaderna nästan fördubblats, har idag ett avtal som tecknades 2022 – Spotpris 3 år</a:t>
            </a:r>
          </a:p>
          <a:p>
            <a:pPr eaLnBrk="1" hangingPunct="1">
              <a:spcBef>
                <a:spcPct val="0"/>
              </a:spcBef>
            </a:pPr>
            <a:r>
              <a:rPr lang="sv-SE" altLang="sv-SE"/>
              <a:t>Köpt loss sopkärlen, halverad kostnad, ingen hyra</a:t>
            </a:r>
          </a:p>
        </p:txBody>
      </p:sp>
      <p:sp>
        <p:nvSpPr>
          <p:cNvPr id="18436" name="Platshållare för bildnummer 3">
            <a:extLst>
              <a:ext uri="{FF2B5EF4-FFF2-40B4-BE49-F238E27FC236}">
                <a16:creationId xmlns:a16="http://schemas.microsoft.com/office/drawing/2014/main" id="{A207A742-5664-05E0-1467-70CD03048E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57B68F4-CBC8-4555-9FD1-DBC99596263E}" type="slidenum">
              <a:rPr lang="sv-SE" altLang="sv-SE" smtClean="0"/>
              <a:pPr/>
              <a:t>8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latshållare för bildobjekt 1">
            <a:extLst>
              <a:ext uri="{FF2B5EF4-FFF2-40B4-BE49-F238E27FC236}">
                <a16:creationId xmlns:a16="http://schemas.microsoft.com/office/drawing/2014/main" id="{D2906947-0605-13D7-7610-D2EA09B626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Platshållare för anteckningar 2">
            <a:extLst>
              <a:ext uri="{FF2B5EF4-FFF2-40B4-BE49-F238E27FC236}">
                <a16:creationId xmlns:a16="http://schemas.microsoft.com/office/drawing/2014/main" id="{B566AE13-A576-F247-6260-7F1C231536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v-SE" altLang="sv-SE"/>
              <a:t>Planerat underhåll avser brandskydd</a:t>
            </a:r>
          </a:p>
        </p:txBody>
      </p:sp>
      <p:sp>
        <p:nvSpPr>
          <p:cNvPr id="20484" name="Platshållare för bildnummer 3">
            <a:extLst>
              <a:ext uri="{FF2B5EF4-FFF2-40B4-BE49-F238E27FC236}">
                <a16:creationId xmlns:a16="http://schemas.microsoft.com/office/drawing/2014/main" id="{CBD205F3-BA14-C19C-409D-AB587D80E4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124F75A-6C60-4672-971C-1D1D7BEC26BE}" type="slidenum">
              <a:rPr lang="sv-SE" altLang="sv-SE" smtClean="0"/>
              <a:pPr/>
              <a:t>9</a:t>
            </a:fld>
            <a:endParaRPr lang="sv-SE" alt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D719DB-F5BF-5920-A945-BC66951C7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79C7E-1243-43C3-8F8B-8DB24D0BF763}" type="datetimeFigureOut">
              <a:rPr lang="sv-SE"/>
              <a:pPr>
                <a:defRPr/>
              </a:pPr>
              <a:t>2025-03-17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D8A6FE1-3EB7-63C1-BA16-C4FC69386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115EB2A-2FC9-1EA2-067A-E5B567DAD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50F85-2099-44CB-9D95-3C12FC4F3C1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525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22C9BA5-9C21-871A-F986-95C3FA9F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CC21B-3FC9-4F59-8206-C9D2962C0557}" type="datetimeFigureOut">
              <a:rPr lang="sv-SE"/>
              <a:pPr>
                <a:defRPr/>
              </a:pPr>
              <a:t>2025-03-17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79F4EB1-AED7-F46C-683B-BB5E0E799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0C1DAE-A564-A90B-F03E-71428EBE9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488CD-4222-4D38-B68F-F18ACEDFD9A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561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F19E68-2BCB-B772-9E2A-9C77E61C7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A5264-ED2D-4DA2-973A-E898011A748F}" type="datetimeFigureOut">
              <a:rPr lang="sv-SE"/>
              <a:pPr>
                <a:defRPr/>
              </a:pPr>
              <a:t>2025-03-17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FC63091-38C0-3F3B-290B-85B04878E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93A324C-531F-21E3-8C86-9063AC5C6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C3D9F-EC13-42AD-BCF8-6D1E2BA7AB1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2809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1ADB1A0-D60F-6CFE-503D-009F645F3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E7AF3-EB8E-4A36-98DC-9231BFD20BB2}" type="datetimeFigureOut">
              <a:rPr lang="sv-SE"/>
              <a:pPr>
                <a:defRPr/>
              </a:pPr>
              <a:t>2025-03-17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7DD6BD9-49F7-5D9F-5A5C-99C8FEC8C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287423B-48A2-6211-ED6B-3DAF83F63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18031-63F7-4305-888D-E2FE020E92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6267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4F9E09C-E150-3F6C-E9EC-3EF1A794D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46C9A-AA37-40F9-9973-E02377C7F8A8}" type="datetimeFigureOut">
              <a:rPr lang="sv-SE"/>
              <a:pPr>
                <a:defRPr/>
              </a:pPr>
              <a:t>2025-03-17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D3A977B-CAD3-FE3E-25BA-4B51567B2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DC5D7D2-81A8-005C-DD5A-FDF45A311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D46B4-10C7-4EFD-8686-642925FD704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5367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913F8443-BBBA-D884-2152-D6CFF63BB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75872-AABA-4DFA-8107-1965B5398CD8}" type="datetimeFigureOut">
              <a:rPr lang="sv-SE"/>
              <a:pPr>
                <a:defRPr/>
              </a:pPr>
              <a:t>2025-03-17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2527442E-B70D-FE1F-02E2-0B9DB7A8D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0DF6744F-0EDF-4C17-95DB-50AF4D705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4EE6C-AC80-4414-9441-9C30E40B51A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8316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80FD9780-BDE4-864D-6E4C-10B5C0696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0E18E-AE0E-412C-8720-774DCA92AE8E}" type="datetimeFigureOut">
              <a:rPr lang="sv-SE"/>
              <a:pPr>
                <a:defRPr/>
              </a:pPr>
              <a:t>2025-03-17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588F0247-D949-E25B-5DC9-91268369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0DB372D1-16D6-B3D4-F355-832B6B64F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3F3D7-B71D-4B23-9F29-A34A68AEA9B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4434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A7D0E9F6-32EB-CCAB-B65A-B6A969C07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3F11C-864D-4C18-B873-A92FF2685CFA}" type="datetimeFigureOut">
              <a:rPr lang="sv-SE"/>
              <a:pPr>
                <a:defRPr/>
              </a:pPr>
              <a:t>2025-03-17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6FB290CC-BF28-31E9-099C-B2CC2F12C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CC582A67-42CD-92E8-B4DF-2A1FDD0FF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222E4-F8D2-4C8A-B7DF-0C4F360540A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7938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D4B77B94-932B-A682-8F42-F0B678539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9A778-45B6-4049-8476-89CCAF553522}" type="datetimeFigureOut">
              <a:rPr lang="sv-SE"/>
              <a:pPr>
                <a:defRPr/>
              </a:pPr>
              <a:t>2025-03-17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224BA144-D26F-F924-2A0F-B661BEB1A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035FABA6-1E52-BBBD-4108-A8CA7757D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BE072-9B90-4D59-AF70-119FF44B65B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205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D1759BA0-2CA8-EDBA-F712-BEDBA7EDB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8E46F-8BA5-48E1-B972-8E78A3777A69}" type="datetimeFigureOut">
              <a:rPr lang="sv-SE"/>
              <a:pPr>
                <a:defRPr/>
              </a:pPr>
              <a:t>2025-03-17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8709E8F6-5E66-C8E1-2ADD-A61141CB9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B28BA32-1C1D-2475-DCC1-261C2389E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E9F35-EA85-4FB7-904F-E9141BCE0E1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5599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D88BD42D-3CAE-2456-A62D-18ACFFFE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0F87B-5AAD-4E0D-ABFC-4CCFFAB2CCA4}" type="datetimeFigureOut">
              <a:rPr lang="sv-SE"/>
              <a:pPr>
                <a:defRPr/>
              </a:pPr>
              <a:t>2025-03-17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AC619186-304C-456E-78FE-D59745A35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DB08EE8B-B60B-3812-74F4-EC78FEE30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80064-FD4C-4053-B6AE-92EF0259064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217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>
            <a:extLst>
              <a:ext uri="{FF2B5EF4-FFF2-40B4-BE49-F238E27FC236}">
                <a16:creationId xmlns:a16="http://schemas.microsoft.com/office/drawing/2014/main" id="{DCBCD87B-52B8-E505-62E0-BDABE92472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027" name="Platshållare för text 2">
            <a:extLst>
              <a:ext uri="{FF2B5EF4-FFF2-40B4-BE49-F238E27FC236}">
                <a16:creationId xmlns:a16="http://schemas.microsoft.com/office/drawing/2014/main" id="{CC6D5944-DB35-B8F2-31EA-FD5B52AC87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7BC35E3-3E74-96EC-0D5C-BE2383FD8D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A4D6628-E9DC-4377-A4F0-4E536B218037}" type="datetimeFigureOut">
              <a:rPr lang="sv-SE"/>
              <a:pPr>
                <a:defRPr/>
              </a:pPr>
              <a:t>2025-03-17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78F646A-8582-F54F-97E4-22DEA010F7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07661C3-9490-9148-C19F-6048E6CE2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4190A9-D483-4E38-905C-6295315C2B9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ubrik 1">
            <a:extLst>
              <a:ext uri="{FF2B5EF4-FFF2-40B4-BE49-F238E27FC236}">
                <a16:creationId xmlns:a16="http://schemas.microsoft.com/office/drawing/2014/main" id="{BAE1DAA5-67B2-DB1B-F728-62C5FA3135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altLang="sv-SE" b="1">
                <a:solidFill>
                  <a:srgbClr val="002060"/>
                </a:solidFill>
              </a:rPr>
              <a:t>Ordinarie föreningsstämma</a:t>
            </a:r>
          </a:p>
        </p:txBody>
      </p:sp>
      <p:sp>
        <p:nvSpPr>
          <p:cNvPr id="3075" name="Underrubrik 2">
            <a:extLst>
              <a:ext uri="{FF2B5EF4-FFF2-40B4-BE49-F238E27FC236}">
                <a16:creationId xmlns:a16="http://schemas.microsoft.com/office/drawing/2014/main" id="{437B0315-9845-D37C-8C89-8C2046B345F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altLang="sv-SE" sz="3600" b="1">
                <a:solidFill>
                  <a:srgbClr val="002060"/>
                </a:solidFill>
              </a:rPr>
              <a:t>2023 05 11</a:t>
            </a:r>
          </a:p>
        </p:txBody>
      </p:sp>
      <p:pic>
        <p:nvPicPr>
          <p:cNvPr id="3076" name="Bildobjekt 3" descr="En bild som visar text, klocka&#10;&#10;Automatiskt genererad beskrivning">
            <a:extLst>
              <a:ext uri="{FF2B5EF4-FFF2-40B4-BE49-F238E27FC236}">
                <a16:creationId xmlns:a16="http://schemas.microsoft.com/office/drawing/2014/main" id="{CEC7B6DD-DE5D-483D-2425-727492388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88" y="557213"/>
            <a:ext cx="74072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Bildobjekt 1">
            <a:extLst>
              <a:ext uri="{FF2B5EF4-FFF2-40B4-BE49-F238E27FC236}">
                <a16:creationId xmlns:a16="http://schemas.microsoft.com/office/drawing/2014/main" id="{2F68E877-20CA-0F70-C6C3-1DD9F9FC3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0"/>
            <a:ext cx="8667750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Bildobjekt 1">
            <a:extLst>
              <a:ext uri="{FF2B5EF4-FFF2-40B4-BE49-F238E27FC236}">
                <a16:creationId xmlns:a16="http://schemas.microsoft.com/office/drawing/2014/main" id="{588BED5B-93CD-7A16-BB21-6A1CFC4DF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0"/>
            <a:ext cx="866775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Bildobjekt 1">
            <a:extLst>
              <a:ext uri="{FF2B5EF4-FFF2-40B4-BE49-F238E27FC236}">
                <a16:creationId xmlns:a16="http://schemas.microsoft.com/office/drawing/2014/main" id="{7FC641B4-B63F-8C82-663A-4F031883A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0"/>
            <a:ext cx="8667750" cy="676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Bildobjekt 1">
            <a:extLst>
              <a:ext uri="{FF2B5EF4-FFF2-40B4-BE49-F238E27FC236}">
                <a16:creationId xmlns:a16="http://schemas.microsoft.com/office/drawing/2014/main" id="{ABE6CC65-AF00-8E99-795C-99BB57866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0"/>
            <a:ext cx="86677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Bildobjekt 1">
            <a:extLst>
              <a:ext uri="{FF2B5EF4-FFF2-40B4-BE49-F238E27FC236}">
                <a16:creationId xmlns:a16="http://schemas.microsoft.com/office/drawing/2014/main" id="{E3198670-6099-7ED4-1B51-CE687D120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0"/>
            <a:ext cx="8296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Bildobjekt 1">
            <a:extLst>
              <a:ext uri="{FF2B5EF4-FFF2-40B4-BE49-F238E27FC236}">
                <a16:creationId xmlns:a16="http://schemas.microsoft.com/office/drawing/2014/main" id="{9DD5A5B0-044B-91E6-4ED4-E555BAA99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0"/>
            <a:ext cx="8677275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Bildobjekt 1">
            <a:extLst>
              <a:ext uri="{FF2B5EF4-FFF2-40B4-BE49-F238E27FC236}">
                <a16:creationId xmlns:a16="http://schemas.microsoft.com/office/drawing/2014/main" id="{BB4A720D-B110-C27B-783D-A7E5424AE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0"/>
            <a:ext cx="8667750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Bildobjekt 1">
            <a:extLst>
              <a:ext uri="{FF2B5EF4-FFF2-40B4-BE49-F238E27FC236}">
                <a16:creationId xmlns:a16="http://schemas.microsoft.com/office/drawing/2014/main" id="{455162C5-8AA5-5690-F3B8-8551E7B42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0"/>
            <a:ext cx="8667750" cy="676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ubrik 1">
            <a:extLst>
              <a:ext uri="{FF2B5EF4-FFF2-40B4-BE49-F238E27FC236}">
                <a16:creationId xmlns:a16="http://schemas.microsoft.com/office/drawing/2014/main" id="{5000BBB0-863F-11E3-3B02-86457EBB6DD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altLang="sv-SE" b="1">
                <a:solidFill>
                  <a:srgbClr val="002060"/>
                </a:solidFill>
              </a:rPr>
              <a:t>Ordinarie föreningsstämma</a:t>
            </a:r>
          </a:p>
        </p:txBody>
      </p:sp>
      <p:sp>
        <p:nvSpPr>
          <p:cNvPr id="36867" name="Underrubrik 2">
            <a:extLst>
              <a:ext uri="{FF2B5EF4-FFF2-40B4-BE49-F238E27FC236}">
                <a16:creationId xmlns:a16="http://schemas.microsoft.com/office/drawing/2014/main" id="{63F4497F-811A-68A5-00E6-E4458384357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altLang="sv-SE" sz="3600" b="1">
                <a:solidFill>
                  <a:srgbClr val="002060"/>
                </a:solidFill>
              </a:rPr>
              <a:t>2023 05 11</a:t>
            </a:r>
          </a:p>
        </p:txBody>
      </p:sp>
      <p:pic>
        <p:nvPicPr>
          <p:cNvPr id="36868" name="Bildobjekt 3" descr="En bild som visar text, klocka&#10;&#10;Automatiskt genererad beskrivning">
            <a:extLst>
              <a:ext uri="{FF2B5EF4-FFF2-40B4-BE49-F238E27FC236}">
                <a16:creationId xmlns:a16="http://schemas.microsoft.com/office/drawing/2014/main" id="{76EF0AAD-6ACB-5C18-F2BF-C5711AC66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88" y="557213"/>
            <a:ext cx="74072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ubrik 1">
            <a:extLst>
              <a:ext uri="{FF2B5EF4-FFF2-40B4-BE49-F238E27FC236}">
                <a16:creationId xmlns:a16="http://schemas.microsoft.com/office/drawing/2014/main" id="{DA9227B8-B7E7-A15A-1794-5EE27B653E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/>
              <a:t>Inkomna motioner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1E8BA10-7F96-B8C3-C558-F9C01A765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sv-SE" sz="2000" b="1" u="sng" dirty="0"/>
              <a:t>Motion									Styr föredragande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sv-SE" sz="2000" dirty="0"/>
              <a:t>Ny grind till öppningen i häcken mellan 6 &amp; 8, från Marie </a:t>
            </a:r>
            <a:r>
              <a:rPr lang="sv-SE" sz="2000" dirty="0" err="1"/>
              <a:t>Pernebring</a:t>
            </a:r>
            <a:r>
              <a:rPr lang="sv-SE" sz="2000" dirty="0"/>
              <a:t> 	Mikael Holsten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sv-SE" sz="2000" dirty="0"/>
              <a:t>Grannsamarbete grannar emellan, från Elsa </a:t>
            </a:r>
            <a:r>
              <a:rPr lang="sv-SE" sz="2000" dirty="0" err="1"/>
              <a:t>Elmhammar</a:t>
            </a:r>
            <a:r>
              <a:rPr lang="sv-SE" sz="2000" dirty="0"/>
              <a:t>			Mikael Karlsborg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sv-SE" sz="2000" dirty="0"/>
              <a:t>Ängen bakom våra hus, från Christel </a:t>
            </a:r>
            <a:r>
              <a:rPr lang="sv-SE" sz="2000" dirty="0" err="1"/>
              <a:t>Bridal</a:t>
            </a:r>
            <a:r>
              <a:rPr lang="sv-SE" sz="2000" dirty="0"/>
              <a:t>				Elisabeth Andersson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sv-SE" sz="2000" dirty="0"/>
              <a:t>Garagedörrar, från Joacim Lindström &amp; Emma Strand			Mikael Holsten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sv-SE" sz="2000" dirty="0" err="1"/>
              <a:t>Entréportar</a:t>
            </a:r>
            <a:r>
              <a:rPr lang="sv-SE" sz="2000" dirty="0"/>
              <a:t>, från Joacim Lindström &amp; Emma Strand			Mikael Holsten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sv-SE" sz="2000" dirty="0"/>
              <a:t>Uthyrning av bilplatser till </a:t>
            </a:r>
            <a:r>
              <a:rPr lang="sv-SE" sz="2000" dirty="0" err="1"/>
              <a:t>bilpool</a:t>
            </a:r>
            <a:r>
              <a:rPr lang="sv-SE" sz="2000" dirty="0"/>
              <a:t>, från Tore Andersson			Mikael Karlborg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sv-SE" sz="2000" dirty="0"/>
              <a:t>Husvärdar i varje hus, från Gunhild Granath				Mikael Karlborg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sv-SE" sz="2000" dirty="0"/>
              <a:t>Utegrill, från Gunhild Granath						Thomas Karlsson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sv-SE" sz="2000" dirty="0"/>
              <a:t>Permanent grill vid uteplats, från </a:t>
            </a:r>
            <a:r>
              <a:rPr lang="sv-SE" sz="2000" dirty="0" err="1"/>
              <a:t>Werede</a:t>
            </a:r>
            <a:r>
              <a:rPr lang="sv-SE" sz="2000" dirty="0"/>
              <a:t> </a:t>
            </a:r>
            <a:r>
              <a:rPr lang="sv-SE" sz="2000" dirty="0" err="1"/>
              <a:t>Ambaye</a:t>
            </a:r>
            <a:r>
              <a:rPr lang="sv-SE" sz="2000" dirty="0"/>
              <a:t>			Thomas Karlsson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sv-SE" sz="2000" dirty="0"/>
              <a:t>Ledstänger i trapphus i </a:t>
            </a:r>
            <a:r>
              <a:rPr lang="sv-SE" sz="2000" dirty="0" err="1"/>
              <a:t>Grönvretsv</a:t>
            </a:r>
            <a:r>
              <a:rPr lang="sv-SE" sz="2000" dirty="0"/>
              <a:t> 6, från Carl-Erik </a:t>
            </a:r>
            <a:r>
              <a:rPr lang="sv-SE" sz="2000" dirty="0" err="1"/>
              <a:t>Callertun</a:t>
            </a:r>
            <a:r>
              <a:rPr lang="sv-SE" sz="2000" dirty="0"/>
              <a:t>		Mikael Holsten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ubrik 1">
            <a:extLst>
              <a:ext uri="{FF2B5EF4-FFF2-40B4-BE49-F238E27FC236}">
                <a16:creationId xmlns:a16="http://schemas.microsoft.com/office/drawing/2014/main" id="{09A1910F-A5D1-B0F9-0D1E-B7A33313CA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b="1">
                <a:solidFill>
                  <a:srgbClr val="002060"/>
                </a:solidFill>
              </a:rPr>
              <a:t>Året som gått…</a:t>
            </a:r>
          </a:p>
        </p:txBody>
      </p:sp>
      <p:sp>
        <p:nvSpPr>
          <p:cNvPr id="5123" name="Platshållare för innehåll 2">
            <a:extLst>
              <a:ext uri="{FF2B5EF4-FFF2-40B4-BE49-F238E27FC236}">
                <a16:creationId xmlns:a16="http://schemas.microsoft.com/office/drawing/2014/main" id="{5D102F07-5274-45D0-B718-AA9D585884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v-SE" altLang="sv-SE">
                <a:solidFill>
                  <a:srgbClr val="002060"/>
                </a:solidFill>
              </a:rPr>
              <a:t>Fuktskador – förlikning med HSB Bostad AB</a:t>
            </a:r>
          </a:p>
          <a:p>
            <a:r>
              <a:rPr lang="sv-SE" altLang="sv-SE">
                <a:solidFill>
                  <a:srgbClr val="002060"/>
                </a:solidFill>
              </a:rPr>
              <a:t>Snöröjning i egen regi</a:t>
            </a:r>
          </a:p>
          <a:p>
            <a:r>
              <a:rPr lang="sv-SE" altLang="sv-SE">
                <a:solidFill>
                  <a:srgbClr val="002060"/>
                </a:solidFill>
              </a:rPr>
              <a:t>Ommålade entréer, efter motion från stämman</a:t>
            </a:r>
          </a:p>
          <a:p>
            <a:r>
              <a:rPr lang="sv-SE" altLang="sv-SE">
                <a:solidFill>
                  <a:srgbClr val="002060"/>
                </a:solidFill>
              </a:rPr>
              <a:t>Verksamhetsplan 2023 – 2025</a:t>
            </a:r>
          </a:p>
          <a:p>
            <a:r>
              <a:rPr lang="sv-SE" altLang="sv-SE">
                <a:solidFill>
                  <a:srgbClr val="002060"/>
                </a:solidFill>
              </a:rPr>
              <a:t>Städavtalet sades upp, nytt avtal from 1 mars 2023</a:t>
            </a:r>
          </a:p>
          <a:p>
            <a:r>
              <a:rPr lang="sv-SE" altLang="sv-SE">
                <a:solidFill>
                  <a:srgbClr val="002060"/>
                </a:solidFill>
              </a:rPr>
              <a:t>LED-belysning i garage och källare</a:t>
            </a:r>
          </a:p>
          <a:p>
            <a:r>
              <a:rPr lang="sv-SE" altLang="sv-SE">
                <a:solidFill>
                  <a:srgbClr val="002060"/>
                </a:solidFill>
              </a:rPr>
              <a:t>Återvinningskärlen friköpta</a:t>
            </a:r>
          </a:p>
          <a:p>
            <a:r>
              <a:rPr lang="sv-SE" altLang="sv-SE">
                <a:solidFill>
                  <a:srgbClr val="002060"/>
                </a:solidFill>
              </a:rPr>
              <a:t>Boendesidor på Infometrics hemsida</a:t>
            </a:r>
          </a:p>
          <a:p>
            <a:r>
              <a:rPr lang="sv-SE" altLang="sv-SE">
                <a:solidFill>
                  <a:srgbClr val="002060"/>
                </a:solidFill>
              </a:rPr>
              <a:t>Momspengar tillbaka på laddboxarna</a:t>
            </a:r>
          </a:p>
          <a:p>
            <a:endParaRPr lang="sv-SE" altLang="sv-SE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ubrik 1">
            <a:extLst>
              <a:ext uri="{FF2B5EF4-FFF2-40B4-BE49-F238E27FC236}">
                <a16:creationId xmlns:a16="http://schemas.microsoft.com/office/drawing/2014/main" id="{F35505D1-97D5-397D-970D-04E932CE1EF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altLang="sv-SE" b="1">
                <a:solidFill>
                  <a:srgbClr val="002060"/>
                </a:solidFill>
              </a:rPr>
              <a:t>Ordinarie föreningsstämma</a:t>
            </a:r>
          </a:p>
        </p:txBody>
      </p:sp>
      <p:sp>
        <p:nvSpPr>
          <p:cNvPr id="39939" name="Underrubrik 2">
            <a:extLst>
              <a:ext uri="{FF2B5EF4-FFF2-40B4-BE49-F238E27FC236}">
                <a16:creationId xmlns:a16="http://schemas.microsoft.com/office/drawing/2014/main" id="{C451A537-DCCB-6BBD-2DBD-BAE2068C9D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altLang="sv-SE" sz="3600" b="1">
                <a:solidFill>
                  <a:srgbClr val="002060"/>
                </a:solidFill>
              </a:rPr>
              <a:t>2023 05 11</a:t>
            </a:r>
          </a:p>
        </p:txBody>
      </p:sp>
      <p:pic>
        <p:nvPicPr>
          <p:cNvPr id="39940" name="Bildobjekt 3" descr="En bild som visar text, klocka&#10;&#10;Automatiskt genererad beskrivning">
            <a:extLst>
              <a:ext uri="{FF2B5EF4-FFF2-40B4-BE49-F238E27FC236}">
                <a16:creationId xmlns:a16="http://schemas.microsoft.com/office/drawing/2014/main" id="{9C0BA71A-BB79-3185-338C-67B9257B1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88" y="557213"/>
            <a:ext cx="74072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ubrik 1">
            <a:extLst>
              <a:ext uri="{FF2B5EF4-FFF2-40B4-BE49-F238E27FC236}">
                <a16:creationId xmlns:a16="http://schemas.microsoft.com/office/drawing/2014/main" id="{718FFCCB-35C8-FA60-8401-69D25E2BE6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b="1"/>
              <a:t>Förslag till nya HSB mönsterstadgar 2023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262051E-15EA-90CD-E750-6B393F1A0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sv-SE" dirty="0"/>
              <a:t>Förslaget följer ändringar i bl.a.</a:t>
            </a:r>
          </a:p>
          <a:p>
            <a:pPr>
              <a:defRPr/>
            </a:pPr>
            <a:r>
              <a:rPr lang="sv-SE" dirty="0"/>
              <a:t>Årsredovisningslagen</a:t>
            </a:r>
          </a:p>
          <a:p>
            <a:pPr>
              <a:defRPr/>
            </a:pPr>
            <a:r>
              <a:rPr lang="sv-SE" dirty="0"/>
              <a:t>Bostadsrättslagen</a:t>
            </a:r>
          </a:p>
          <a:p>
            <a:pPr>
              <a:defRPr/>
            </a:pPr>
            <a:endParaRPr lang="sv-SE" dirty="0"/>
          </a:p>
          <a:p>
            <a:pPr>
              <a:defRPr/>
            </a:pPr>
            <a:r>
              <a:rPr lang="sv-SE" dirty="0"/>
              <a:t>Samt att Yttre underhållsfond ersatts av anpassningar för sparande och investeringsbehov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ubrik 1">
            <a:extLst>
              <a:ext uri="{FF2B5EF4-FFF2-40B4-BE49-F238E27FC236}">
                <a16:creationId xmlns:a16="http://schemas.microsoft.com/office/drawing/2014/main" id="{69B65929-25AF-AA9A-F681-0BC213E43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b="1"/>
              <a:t>Förslag till nya HSB mönsterstadgar 2023</a:t>
            </a:r>
          </a:p>
        </p:txBody>
      </p:sp>
      <p:sp>
        <p:nvSpPr>
          <p:cNvPr id="43011" name="Platshållare för innehåll 2">
            <a:extLst>
              <a:ext uri="{FF2B5EF4-FFF2-40B4-BE49-F238E27FC236}">
                <a16:creationId xmlns:a16="http://schemas.microsoft.com/office/drawing/2014/main" id="{6AD00B39-EAF6-747F-6530-31802EB979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altLang="sv-SE" sz="2400" b="1"/>
              <a:t>§ 11 </a:t>
            </a:r>
            <a:r>
              <a:rPr lang="sv-SE" altLang="sv-SE" sz="2400"/>
              <a:t>Tillägg innebärande att årsavgiftens storlek ska medge framtida investeringar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altLang="sv-SE" sz="2400" b="1"/>
              <a:t>§ 12 </a:t>
            </a:r>
            <a:r>
              <a:rPr lang="sv-SE" altLang="sv-SE" sz="2400"/>
              <a:t>Påminnelse- o inkassoavgift även för överlåtelser och panter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altLang="sv-SE" sz="2400" b="1"/>
              <a:t>§ 13 </a:t>
            </a:r>
            <a:r>
              <a:rPr lang="sv-SE" altLang="sv-SE" sz="2400"/>
              <a:t>Kassaflödesanalys ska ingå i årsredovisningen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altLang="sv-SE" sz="2400" b="1"/>
              <a:t>§ 16 </a:t>
            </a:r>
            <a:r>
              <a:rPr lang="sv-SE" altLang="sv-SE" sz="2400"/>
              <a:t>Kallelsetid, samma vid ordinarie som extra stämma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altLang="sv-SE" sz="2400" b="1"/>
              <a:t>§ 17 </a:t>
            </a:r>
            <a:r>
              <a:rPr lang="sv-SE" altLang="sv-SE" sz="2400"/>
              <a:t>Dagordningens p 10 kompletterats med styrelsens rapport om investerings o underhållsbehov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altLang="sv-SE" sz="2400" b="1"/>
              <a:t>§ 22 </a:t>
            </a:r>
            <a:r>
              <a:rPr lang="sv-SE" altLang="sv-SE" sz="2400"/>
              <a:t>Styrelsen utser ordförande till nästa stämma om stämmovald ordförande lämnar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altLang="sv-SE" sz="2400" b="1"/>
              <a:t>§ 22 </a:t>
            </a:r>
            <a:r>
              <a:rPr lang="sv-SE" altLang="sv-SE" sz="2400"/>
              <a:t>Krav att utse organisatör för studieverksamhet har tagits bort, ansvarig för introduktion och utbildning av medlemmar ska utses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altLang="sv-SE"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ubrik 1">
            <a:extLst>
              <a:ext uri="{FF2B5EF4-FFF2-40B4-BE49-F238E27FC236}">
                <a16:creationId xmlns:a16="http://schemas.microsoft.com/office/drawing/2014/main" id="{A0B34463-2D22-2FC4-2D3A-17A4D57F23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b="1"/>
              <a:t>Förslag till nya HSB mönsterstadgar 2023</a:t>
            </a:r>
          </a:p>
        </p:txBody>
      </p:sp>
      <p:sp>
        <p:nvSpPr>
          <p:cNvPr id="45059" name="Platshållare för innehåll 2">
            <a:extLst>
              <a:ext uri="{FF2B5EF4-FFF2-40B4-BE49-F238E27FC236}">
                <a16:creationId xmlns:a16="http://schemas.microsoft.com/office/drawing/2014/main" id="{07606A7F-0DA1-6CB7-BCDE-F09AE90F52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altLang="sv-SE" sz="2400" b="1"/>
              <a:t>§ 27 </a:t>
            </a:r>
            <a:r>
              <a:rPr lang="sv-SE" altLang="sv-SE" sz="2400"/>
              <a:t>Styrelsen redovisa för sparande i årsredovisningen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altLang="sv-SE" sz="2400" b="1"/>
              <a:t>§ 28</a:t>
            </a:r>
            <a:r>
              <a:rPr lang="sv-SE" altLang="sv-SE" sz="2400"/>
              <a:t> Styrelsen ska upprätta en investerings- och underhållsplan – 50 år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altLang="sv-SE" sz="2400" b="1"/>
              <a:t>§ 29 </a:t>
            </a:r>
            <a:r>
              <a:rPr lang="sv-SE" altLang="sv-SE" sz="2400"/>
              <a:t>Skyldighet att lämna upplysningar, vid ev förlust, om brfs möjlighet till finansiering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altLang="sv-SE" sz="2400" b="1"/>
              <a:t>§§ 31, 32 </a:t>
            </a:r>
            <a:r>
              <a:rPr lang="sv-SE" altLang="sv-SE" sz="2400"/>
              <a:t>Ansvar för elradiatorer ligger på bostadsrättshavaren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altLang="sv-SE" sz="2400" b="1"/>
              <a:t>§ 36 </a:t>
            </a:r>
            <a:r>
              <a:rPr lang="sv-SE" altLang="sv-SE" sz="2400"/>
              <a:t>Brf har rätt att avhjälpa brist i lägenhet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altLang="sv-SE" sz="2400" b="1"/>
              <a:t>§ 37 </a:t>
            </a:r>
            <a:r>
              <a:rPr lang="sv-SE" altLang="sv-SE" sz="2400"/>
              <a:t>Krav på styrelsens tillstånd vid ändring av ventilation eller eldstad. Rätt att vända sig till hyresnämnden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altLang="sv-SE" sz="2400" b="1"/>
              <a:t>§ 44 </a:t>
            </a:r>
            <a:r>
              <a:rPr lang="sv-SE" altLang="sv-SE" sz="2400"/>
              <a:t>Ny förverkandegrund gällande ingrepp utan tillstånd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altLang="sv-SE" sz="2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ubrik 1">
            <a:extLst>
              <a:ext uri="{FF2B5EF4-FFF2-40B4-BE49-F238E27FC236}">
                <a16:creationId xmlns:a16="http://schemas.microsoft.com/office/drawing/2014/main" id="{32A88CD5-BD1A-4139-4768-8AC6DF14FD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b="1"/>
              <a:t>Förslag till nya HSB mönsterstadgar 2023</a:t>
            </a:r>
          </a:p>
        </p:txBody>
      </p:sp>
      <p:sp>
        <p:nvSpPr>
          <p:cNvPr id="47107" name="Platshållare för innehåll 2">
            <a:extLst>
              <a:ext uri="{FF2B5EF4-FFF2-40B4-BE49-F238E27FC236}">
                <a16:creationId xmlns:a16="http://schemas.microsoft.com/office/drawing/2014/main" id="{7010E22A-3D16-A2BE-7F97-1C6C6C9A3D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altLang="sv-SE"/>
              <a:t>Beslut om nya stadgar tas på två på varandra följande stämmor.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altLang="sv-SE"/>
              <a:t>Första beslutet med enkel majoritet och det andra med 2/3-dels majoritet.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altLang="sv-SE"/>
          </a:p>
          <a:p>
            <a:pPr marL="0" indent="0">
              <a:buFont typeface="Arial" panose="020B0604020202020204" pitchFamily="34" charset="0"/>
              <a:buNone/>
            </a:pPr>
            <a:r>
              <a:rPr lang="sv-SE" altLang="sv-SE" b="1"/>
              <a:t>Styrelsen föreslår föreningsstämman besluta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altLang="sv-SE" b="1"/>
              <a:t>Att i första läsning anta styrelsens förslag till nya mönsterstadgar enligt bilaga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ubrik 1">
            <a:extLst>
              <a:ext uri="{FF2B5EF4-FFF2-40B4-BE49-F238E27FC236}">
                <a16:creationId xmlns:a16="http://schemas.microsoft.com/office/drawing/2014/main" id="{13241636-C09A-7BD9-F684-FA2A216CD67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altLang="sv-SE" b="1">
                <a:solidFill>
                  <a:srgbClr val="002060"/>
                </a:solidFill>
              </a:rPr>
              <a:t>Ordinarie föreningsstämma</a:t>
            </a:r>
          </a:p>
        </p:txBody>
      </p:sp>
      <p:sp>
        <p:nvSpPr>
          <p:cNvPr id="49155" name="Underrubrik 2">
            <a:extLst>
              <a:ext uri="{FF2B5EF4-FFF2-40B4-BE49-F238E27FC236}">
                <a16:creationId xmlns:a16="http://schemas.microsoft.com/office/drawing/2014/main" id="{E3987BE9-2BEF-19BE-3F4B-8911A80984C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altLang="sv-SE" sz="3600" b="1">
                <a:solidFill>
                  <a:srgbClr val="002060"/>
                </a:solidFill>
              </a:rPr>
              <a:t>2023 05 11</a:t>
            </a:r>
          </a:p>
        </p:txBody>
      </p:sp>
      <p:pic>
        <p:nvPicPr>
          <p:cNvPr id="49156" name="Bildobjekt 3" descr="En bild som visar text, klocka&#10;&#10;Automatiskt genererad beskrivning">
            <a:extLst>
              <a:ext uri="{FF2B5EF4-FFF2-40B4-BE49-F238E27FC236}">
                <a16:creationId xmlns:a16="http://schemas.microsoft.com/office/drawing/2014/main" id="{89FA2254-AAD8-F3BF-57AB-72B37F86C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88" y="557213"/>
            <a:ext cx="74072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ubrik 1">
            <a:extLst>
              <a:ext uri="{FF2B5EF4-FFF2-40B4-BE49-F238E27FC236}">
                <a16:creationId xmlns:a16="http://schemas.microsoft.com/office/drawing/2014/main" id="{63870261-576A-43B6-9717-7050BC8444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b="1">
                <a:solidFill>
                  <a:srgbClr val="002060"/>
                </a:solidFill>
              </a:rPr>
              <a:t>Förslag gällande solceller</a:t>
            </a:r>
          </a:p>
        </p:txBody>
      </p:sp>
      <p:sp>
        <p:nvSpPr>
          <p:cNvPr id="51203" name="Platshållare för innehåll 2">
            <a:extLst>
              <a:ext uri="{FF2B5EF4-FFF2-40B4-BE49-F238E27FC236}">
                <a16:creationId xmlns:a16="http://schemas.microsoft.com/office/drawing/2014/main" id="{D28D0272-CDC1-0BED-9179-74E3C604AE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v-SE" altLang="sv-SE" sz="3200">
                <a:solidFill>
                  <a:srgbClr val="002060"/>
                </a:solidFill>
              </a:rPr>
              <a:t>Bra och plana tak i öst-, västlig riktning</a:t>
            </a:r>
          </a:p>
          <a:p>
            <a:r>
              <a:rPr lang="sv-SE" altLang="sv-SE" sz="3200">
                <a:solidFill>
                  <a:srgbClr val="002060"/>
                </a:solidFill>
              </a:rPr>
              <a:t>Offerter har tagits in från sex leverantörer</a:t>
            </a:r>
          </a:p>
          <a:p>
            <a:r>
              <a:rPr lang="sv-SE" altLang="sv-SE" sz="3200">
                <a:solidFill>
                  <a:srgbClr val="002060"/>
                </a:solidFill>
              </a:rPr>
              <a:t>Produktion av 150 000 kWh</a:t>
            </a:r>
          </a:p>
          <a:p>
            <a:r>
              <a:rPr lang="sv-SE" altLang="sv-SE" sz="3200">
                <a:solidFill>
                  <a:srgbClr val="002060"/>
                </a:solidFill>
              </a:rPr>
              <a:t>Offert 2 115 000 Solceller, 170 000 värmeåtervinning inkl moms. Momsåterbetalning 200 000. Netto 2 085 000.</a:t>
            </a:r>
          </a:p>
          <a:p>
            <a:r>
              <a:rPr lang="sv-SE" altLang="sv-SE" sz="3200">
                <a:solidFill>
                  <a:srgbClr val="002060"/>
                </a:solidFill>
              </a:rPr>
              <a:t>Finansiering via lån på ca 1 285 000 kronor och 800 000 kr ur kassan</a:t>
            </a:r>
          </a:p>
          <a:p>
            <a:r>
              <a:rPr lang="sv-SE" altLang="sv-SE" sz="3200">
                <a:solidFill>
                  <a:srgbClr val="002060"/>
                </a:solidFill>
              </a:rPr>
              <a:t>Investeringen kan skrivas av på 25 – 30 år</a:t>
            </a:r>
          </a:p>
          <a:p>
            <a:endParaRPr lang="sv-SE" altLang="sv-SE" sz="3200">
              <a:solidFill>
                <a:srgbClr val="002060"/>
              </a:solidFill>
            </a:endParaRPr>
          </a:p>
          <a:p>
            <a:endParaRPr lang="sv-SE" altLang="sv-SE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ubrik 1">
            <a:extLst>
              <a:ext uri="{FF2B5EF4-FFF2-40B4-BE49-F238E27FC236}">
                <a16:creationId xmlns:a16="http://schemas.microsoft.com/office/drawing/2014/main" id="{A63978FC-9899-076A-8A2A-47AECE7769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b="1">
                <a:solidFill>
                  <a:srgbClr val="002060"/>
                </a:solidFill>
              </a:rPr>
              <a:t>Förslag gällande solceller</a:t>
            </a:r>
          </a:p>
        </p:txBody>
      </p:sp>
      <p:graphicFrame>
        <p:nvGraphicFramePr>
          <p:cNvPr id="53251" name="Platshållare för innehåll 3">
            <a:extLst>
              <a:ext uri="{FF2B5EF4-FFF2-40B4-BE49-F238E27FC236}">
                <a16:creationId xmlns:a16="http://schemas.microsoft.com/office/drawing/2014/main" id="{41E01855-4899-CFE2-51D0-24844583E14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65375" y="1354138"/>
          <a:ext cx="6786563" cy="486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0" imgH="0" progId="Excel.Chart.8">
                  <p:embed/>
                </p:oleObj>
              </mc:Choice>
              <mc:Fallback>
                <p:oleObj name="Chart" r:id="rId2" imgW="0" imgH="0" progId="Excel.Chart.8">
                  <p:embed/>
                  <p:pic>
                    <p:nvPicPr>
                      <p:cNvPr id="53251" name="Platshållare för innehåll 3">
                        <a:extLst>
                          <a:ext uri="{FF2B5EF4-FFF2-40B4-BE49-F238E27FC236}">
                            <a16:creationId xmlns:a16="http://schemas.microsoft.com/office/drawing/2014/main" id="{41E01855-4899-CFE2-51D0-24844583E143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75" y="1354138"/>
                        <a:ext cx="6786563" cy="486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ubrik 1">
            <a:extLst>
              <a:ext uri="{FF2B5EF4-FFF2-40B4-BE49-F238E27FC236}">
                <a16:creationId xmlns:a16="http://schemas.microsoft.com/office/drawing/2014/main" id="{D5621ECF-FC38-867A-3063-6370FFC9D9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b="1">
                <a:solidFill>
                  <a:srgbClr val="002060"/>
                </a:solidFill>
              </a:rPr>
              <a:t>Förslag gällande solceller</a:t>
            </a:r>
          </a:p>
        </p:txBody>
      </p:sp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75568AA0-EC52-35C9-F7A7-0E886764C34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3133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724">
                <a:tc>
                  <a:txBody>
                    <a:bodyPr/>
                    <a:lstStyle/>
                    <a:p>
                      <a:r>
                        <a:rPr lang="sv-SE" sz="1800" dirty="0"/>
                        <a:t>INVESTERING</a:t>
                      </a: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r"/>
                      <a:endParaRPr lang="sv-SE" sz="180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BESPARING</a:t>
                      </a: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r"/>
                      <a:endParaRPr lang="sv-SE" sz="1800"/>
                    </a:p>
                  </a:txBody>
                  <a:tcPr marT="45707" marB="4570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24">
                <a:tc>
                  <a:txBody>
                    <a:bodyPr/>
                    <a:lstStyle/>
                    <a:p>
                      <a:r>
                        <a:rPr lang="sv-SE" sz="1800" dirty="0"/>
                        <a:t>KOSTNAD</a:t>
                      </a: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/>
                        <a:t>2 100 000 KR</a:t>
                      </a: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150 000 KWH a 2 kr</a:t>
                      </a: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/>
                        <a:t>300 000 kr</a:t>
                      </a:r>
                    </a:p>
                  </a:txBody>
                  <a:tcPr marT="45707" marB="4570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24">
                <a:tc>
                  <a:txBody>
                    <a:bodyPr/>
                    <a:lstStyle/>
                    <a:p>
                      <a:r>
                        <a:rPr lang="sv-SE" sz="1800" dirty="0"/>
                        <a:t>Lån</a:t>
                      </a: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/>
                        <a:t>1 285 000 KR</a:t>
                      </a: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r"/>
                      <a:endParaRPr lang="sv-SE" sz="1800"/>
                    </a:p>
                  </a:txBody>
                  <a:tcPr marT="45707" marB="4570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24"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r"/>
                      <a:endParaRPr lang="sv-SE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r"/>
                      <a:endParaRPr lang="sv-SE" sz="1800"/>
                    </a:p>
                  </a:txBody>
                  <a:tcPr marT="45707" marB="4570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24">
                <a:tc>
                  <a:txBody>
                    <a:bodyPr/>
                    <a:lstStyle/>
                    <a:p>
                      <a:r>
                        <a:rPr lang="sv-SE" sz="1800" dirty="0"/>
                        <a:t>AMORTERING 20 ÅR</a:t>
                      </a: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/>
                        <a:t>64 000 KR/ÅR</a:t>
                      </a: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r"/>
                      <a:endParaRPr lang="sv-SE" sz="1800"/>
                    </a:p>
                  </a:txBody>
                  <a:tcPr marT="45707" marB="4570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51">
                <a:tc>
                  <a:txBody>
                    <a:bodyPr/>
                    <a:lstStyle/>
                    <a:p>
                      <a:r>
                        <a:rPr lang="sv-SE" sz="1800" dirty="0"/>
                        <a:t>RÄNTA 4 %, år 1</a:t>
                      </a: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/>
                        <a:t>51 000 KR</a:t>
                      </a: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r"/>
                      <a:endParaRPr lang="sv-SE" sz="1800" dirty="0"/>
                    </a:p>
                    <a:p>
                      <a:pPr algn="r"/>
                      <a:endParaRPr lang="sv-SE" sz="1800" dirty="0"/>
                    </a:p>
                  </a:txBody>
                  <a:tcPr marT="45707" marB="4570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51">
                <a:tc>
                  <a:txBody>
                    <a:bodyPr/>
                    <a:lstStyle/>
                    <a:p>
                      <a:endParaRPr lang="sv-SE" sz="1800" dirty="0"/>
                    </a:p>
                    <a:p>
                      <a:endParaRPr lang="sv-SE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r"/>
                      <a:endParaRPr lang="sv-SE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r"/>
                      <a:endParaRPr lang="sv-SE" sz="1800" dirty="0"/>
                    </a:p>
                  </a:txBody>
                  <a:tcPr marT="45707" marB="4570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ubrik 1">
            <a:extLst>
              <a:ext uri="{FF2B5EF4-FFF2-40B4-BE49-F238E27FC236}">
                <a16:creationId xmlns:a16="http://schemas.microsoft.com/office/drawing/2014/main" id="{622D46CA-679A-D3E9-D90D-76C55994F5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b="1">
                <a:solidFill>
                  <a:srgbClr val="002060"/>
                </a:solidFill>
              </a:rPr>
              <a:t>Förslag gällande solceller</a:t>
            </a:r>
          </a:p>
        </p:txBody>
      </p:sp>
      <p:sp>
        <p:nvSpPr>
          <p:cNvPr id="56323" name="Platshållare för innehåll 2">
            <a:extLst>
              <a:ext uri="{FF2B5EF4-FFF2-40B4-BE49-F238E27FC236}">
                <a16:creationId xmlns:a16="http://schemas.microsoft.com/office/drawing/2014/main" id="{AAC040D6-E8E7-ECA1-4975-472AC625CB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altLang="sv-SE">
                <a:solidFill>
                  <a:srgbClr val="002060"/>
                </a:solidFill>
              </a:rPr>
              <a:t>Kan vi nyttja sommarens sol, dvs få systemet driftklart innan sommaren alternativt snarast möjligt?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altLang="sv-SE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v-SE" altLang="sv-SE" b="1">
                <a:solidFill>
                  <a:srgbClr val="002060"/>
                </a:solidFill>
              </a:rPr>
              <a:t>Styrelsen föreslår föreningsstämman besluta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altLang="sv-SE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v-SE" altLang="sv-SE">
                <a:solidFill>
                  <a:srgbClr val="002060"/>
                </a:solidFill>
              </a:rPr>
              <a:t>Att upphandla en lösning, utifrån ovan givna ramar, för färdigställande så snart som möjligt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>
            <a:extLst>
              <a:ext uri="{FF2B5EF4-FFF2-40B4-BE49-F238E27FC236}">
                <a16:creationId xmlns:a16="http://schemas.microsoft.com/office/drawing/2014/main" id="{91C536ED-4E3E-92D3-85B8-868E8F51E0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b="1">
                <a:solidFill>
                  <a:srgbClr val="002060"/>
                </a:solidFill>
              </a:rPr>
              <a:t>Året som gått…</a:t>
            </a:r>
          </a:p>
        </p:txBody>
      </p:sp>
      <p:sp>
        <p:nvSpPr>
          <p:cNvPr id="7171" name="Platshållare för innehåll 2">
            <a:extLst>
              <a:ext uri="{FF2B5EF4-FFF2-40B4-BE49-F238E27FC236}">
                <a16:creationId xmlns:a16="http://schemas.microsoft.com/office/drawing/2014/main" id="{E7C26C7E-07AD-9E9E-75E9-A718E341AD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v-SE" altLang="sv-SE">
                <a:solidFill>
                  <a:srgbClr val="002060"/>
                </a:solidFill>
              </a:rPr>
              <a:t>En Miljöpolicy antagen</a:t>
            </a:r>
          </a:p>
          <a:p>
            <a:r>
              <a:rPr lang="sv-SE" altLang="sv-SE">
                <a:solidFill>
                  <a:srgbClr val="002060"/>
                </a:solidFill>
              </a:rPr>
              <a:t>Hemsidan infördes, all styrelseinfo läggs där</a:t>
            </a:r>
          </a:p>
          <a:p>
            <a:r>
              <a:rPr lang="sv-SE" altLang="sv-SE">
                <a:solidFill>
                  <a:srgbClr val="002060"/>
                </a:solidFill>
              </a:rPr>
              <a:t>En logotype fastställd</a:t>
            </a:r>
          </a:p>
          <a:p>
            <a:r>
              <a:rPr lang="sv-SE" altLang="sv-SE">
                <a:solidFill>
                  <a:srgbClr val="002060"/>
                </a:solidFill>
              </a:rPr>
              <a:t>Två städdagar genomförda</a:t>
            </a:r>
          </a:p>
          <a:p>
            <a:r>
              <a:rPr lang="sv-SE" altLang="sv-SE">
                <a:solidFill>
                  <a:srgbClr val="002060"/>
                </a:solidFill>
              </a:rPr>
              <a:t>Onsdagsfika</a:t>
            </a:r>
          </a:p>
          <a:p>
            <a:r>
              <a:rPr lang="sv-SE" altLang="sv-SE">
                <a:solidFill>
                  <a:srgbClr val="002060"/>
                </a:solidFill>
              </a:rPr>
              <a:t>Adventskaffe</a:t>
            </a:r>
          </a:p>
          <a:p>
            <a:endParaRPr lang="sv-SE" altLang="sv-SE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ubrik 1">
            <a:extLst>
              <a:ext uri="{FF2B5EF4-FFF2-40B4-BE49-F238E27FC236}">
                <a16:creationId xmlns:a16="http://schemas.microsoft.com/office/drawing/2014/main" id="{AFB6541E-EE0F-F5D0-904C-0EDE7C77EB0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altLang="sv-SE" b="1">
                <a:solidFill>
                  <a:srgbClr val="002060"/>
                </a:solidFill>
              </a:rPr>
              <a:t>Ordinarie föreningsstämma</a:t>
            </a:r>
          </a:p>
        </p:txBody>
      </p:sp>
      <p:sp>
        <p:nvSpPr>
          <p:cNvPr id="9219" name="Underrubrik 2">
            <a:extLst>
              <a:ext uri="{FF2B5EF4-FFF2-40B4-BE49-F238E27FC236}">
                <a16:creationId xmlns:a16="http://schemas.microsoft.com/office/drawing/2014/main" id="{70DC3AEE-9B1A-2162-6935-348AC76F2A8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altLang="sv-SE" sz="3600" b="1">
                <a:solidFill>
                  <a:srgbClr val="002060"/>
                </a:solidFill>
              </a:rPr>
              <a:t>2023 05 11</a:t>
            </a:r>
          </a:p>
        </p:txBody>
      </p:sp>
      <p:pic>
        <p:nvPicPr>
          <p:cNvPr id="9220" name="Bildobjekt 3" descr="En bild som visar text, klocka&#10;&#10;Automatiskt genererad beskrivning">
            <a:extLst>
              <a:ext uri="{FF2B5EF4-FFF2-40B4-BE49-F238E27FC236}">
                <a16:creationId xmlns:a16="http://schemas.microsoft.com/office/drawing/2014/main" id="{5D340088-4DBB-5427-DE7D-783D2D636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88" y="557213"/>
            <a:ext cx="74072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Bildobjekt 1">
            <a:extLst>
              <a:ext uri="{FF2B5EF4-FFF2-40B4-BE49-F238E27FC236}">
                <a16:creationId xmlns:a16="http://schemas.microsoft.com/office/drawing/2014/main" id="{3ABB3534-8EC8-C153-D835-773490BCE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0"/>
            <a:ext cx="8667750" cy="676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Bildobjekt 1">
            <a:extLst>
              <a:ext uri="{FF2B5EF4-FFF2-40B4-BE49-F238E27FC236}">
                <a16:creationId xmlns:a16="http://schemas.microsoft.com/office/drawing/2014/main" id="{7167C74B-2291-1721-55C9-C69B17E43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0"/>
            <a:ext cx="8782050" cy="66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Bildobjekt 1">
            <a:extLst>
              <a:ext uri="{FF2B5EF4-FFF2-40B4-BE49-F238E27FC236}">
                <a16:creationId xmlns:a16="http://schemas.microsoft.com/office/drawing/2014/main" id="{5AA9ACB5-A1B4-F742-6D6E-D0E6EE2E0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853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Bildobjekt 1">
            <a:extLst>
              <a:ext uri="{FF2B5EF4-FFF2-40B4-BE49-F238E27FC236}">
                <a16:creationId xmlns:a16="http://schemas.microsoft.com/office/drawing/2014/main" id="{DCF07ED0-1DEC-FB08-07AA-82EA06230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0"/>
            <a:ext cx="8667750" cy="676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Bildobjekt 1">
            <a:extLst>
              <a:ext uri="{FF2B5EF4-FFF2-40B4-BE49-F238E27FC236}">
                <a16:creationId xmlns:a16="http://schemas.microsoft.com/office/drawing/2014/main" id="{FD8805F1-A15C-7E47-C4DC-B4D236396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0"/>
            <a:ext cx="8667750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976</Words>
  <Application>Microsoft Office PowerPoint</Application>
  <PresentationFormat>Bredbild</PresentationFormat>
  <Paragraphs>141</Paragraphs>
  <Slides>29</Slides>
  <Notes>24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29</vt:i4>
      </vt:variant>
    </vt:vector>
  </HeadingPairs>
  <TitlesOfParts>
    <vt:vector size="30" baseType="lpstr">
      <vt:lpstr>Office-tema</vt:lpstr>
      <vt:lpstr>Ordinarie föreningsstämma</vt:lpstr>
      <vt:lpstr>Året som gått…</vt:lpstr>
      <vt:lpstr>Året som gått…</vt:lpstr>
      <vt:lpstr>Ordinarie föreningsstämma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Ordinarie föreningsstämma</vt:lpstr>
      <vt:lpstr>Inkomna motioner</vt:lpstr>
      <vt:lpstr>Ordinarie föreningsstämma</vt:lpstr>
      <vt:lpstr>Förslag till nya HSB mönsterstadgar 2023</vt:lpstr>
      <vt:lpstr>Förslag till nya HSB mönsterstadgar 2023</vt:lpstr>
      <vt:lpstr>Förslag till nya HSB mönsterstadgar 2023</vt:lpstr>
      <vt:lpstr>Förslag till nya HSB mönsterstadgar 2023</vt:lpstr>
      <vt:lpstr>Ordinarie föreningsstämma</vt:lpstr>
      <vt:lpstr>Förslag gällande solceller</vt:lpstr>
      <vt:lpstr>Förslag gällande solceller</vt:lpstr>
      <vt:lpstr>Förslag gällande solceller</vt:lpstr>
      <vt:lpstr>Förslag gällande solceller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Senada Nizancevic</dc:creator>
  <cp:lastModifiedBy>Bengt Wikner</cp:lastModifiedBy>
  <cp:revision>28</cp:revision>
  <dcterms:created xsi:type="dcterms:W3CDTF">2023-04-05T09:02:13Z</dcterms:created>
  <dcterms:modified xsi:type="dcterms:W3CDTF">2025-03-17T14:47:31Z</dcterms:modified>
</cp:coreProperties>
</file>