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38"/>
  </p:notesMasterIdLst>
  <p:handoutMasterIdLst>
    <p:handoutMasterId r:id="rId39"/>
  </p:handoutMasterIdLst>
  <p:sldIdLst>
    <p:sldId id="363" r:id="rId2"/>
    <p:sldId id="352" r:id="rId3"/>
    <p:sldId id="741" r:id="rId4"/>
    <p:sldId id="1539" r:id="rId5"/>
    <p:sldId id="1540" r:id="rId6"/>
    <p:sldId id="408" r:id="rId7"/>
    <p:sldId id="306" r:id="rId8"/>
    <p:sldId id="438" r:id="rId9"/>
    <p:sldId id="439" r:id="rId10"/>
    <p:sldId id="421" r:id="rId11"/>
    <p:sldId id="422" r:id="rId12"/>
    <p:sldId id="437" r:id="rId13"/>
    <p:sldId id="377" r:id="rId14"/>
    <p:sldId id="424" r:id="rId15"/>
    <p:sldId id="393" r:id="rId16"/>
    <p:sldId id="394" r:id="rId17"/>
    <p:sldId id="310" r:id="rId18"/>
    <p:sldId id="312" r:id="rId19"/>
    <p:sldId id="384" r:id="rId20"/>
    <p:sldId id="372" r:id="rId21"/>
    <p:sldId id="376" r:id="rId22"/>
    <p:sldId id="317" r:id="rId23"/>
    <p:sldId id="314" r:id="rId24"/>
    <p:sldId id="289" r:id="rId25"/>
    <p:sldId id="315" r:id="rId26"/>
    <p:sldId id="321" r:id="rId27"/>
    <p:sldId id="325" r:id="rId28"/>
    <p:sldId id="324" r:id="rId29"/>
    <p:sldId id="365" r:id="rId30"/>
    <p:sldId id="329" r:id="rId31"/>
    <p:sldId id="433" r:id="rId32"/>
    <p:sldId id="389" r:id="rId33"/>
    <p:sldId id="423" r:id="rId34"/>
    <p:sldId id="335" r:id="rId35"/>
    <p:sldId id="338" r:id="rId36"/>
    <p:sldId id="299" r:id="rId37"/>
  </p:sldIdLst>
  <p:sldSz cx="9144000" cy="6858000" type="screen4x3"/>
  <p:notesSz cx="6797675" cy="9926638"/>
  <p:defaultTextStyle>
    <a:defPPr>
      <a:defRPr lang="sv-S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556">
          <p15:clr>
            <a:srgbClr val="A4A3A4"/>
          </p15:clr>
        </p15:guide>
        <p15:guide id="4" pos="2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B4B4B"/>
    <a:srgbClr val="B5ACBD"/>
    <a:srgbClr val="00257A"/>
    <a:srgbClr val="B3D312"/>
    <a:srgbClr val="FFCF00"/>
    <a:srgbClr val="E300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CC51F-7FCF-4830-A21B-F6584EF4347E}" v="2" dt="2021-09-23T09:55:15.7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79952" autoAdjust="0"/>
  </p:normalViewPr>
  <p:slideViewPr>
    <p:cSldViewPr>
      <p:cViewPr varScale="1">
        <p:scale>
          <a:sx n="79" d="100"/>
          <a:sy n="79" d="100"/>
        </p:scale>
        <p:origin x="3696" y="72"/>
      </p:cViewPr>
      <p:guideLst>
        <p:guide orient="horz" pos="2160"/>
        <p:guide pos="2880"/>
        <p:guide pos="5556"/>
        <p:guide pos="249"/>
      </p:guideLst>
    </p:cSldViewPr>
  </p:slideViewPr>
  <p:notesTextViewPr>
    <p:cViewPr>
      <p:scale>
        <a:sx n="125" d="100"/>
        <a:sy n="125"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s Jansson" userId="2558f302-14ab-4971-b42e-d647d696b88a" providerId="ADAL" clId="{5F461A52-66D8-49A4-B9F0-460109A1D456}"/>
    <pc:docChg chg="undo custSel addSld delSld modSld">
      <pc:chgData name="Hans Jansson" userId="2558f302-14ab-4971-b42e-d647d696b88a" providerId="ADAL" clId="{5F461A52-66D8-49A4-B9F0-460109A1D456}" dt="2021-08-31T08:00:33.955" v="249" actId="2696"/>
      <pc:docMkLst>
        <pc:docMk/>
      </pc:docMkLst>
      <pc:sldChg chg="del">
        <pc:chgData name="Hans Jansson" userId="2558f302-14ab-4971-b42e-d647d696b88a" providerId="ADAL" clId="{5F461A52-66D8-49A4-B9F0-460109A1D456}" dt="2021-08-30T10:33:48.509" v="29" actId="2696"/>
        <pc:sldMkLst>
          <pc:docMk/>
          <pc:sldMk cId="0" sldId="280"/>
        </pc:sldMkLst>
      </pc:sldChg>
      <pc:sldChg chg="del">
        <pc:chgData name="Hans Jansson" userId="2558f302-14ab-4971-b42e-d647d696b88a" providerId="ADAL" clId="{5F461A52-66D8-49A4-B9F0-460109A1D456}" dt="2021-08-30T10:33:58.704" v="32" actId="2696"/>
        <pc:sldMkLst>
          <pc:docMk/>
          <pc:sldMk cId="0" sldId="307"/>
        </pc:sldMkLst>
      </pc:sldChg>
      <pc:sldChg chg="del">
        <pc:chgData name="Hans Jansson" userId="2558f302-14ab-4971-b42e-d647d696b88a" providerId="ADAL" clId="{5F461A52-66D8-49A4-B9F0-460109A1D456}" dt="2021-08-31T08:00:33.955" v="249" actId="2696"/>
        <pc:sldMkLst>
          <pc:docMk/>
          <pc:sldMk cId="0" sldId="330"/>
        </pc:sldMkLst>
      </pc:sldChg>
      <pc:sldChg chg="del">
        <pc:chgData name="Hans Jansson" userId="2558f302-14ab-4971-b42e-d647d696b88a" providerId="ADAL" clId="{5F461A52-66D8-49A4-B9F0-460109A1D456}" dt="2021-08-30T11:10:04.776" v="197" actId="2696"/>
        <pc:sldMkLst>
          <pc:docMk/>
          <pc:sldMk cId="0" sldId="345"/>
        </pc:sldMkLst>
      </pc:sldChg>
      <pc:sldChg chg="modSp add">
        <pc:chgData name="Hans Jansson" userId="2558f302-14ab-4971-b42e-d647d696b88a" providerId="ADAL" clId="{5F461A52-66D8-49A4-B9F0-460109A1D456}" dt="2021-08-30T10:39:39.438" v="119" actId="5793"/>
        <pc:sldMkLst>
          <pc:docMk/>
          <pc:sldMk cId="3283628325" sldId="352"/>
        </pc:sldMkLst>
        <pc:spChg chg="mod">
          <ac:chgData name="Hans Jansson" userId="2558f302-14ab-4971-b42e-d647d696b88a" providerId="ADAL" clId="{5F461A52-66D8-49A4-B9F0-460109A1D456}" dt="2021-08-30T10:39:39.438" v="119" actId="5793"/>
          <ac:spMkLst>
            <pc:docMk/>
            <pc:sldMk cId="3283628325" sldId="352"/>
            <ac:spMk id="6" creationId="{00000000-0000-0000-0000-000000000000}"/>
          </ac:spMkLst>
        </pc:spChg>
      </pc:sldChg>
      <pc:sldChg chg="del">
        <pc:chgData name="Hans Jansson" userId="2558f302-14ab-4971-b42e-d647d696b88a" providerId="ADAL" clId="{5F461A52-66D8-49A4-B9F0-460109A1D456}" dt="2021-08-30T11:12:32.895" v="247" actId="2696"/>
        <pc:sldMkLst>
          <pc:docMk/>
          <pc:sldMk cId="2067396567" sldId="360"/>
        </pc:sldMkLst>
      </pc:sldChg>
      <pc:sldChg chg="modSp">
        <pc:chgData name="Hans Jansson" userId="2558f302-14ab-4971-b42e-d647d696b88a" providerId="ADAL" clId="{5F461A52-66D8-49A4-B9F0-460109A1D456}" dt="2021-08-30T11:11:11.759" v="245" actId="20577"/>
        <pc:sldMkLst>
          <pc:docMk/>
          <pc:sldMk cId="0" sldId="363"/>
        </pc:sldMkLst>
        <pc:spChg chg="mod">
          <ac:chgData name="Hans Jansson" userId="2558f302-14ab-4971-b42e-d647d696b88a" providerId="ADAL" clId="{5F461A52-66D8-49A4-B9F0-460109A1D456}" dt="2021-08-30T11:11:11.759" v="245" actId="20577"/>
          <ac:spMkLst>
            <pc:docMk/>
            <pc:sldMk cId="0" sldId="363"/>
            <ac:spMk id="6" creationId="{00000000-0000-0000-0000-000000000000}"/>
          </ac:spMkLst>
        </pc:spChg>
        <pc:spChg chg="mod">
          <ac:chgData name="Hans Jansson" userId="2558f302-14ab-4971-b42e-d647d696b88a" providerId="ADAL" clId="{5F461A52-66D8-49A4-B9F0-460109A1D456}" dt="2021-08-30T11:10:34.674" v="223" actId="14100"/>
          <ac:spMkLst>
            <pc:docMk/>
            <pc:sldMk cId="0" sldId="363"/>
            <ac:spMk id="12289" creationId="{00000000-0000-0000-0000-000000000000}"/>
          </ac:spMkLst>
        </pc:spChg>
      </pc:sldChg>
      <pc:sldChg chg="del">
        <pc:chgData name="Hans Jansson" userId="2558f302-14ab-4971-b42e-d647d696b88a" providerId="ADAL" clId="{5F461A52-66D8-49A4-B9F0-460109A1D456}" dt="2021-08-30T10:33:51.109" v="30" actId="2696"/>
        <pc:sldMkLst>
          <pc:docMk/>
          <pc:sldMk cId="0" sldId="404"/>
        </pc:sldMkLst>
      </pc:sldChg>
      <pc:sldChg chg="del">
        <pc:chgData name="Hans Jansson" userId="2558f302-14ab-4971-b42e-d647d696b88a" providerId="ADAL" clId="{5F461A52-66D8-49A4-B9F0-460109A1D456}" dt="2021-08-30T10:33:53.598" v="31" actId="2696"/>
        <pc:sldMkLst>
          <pc:docMk/>
          <pc:sldMk cId="2545890649" sldId="406"/>
        </pc:sldMkLst>
      </pc:sldChg>
      <pc:sldChg chg="del">
        <pc:chgData name="Hans Jansson" userId="2558f302-14ab-4971-b42e-d647d696b88a" providerId="ADAL" clId="{5F461A52-66D8-49A4-B9F0-460109A1D456}" dt="2021-08-30T10:34:07.009" v="33" actId="2696"/>
        <pc:sldMkLst>
          <pc:docMk/>
          <pc:sldMk cId="0" sldId="411"/>
        </pc:sldMkLst>
      </pc:sldChg>
      <pc:sldChg chg="del">
        <pc:chgData name="Hans Jansson" userId="2558f302-14ab-4971-b42e-d647d696b88a" providerId="ADAL" clId="{5F461A52-66D8-49A4-B9F0-460109A1D456}" dt="2021-08-30T10:34:15.459" v="34" actId="2696"/>
        <pc:sldMkLst>
          <pc:docMk/>
          <pc:sldMk cId="0" sldId="412"/>
        </pc:sldMkLst>
      </pc:sldChg>
      <pc:sldChg chg="del">
        <pc:chgData name="Hans Jansson" userId="2558f302-14ab-4971-b42e-d647d696b88a" providerId="ADAL" clId="{5F461A52-66D8-49A4-B9F0-460109A1D456}" dt="2021-08-30T11:08:11.988" v="194" actId="2696"/>
        <pc:sldMkLst>
          <pc:docMk/>
          <pc:sldMk cId="0" sldId="413"/>
        </pc:sldMkLst>
      </pc:sldChg>
      <pc:sldChg chg="del">
        <pc:chgData name="Hans Jansson" userId="2558f302-14ab-4971-b42e-d647d696b88a" providerId="ADAL" clId="{5F461A52-66D8-49A4-B9F0-460109A1D456}" dt="2021-08-30T11:09:55.598" v="196" actId="2696"/>
        <pc:sldMkLst>
          <pc:docMk/>
          <pc:sldMk cId="0" sldId="415"/>
        </pc:sldMkLst>
      </pc:sldChg>
      <pc:sldChg chg="del">
        <pc:chgData name="Hans Jansson" userId="2558f302-14ab-4971-b42e-d647d696b88a" providerId="ADAL" clId="{5F461A52-66D8-49A4-B9F0-460109A1D456}" dt="2021-08-30T11:12:45.804" v="248" actId="2696"/>
        <pc:sldMkLst>
          <pc:docMk/>
          <pc:sldMk cId="2067396567" sldId="417"/>
        </pc:sldMkLst>
      </pc:sldChg>
      <pc:sldChg chg="del">
        <pc:chgData name="Hans Jansson" userId="2558f302-14ab-4971-b42e-d647d696b88a" providerId="ADAL" clId="{5F461A52-66D8-49A4-B9F0-460109A1D456}" dt="2021-08-30T11:12:26.186" v="246" actId="2696"/>
        <pc:sldMkLst>
          <pc:docMk/>
          <pc:sldMk cId="2067396567" sldId="418"/>
        </pc:sldMkLst>
      </pc:sldChg>
      <pc:sldChg chg="del">
        <pc:chgData name="Hans Jansson" userId="2558f302-14ab-4971-b42e-d647d696b88a" providerId="ADAL" clId="{5F461A52-66D8-49A4-B9F0-460109A1D456}" dt="2021-08-30T10:35:06.082" v="35" actId="2696"/>
        <pc:sldMkLst>
          <pc:docMk/>
          <pc:sldMk cId="3191292349" sldId="434"/>
        </pc:sldMkLst>
      </pc:sldChg>
      <pc:sldChg chg="del">
        <pc:chgData name="Hans Jansson" userId="2558f302-14ab-4971-b42e-d647d696b88a" providerId="ADAL" clId="{5F461A52-66D8-49A4-B9F0-460109A1D456}" dt="2021-08-30T11:09:47.695" v="195" actId="2696"/>
        <pc:sldMkLst>
          <pc:docMk/>
          <pc:sldMk cId="1499925063" sldId="435"/>
        </pc:sldMkLst>
      </pc:sldChg>
      <pc:sldChg chg="del">
        <pc:chgData name="Hans Jansson" userId="2558f302-14ab-4971-b42e-d647d696b88a" providerId="ADAL" clId="{5F461A52-66D8-49A4-B9F0-460109A1D456}" dt="2021-08-30T11:08:08.200" v="193" actId="2696"/>
        <pc:sldMkLst>
          <pc:docMk/>
          <pc:sldMk cId="1106346094" sldId="441"/>
        </pc:sldMkLst>
      </pc:sldChg>
      <pc:sldChg chg="del">
        <pc:chgData name="Hans Jansson" userId="2558f302-14ab-4971-b42e-d647d696b88a" providerId="ADAL" clId="{5F461A52-66D8-49A4-B9F0-460109A1D456}" dt="2021-08-30T11:08:02.412" v="192" actId="2696"/>
        <pc:sldMkLst>
          <pc:docMk/>
          <pc:sldMk cId="1469965220" sldId="443"/>
        </pc:sldMkLst>
      </pc:sldChg>
      <pc:sldChg chg="add">
        <pc:chgData name="Hans Jansson" userId="2558f302-14ab-4971-b42e-d647d696b88a" providerId="ADAL" clId="{5F461A52-66D8-49A4-B9F0-460109A1D456}" dt="2021-08-30T10:39:26.356" v="36"/>
        <pc:sldMkLst>
          <pc:docMk/>
          <pc:sldMk cId="0" sldId="741"/>
        </pc:sldMkLst>
      </pc:sldChg>
      <pc:sldChg chg="addSp delSp modSp add">
        <pc:chgData name="Hans Jansson" userId="2558f302-14ab-4971-b42e-d647d696b88a" providerId="ADAL" clId="{5F461A52-66D8-49A4-B9F0-460109A1D456}" dt="2021-08-30T11:07:05.008" v="191" actId="20577"/>
        <pc:sldMkLst>
          <pc:docMk/>
          <pc:sldMk cId="2388937931" sldId="1539"/>
        </pc:sldMkLst>
        <pc:spChg chg="add del mod">
          <ac:chgData name="Hans Jansson" userId="2558f302-14ab-4971-b42e-d647d696b88a" providerId="ADAL" clId="{5F461A52-66D8-49A4-B9F0-460109A1D456}" dt="2021-08-30T10:41:48.137" v="157" actId="478"/>
          <ac:spMkLst>
            <pc:docMk/>
            <pc:sldMk cId="2388937931" sldId="1539"/>
            <ac:spMk id="6" creationId="{1495DEB4-D6A3-4D49-8250-13E9DB1D50DC}"/>
          </ac:spMkLst>
        </pc:spChg>
        <pc:graphicFrameChg chg="add del modGraphic">
          <ac:chgData name="Hans Jansson" userId="2558f302-14ab-4971-b42e-d647d696b88a" providerId="ADAL" clId="{5F461A52-66D8-49A4-B9F0-460109A1D456}" dt="2021-08-30T11:07:05.008" v="191" actId="20577"/>
          <ac:graphicFrameMkLst>
            <pc:docMk/>
            <pc:sldMk cId="2388937931" sldId="1539"/>
            <ac:graphicFrameMk id="5" creationId="{372A286A-8819-427A-AEA1-E9732228A51D}"/>
          </ac:graphicFrameMkLst>
        </pc:graphicFrameChg>
      </pc:sldChg>
      <pc:sldChg chg="add">
        <pc:chgData name="Hans Jansson" userId="2558f302-14ab-4971-b42e-d647d696b88a" providerId="ADAL" clId="{5F461A52-66D8-49A4-B9F0-460109A1D456}" dt="2021-08-30T10:39:26.356" v="36"/>
        <pc:sldMkLst>
          <pc:docMk/>
          <pc:sldMk cId="1902986750" sldId="1540"/>
        </pc:sldMkLst>
      </pc:sldChg>
    </pc:docChg>
  </pc:docChgLst>
  <pc:docChgLst>
    <pc:chgData name="Linda Egersten" userId="222063ef-1215-4be3-ac60-aadf24a8d0c3" providerId="ADAL" clId="{D9ECC51F-7FCF-4830-A21B-F6584EF4347E}"/>
    <pc:docChg chg="modSld">
      <pc:chgData name="Linda Egersten" userId="222063ef-1215-4be3-ac60-aadf24a8d0c3" providerId="ADAL" clId="{D9ECC51F-7FCF-4830-A21B-F6584EF4347E}" dt="2021-09-23T09:55:41.311" v="66" actId="20577"/>
      <pc:docMkLst>
        <pc:docMk/>
      </pc:docMkLst>
      <pc:sldChg chg="modSp">
        <pc:chgData name="Linda Egersten" userId="222063ef-1215-4be3-ac60-aadf24a8d0c3" providerId="ADAL" clId="{D9ECC51F-7FCF-4830-A21B-F6584EF4347E}" dt="2021-09-23T09:55:41.311" v="66" actId="20577"/>
        <pc:sldMkLst>
          <pc:docMk/>
          <pc:sldMk cId="608783717" sldId="299"/>
        </pc:sldMkLst>
        <pc:spChg chg="mod">
          <ac:chgData name="Linda Egersten" userId="222063ef-1215-4be3-ac60-aadf24a8d0c3" providerId="ADAL" clId="{D9ECC51F-7FCF-4830-A21B-F6584EF4347E}" dt="2021-09-23T09:55:41.311" v="66" actId="20577"/>
          <ac:spMkLst>
            <pc:docMk/>
            <pc:sldMk cId="608783717" sldId="299"/>
            <ac:spMk id="2" creationId="{14D57F23-904F-4ACC-A5A7-F8E32D383EF1}"/>
          </ac:spMkLst>
        </pc:spChg>
        <pc:spChg chg="mod">
          <ac:chgData name="Linda Egersten" userId="222063ef-1215-4be3-ac60-aadf24a8d0c3" providerId="ADAL" clId="{D9ECC51F-7FCF-4830-A21B-F6584EF4347E}" dt="2021-09-23T09:55:34.261" v="60" actId="113"/>
          <ac:spMkLst>
            <pc:docMk/>
            <pc:sldMk cId="608783717" sldId="299"/>
            <ac:spMk id="3" creationId="{201A90D4-F8AC-41D0-BED5-5F3B067C53CB}"/>
          </ac:spMkLst>
        </pc:spChg>
      </pc:sldChg>
      <pc:sldChg chg="modSp">
        <pc:chgData name="Linda Egersten" userId="222063ef-1215-4be3-ac60-aadf24a8d0c3" providerId="ADAL" clId="{D9ECC51F-7FCF-4830-A21B-F6584EF4347E}" dt="2021-09-23T09:53:36.009" v="10" actId="255"/>
        <pc:sldMkLst>
          <pc:docMk/>
          <pc:sldMk cId="3283628325" sldId="352"/>
        </pc:sldMkLst>
        <pc:spChg chg="mod">
          <ac:chgData name="Linda Egersten" userId="222063ef-1215-4be3-ac60-aadf24a8d0c3" providerId="ADAL" clId="{D9ECC51F-7FCF-4830-A21B-F6584EF4347E}" dt="2021-09-23T09:53:36.009" v="10" actId="255"/>
          <ac:spMkLst>
            <pc:docMk/>
            <pc:sldMk cId="3283628325" sldId="352"/>
            <ac:spMk id="6" creationId="{00000000-0000-0000-0000-000000000000}"/>
          </ac:spMkLst>
        </pc:spChg>
      </pc:sldChg>
      <pc:sldChg chg="modSp">
        <pc:chgData name="Linda Egersten" userId="222063ef-1215-4be3-ac60-aadf24a8d0c3" providerId="ADAL" clId="{D9ECC51F-7FCF-4830-A21B-F6584EF4347E}" dt="2021-09-23T09:53:47.297" v="12" actId="20577"/>
        <pc:sldMkLst>
          <pc:docMk/>
          <pc:sldMk cId="1902986750" sldId="1540"/>
        </pc:sldMkLst>
        <pc:spChg chg="mod">
          <ac:chgData name="Linda Egersten" userId="222063ef-1215-4be3-ac60-aadf24a8d0c3" providerId="ADAL" clId="{D9ECC51F-7FCF-4830-A21B-F6584EF4347E}" dt="2021-09-23T09:53:47.297" v="12" actId="20577"/>
          <ac:spMkLst>
            <pc:docMk/>
            <pc:sldMk cId="1902986750" sldId="1540"/>
            <ac:spMk id="3" creationId="{89A2DDD8-7F0D-481F-BBFB-39C9377CADE4}"/>
          </ac:spMkLst>
        </pc:spChg>
      </pc:sldChg>
    </pc:docChg>
  </pc:docChgLst>
  <pc:docChgLst>
    <pc:chgData name="Linda Egersten" userId="222063ef-1215-4be3-ac60-aadf24a8d0c3" providerId="ADAL" clId="{FEBF729B-CC60-4708-92D8-65950651F5B0}"/>
    <pc:docChg chg="mod">
      <pc:chgData name="Linda Egersten" userId="222063ef-1215-4be3-ac60-aadf24a8d0c3" providerId="ADAL" clId="{FEBF729B-CC60-4708-92D8-65950651F5B0}" dt="2021-09-23T09:56:39.302"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314661-4FB0-4DFA-82E0-658CF41C1B3F}" type="doc">
      <dgm:prSet loTypeId="urn:microsoft.com/office/officeart/2005/8/layout/pyramid2" loCatId="list" qsTypeId="urn:microsoft.com/office/officeart/2005/8/quickstyle/simple1" qsCatId="simple" csTypeId="urn:microsoft.com/office/officeart/2005/8/colors/accent1_2" csCatId="accent1" phldr="1"/>
      <dgm:spPr/>
    </dgm:pt>
    <dgm:pt modelId="{23355CB6-AEC8-4557-BB6D-5A6B1DFF8E52}">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Stadgar</a:t>
          </a:r>
        </a:p>
      </dgm:t>
    </dgm:pt>
    <dgm:pt modelId="{D92658CD-2571-400E-A6FA-35DE88B4EF4C}" type="parTrans" cxnId="{BDC6DF19-FA4F-423D-8B28-B56CAA127321}">
      <dgm:prSet/>
      <dgm:spPr/>
      <dgm:t>
        <a:bodyPr/>
        <a:lstStyle/>
        <a:p>
          <a:endParaRPr lang="sv-SE"/>
        </a:p>
      </dgm:t>
    </dgm:pt>
    <dgm:pt modelId="{619F9B4D-A172-413A-BC16-B10CA5E1A89F}" type="sibTrans" cxnId="{BDC6DF19-FA4F-423D-8B28-B56CAA127321}">
      <dgm:prSet/>
      <dgm:spPr/>
      <dgm:t>
        <a:bodyPr/>
        <a:lstStyle/>
        <a:p>
          <a:endParaRPr lang="sv-SE"/>
        </a:p>
      </dgm:t>
    </dgm:pt>
    <dgm:pt modelId="{B6C36EB2-B233-4B6A-8AF3-5B7143BBAA4E}">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Kommunala regler</a:t>
          </a:r>
        </a:p>
      </dgm:t>
    </dgm:pt>
    <dgm:pt modelId="{50426157-D8DC-4E52-A1FB-84BB1420C9A6}" type="parTrans" cxnId="{B5983BE2-507B-4345-986B-538015A29DF0}">
      <dgm:prSet/>
      <dgm:spPr/>
      <dgm:t>
        <a:bodyPr/>
        <a:lstStyle/>
        <a:p>
          <a:endParaRPr lang="sv-SE"/>
        </a:p>
      </dgm:t>
    </dgm:pt>
    <dgm:pt modelId="{613BA7CF-5619-4827-86C2-EDC1BE449D8E}" type="sibTrans" cxnId="{B5983BE2-507B-4345-986B-538015A29DF0}">
      <dgm:prSet/>
      <dgm:spPr/>
      <dgm:t>
        <a:bodyPr/>
        <a:lstStyle/>
        <a:p>
          <a:endParaRPr lang="sv-SE"/>
        </a:p>
      </dgm:t>
    </dgm:pt>
    <dgm:pt modelId="{45A4E5E7-B261-4E9C-BA3D-8EB7398A8579}">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Bostadsrättslagen</a:t>
          </a:r>
        </a:p>
      </dgm:t>
    </dgm:pt>
    <dgm:pt modelId="{F77B63E6-E16F-43C8-81A9-FF552793B8E9}" type="parTrans" cxnId="{DDB5FD8A-6DEC-4256-9BF6-06FF5B64F48A}">
      <dgm:prSet/>
      <dgm:spPr/>
      <dgm:t>
        <a:bodyPr/>
        <a:lstStyle/>
        <a:p>
          <a:endParaRPr lang="sv-SE"/>
        </a:p>
      </dgm:t>
    </dgm:pt>
    <dgm:pt modelId="{9C1AF666-9696-41C7-B5E3-F3FD64BCF024}" type="sibTrans" cxnId="{DDB5FD8A-6DEC-4256-9BF6-06FF5B64F48A}">
      <dgm:prSet/>
      <dgm:spPr/>
      <dgm:t>
        <a:bodyPr/>
        <a:lstStyle/>
        <a:p>
          <a:endParaRPr lang="sv-SE"/>
        </a:p>
      </dgm:t>
    </dgm:pt>
    <dgm:pt modelId="{60EEDA79-7003-4CD5-99F2-5F29A16B5F21}">
      <dgm:prSet phldrT="[Text]"/>
      <dgm:spPr>
        <a:solidFill>
          <a:srgbClr val="B3D312"/>
        </a:solidFill>
        <a:ln>
          <a:noFill/>
        </a:ln>
        <a:effectLst>
          <a:outerShdw blurRad="50800" dist="38100" dir="2700000" algn="tl" rotWithShape="0">
            <a:srgbClr val="B5ACBD">
              <a:alpha val="40000"/>
            </a:srgbClr>
          </a:outerShdw>
        </a:effectLst>
      </dgm:spPr>
      <dgm:t>
        <a:bodyPr/>
        <a:lstStyle/>
        <a:p>
          <a:r>
            <a:rPr lang="sv-SE" b="1" dirty="0">
              <a:solidFill>
                <a:srgbClr val="00257A"/>
              </a:solidFill>
            </a:rPr>
            <a:t>Lagen om ekonomiska föreningar</a:t>
          </a:r>
        </a:p>
      </dgm:t>
    </dgm:pt>
    <dgm:pt modelId="{05021D4D-2271-4B07-B4AF-5C54E829EA2D}" type="parTrans" cxnId="{EBE02E28-F68C-4A6F-A272-80604E3310BF}">
      <dgm:prSet/>
      <dgm:spPr/>
      <dgm:t>
        <a:bodyPr/>
        <a:lstStyle/>
        <a:p>
          <a:endParaRPr lang="sv-SE"/>
        </a:p>
      </dgm:t>
    </dgm:pt>
    <dgm:pt modelId="{E8CAE9FE-7069-4650-96B5-0F776A1F3C15}" type="sibTrans" cxnId="{EBE02E28-F68C-4A6F-A272-80604E3310BF}">
      <dgm:prSet/>
      <dgm:spPr/>
      <dgm:t>
        <a:bodyPr/>
        <a:lstStyle/>
        <a:p>
          <a:endParaRPr lang="sv-SE"/>
        </a:p>
      </dgm:t>
    </dgm:pt>
    <dgm:pt modelId="{8E2905BE-2655-460A-90E8-A7ECC1589241}">
      <dgm:prSet phldrT="[Text]"/>
      <dgm:spPr>
        <a:solidFill>
          <a:srgbClr val="B3D312">
            <a:alpha val="90000"/>
          </a:srgbClr>
        </a:solidFill>
        <a:ln>
          <a:noFill/>
        </a:ln>
        <a:effectLst>
          <a:outerShdw blurRad="50800" dist="50800" dir="5400000" algn="ctr" rotWithShape="0">
            <a:srgbClr val="B5ACBD"/>
          </a:outerShdw>
        </a:effectLst>
      </dgm:spPr>
      <dgm:t>
        <a:bodyPr/>
        <a:lstStyle/>
        <a:p>
          <a:r>
            <a:rPr lang="sv-SE" b="1" dirty="0">
              <a:solidFill>
                <a:srgbClr val="00257A"/>
              </a:solidFill>
            </a:rPr>
            <a:t>Trivselregler</a:t>
          </a:r>
        </a:p>
      </dgm:t>
    </dgm:pt>
    <dgm:pt modelId="{0A307343-BA27-49AC-91BE-4BA36CBADB72}" type="parTrans" cxnId="{DED96CAE-49F7-47B3-8770-F475A76A01E3}">
      <dgm:prSet/>
      <dgm:spPr/>
      <dgm:t>
        <a:bodyPr/>
        <a:lstStyle/>
        <a:p>
          <a:endParaRPr lang="sv-SE"/>
        </a:p>
      </dgm:t>
    </dgm:pt>
    <dgm:pt modelId="{318563AB-12C0-4129-AFB1-872D55F12EB2}" type="sibTrans" cxnId="{DED96CAE-49F7-47B3-8770-F475A76A01E3}">
      <dgm:prSet/>
      <dgm:spPr/>
      <dgm:t>
        <a:bodyPr/>
        <a:lstStyle/>
        <a:p>
          <a:endParaRPr lang="sv-SE"/>
        </a:p>
      </dgm:t>
    </dgm:pt>
    <dgm:pt modelId="{689199A4-1BC0-43AF-8C1D-BF8F96D487DE}" type="pres">
      <dgm:prSet presAssocID="{E7314661-4FB0-4DFA-82E0-658CF41C1B3F}" presName="compositeShape" presStyleCnt="0">
        <dgm:presLayoutVars>
          <dgm:dir/>
          <dgm:resizeHandles/>
        </dgm:presLayoutVars>
      </dgm:prSet>
      <dgm:spPr/>
    </dgm:pt>
    <dgm:pt modelId="{6D46DB7C-2603-4F74-BFFE-1B2770ABB74B}" type="pres">
      <dgm:prSet presAssocID="{E7314661-4FB0-4DFA-82E0-658CF41C1B3F}" presName="pyramid" presStyleLbl="node1" presStyleIdx="0" presStyleCnt="1" custAng="10800000"/>
      <dgm:spPr/>
    </dgm:pt>
    <dgm:pt modelId="{F36BFB4F-3122-43FD-95EA-F5969B7D52B5}" type="pres">
      <dgm:prSet presAssocID="{E7314661-4FB0-4DFA-82E0-658CF41C1B3F}" presName="theList" presStyleCnt="0"/>
      <dgm:spPr/>
    </dgm:pt>
    <dgm:pt modelId="{18046B76-D663-498A-A4C8-C70CD12FCF3D}" type="pres">
      <dgm:prSet presAssocID="{60EEDA79-7003-4CD5-99F2-5F29A16B5F21}" presName="aNode" presStyleLbl="fgAcc1" presStyleIdx="0" presStyleCnt="5" custLinFactX="-1120" custLinFactNeighborX="-100000" custLinFactNeighborY="34960">
        <dgm:presLayoutVars>
          <dgm:bulletEnabled val="1"/>
        </dgm:presLayoutVars>
      </dgm:prSet>
      <dgm:spPr/>
    </dgm:pt>
    <dgm:pt modelId="{06E0DEBB-0772-4632-BDAD-263AAA7832F4}" type="pres">
      <dgm:prSet presAssocID="{60EEDA79-7003-4CD5-99F2-5F29A16B5F21}" presName="aSpace" presStyleCnt="0"/>
      <dgm:spPr/>
    </dgm:pt>
    <dgm:pt modelId="{FDA7E734-DF92-4E63-9723-85AF82B6BAA1}" type="pres">
      <dgm:prSet presAssocID="{45A4E5E7-B261-4E9C-BA3D-8EB7398A8579}" presName="aNode" presStyleLbl="fgAcc1" presStyleIdx="1" presStyleCnt="5" custLinFactX="-1120" custLinFactNeighborX="-100000" custLinFactNeighborY="32177">
        <dgm:presLayoutVars>
          <dgm:bulletEnabled val="1"/>
        </dgm:presLayoutVars>
      </dgm:prSet>
      <dgm:spPr/>
    </dgm:pt>
    <dgm:pt modelId="{93701DC3-1FAD-4216-AD5F-3B50B5E0EA7B}" type="pres">
      <dgm:prSet presAssocID="{45A4E5E7-B261-4E9C-BA3D-8EB7398A8579}" presName="aSpace" presStyleCnt="0"/>
      <dgm:spPr/>
    </dgm:pt>
    <dgm:pt modelId="{8E5444F3-CEE9-4B6F-A79E-837E91599044}" type="pres">
      <dgm:prSet presAssocID="{23355CB6-AEC8-4557-BB6D-5A6B1DFF8E52}" presName="aNode" presStyleLbl="fgAcc1" presStyleIdx="2" presStyleCnt="5" custLinFactX="-1120" custLinFactNeighborX="-100000" custLinFactNeighborY="29396">
        <dgm:presLayoutVars>
          <dgm:bulletEnabled val="1"/>
        </dgm:presLayoutVars>
      </dgm:prSet>
      <dgm:spPr/>
    </dgm:pt>
    <dgm:pt modelId="{729EAA76-74A3-4DEB-986A-F8DF5BBFB13E}" type="pres">
      <dgm:prSet presAssocID="{23355CB6-AEC8-4557-BB6D-5A6B1DFF8E52}" presName="aSpace" presStyleCnt="0"/>
      <dgm:spPr/>
    </dgm:pt>
    <dgm:pt modelId="{5AE0FDF1-993A-4EEB-A8C2-23A80AF590B2}" type="pres">
      <dgm:prSet presAssocID="{B6C36EB2-B233-4B6A-8AF3-5B7143BBAA4E}" presName="aNode" presStyleLbl="fgAcc1" presStyleIdx="3" presStyleCnt="5" custLinFactX="-1120" custLinFactNeighborX="-100000" custLinFactNeighborY="26615">
        <dgm:presLayoutVars>
          <dgm:bulletEnabled val="1"/>
        </dgm:presLayoutVars>
      </dgm:prSet>
      <dgm:spPr/>
    </dgm:pt>
    <dgm:pt modelId="{A1F49635-6FB6-42D5-8DBF-DABA7F6537B7}" type="pres">
      <dgm:prSet presAssocID="{B6C36EB2-B233-4B6A-8AF3-5B7143BBAA4E}" presName="aSpace" presStyleCnt="0"/>
      <dgm:spPr/>
    </dgm:pt>
    <dgm:pt modelId="{76F5EB23-CAA4-49B2-AC2C-C63A1D1C144A}" type="pres">
      <dgm:prSet presAssocID="{8E2905BE-2655-460A-90E8-A7ECC1589241}" presName="aNode" presStyleLbl="fgAcc1" presStyleIdx="4" presStyleCnt="5" custLinFactX="-1120" custLinFactNeighborX="-100000" custLinFactNeighborY="23833">
        <dgm:presLayoutVars>
          <dgm:bulletEnabled val="1"/>
        </dgm:presLayoutVars>
      </dgm:prSet>
      <dgm:spPr/>
    </dgm:pt>
    <dgm:pt modelId="{7A70E366-6B71-407B-9297-5F209B511696}" type="pres">
      <dgm:prSet presAssocID="{8E2905BE-2655-460A-90E8-A7ECC1589241}" presName="aSpace" presStyleCnt="0"/>
      <dgm:spPr/>
    </dgm:pt>
  </dgm:ptLst>
  <dgm:cxnLst>
    <dgm:cxn modelId="{BDC6DF19-FA4F-423D-8B28-B56CAA127321}" srcId="{E7314661-4FB0-4DFA-82E0-658CF41C1B3F}" destId="{23355CB6-AEC8-4557-BB6D-5A6B1DFF8E52}" srcOrd="2" destOrd="0" parTransId="{D92658CD-2571-400E-A6FA-35DE88B4EF4C}" sibTransId="{619F9B4D-A172-413A-BC16-B10CA5E1A89F}"/>
    <dgm:cxn modelId="{A582CA21-BDEA-4D17-B854-406B5B4B2B46}" type="presOf" srcId="{45A4E5E7-B261-4E9C-BA3D-8EB7398A8579}" destId="{FDA7E734-DF92-4E63-9723-85AF82B6BAA1}" srcOrd="0" destOrd="0" presId="urn:microsoft.com/office/officeart/2005/8/layout/pyramid2"/>
    <dgm:cxn modelId="{EBE02E28-F68C-4A6F-A272-80604E3310BF}" srcId="{E7314661-4FB0-4DFA-82E0-658CF41C1B3F}" destId="{60EEDA79-7003-4CD5-99F2-5F29A16B5F21}" srcOrd="0" destOrd="0" parTransId="{05021D4D-2271-4B07-B4AF-5C54E829EA2D}" sibTransId="{E8CAE9FE-7069-4650-96B5-0F776A1F3C15}"/>
    <dgm:cxn modelId="{F1B4557D-0B36-4CFA-80DB-7510DBAD30B1}" type="presOf" srcId="{23355CB6-AEC8-4557-BB6D-5A6B1DFF8E52}" destId="{8E5444F3-CEE9-4B6F-A79E-837E91599044}" srcOrd="0" destOrd="0" presId="urn:microsoft.com/office/officeart/2005/8/layout/pyramid2"/>
    <dgm:cxn modelId="{DDB5FD8A-6DEC-4256-9BF6-06FF5B64F48A}" srcId="{E7314661-4FB0-4DFA-82E0-658CF41C1B3F}" destId="{45A4E5E7-B261-4E9C-BA3D-8EB7398A8579}" srcOrd="1" destOrd="0" parTransId="{F77B63E6-E16F-43C8-81A9-FF552793B8E9}" sibTransId="{9C1AF666-9696-41C7-B5E3-F3FD64BCF024}"/>
    <dgm:cxn modelId="{0726EA8F-C83A-48B8-AE9C-0042973FEDAD}" type="presOf" srcId="{8E2905BE-2655-460A-90E8-A7ECC1589241}" destId="{76F5EB23-CAA4-49B2-AC2C-C63A1D1C144A}" srcOrd="0" destOrd="0" presId="urn:microsoft.com/office/officeart/2005/8/layout/pyramid2"/>
    <dgm:cxn modelId="{BE2B2FA6-B2A6-4062-9F2E-47DE570ABBF6}" type="presOf" srcId="{60EEDA79-7003-4CD5-99F2-5F29A16B5F21}" destId="{18046B76-D663-498A-A4C8-C70CD12FCF3D}" srcOrd="0" destOrd="0" presId="urn:microsoft.com/office/officeart/2005/8/layout/pyramid2"/>
    <dgm:cxn modelId="{DED96CAE-49F7-47B3-8770-F475A76A01E3}" srcId="{E7314661-4FB0-4DFA-82E0-658CF41C1B3F}" destId="{8E2905BE-2655-460A-90E8-A7ECC1589241}" srcOrd="4" destOrd="0" parTransId="{0A307343-BA27-49AC-91BE-4BA36CBADB72}" sibTransId="{318563AB-12C0-4129-AFB1-872D55F12EB2}"/>
    <dgm:cxn modelId="{545170C2-C23D-4948-A492-FEF20D1EA624}" type="presOf" srcId="{B6C36EB2-B233-4B6A-8AF3-5B7143BBAA4E}" destId="{5AE0FDF1-993A-4EEB-A8C2-23A80AF590B2}" srcOrd="0" destOrd="0" presId="urn:microsoft.com/office/officeart/2005/8/layout/pyramid2"/>
    <dgm:cxn modelId="{76544CD9-3CB8-4409-B0C9-BA46AC51C157}" type="presOf" srcId="{E7314661-4FB0-4DFA-82E0-658CF41C1B3F}" destId="{689199A4-1BC0-43AF-8C1D-BF8F96D487DE}" srcOrd="0" destOrd="0" presId="urn:microsoft.com/office/officeart/2005/8/layout/pyramid2"/>
    <dgm:cxn modelId="{B5983BE2-507B-4345-986B-538015A29DF0}" srcId="{E7314661-4FB0-4DFA-82E0-658CF41C1B3F}" destId="{B6C36EB2-B233-4B6A-8AF3-5B7143BBAA4E}" srcOrd="3" destOrd="0" parTransId="{50426157-D8DC-4E52-A1FB-84BB1420C9A6}" sibTransId="{613BA7CF-5619-4827-86C2-EDC1BE449D8E}"/>
    <dgm:cxn modelId="{72CBC473-81AD-465B-A1AC-60DE92698688}" type="presParOf" srcId="{689199A4-1BC0-43AF-8C1D-BF8F96D487DE}" destId="{6D46DB7C-2603-4F74-BFFE-1B2770ABB74B}" srcOrd="0" destOrd="0" presId="urn:microsoft.com/office/officeart/2005/8/layout/pyramid2"/>
    <dgm:cxn modelId="{F4E275AB-B169-4817-BC46-94C25427A0B6}" type="presParOf" srcId="{689199A4-1BC0-43AF-8C1D-BF8F96D487DE}" destId="{F36BFB4F-3122-43FD-95EA-F5969B7D52B5}" srcOrd="1" destOrd="0" presId="urn:microsoft.com/office/officeart/2005/8/layout/pyramid2"/>
    <dgm:cxn modelId="{2B6939E6-5937-422C-9F2A-E55FDD615339}" type="presParOf" srcId="{F36BFB4F-3122-43FD-95EA-F5969B7D52B5}" destId="{18046B76-D663-498A-A4C8-C70CD12FCF3D}" srcOrd="0" destOrd="0" presId="urn:microsoft.com/office/officeart/2005/8/layout/pyramid2"/>
    <dgm:cxn modelId="{2868F0EF-EA49-4A8C-8141-05CFA97CC7BC}" type="presParOf" srcId="{F36BFB4F-3122-43FD-95EA-F5969B7D52B5}" destId="{06E0DEBB-0772-4632-BDAD-263AAA7832F4}" srcOrd="1" destOrd="0" presId="urn:microsoft.com/office/officeart/2005/8/layout/pyramid2"/>
    <dgm:cxn modelId="{45F46D76-5D5A-4193-87F3-6E4D106CC70E}" type="presParOf" srcId="{F36BFB4F-3122-43FD-95EA-F5969B7D52B5}" destId="{FDA7E734-DF92-4E63-9723-85AF82B6BAA1}" srcOrd="2" destOrd="0" presId="urn:microsoft.com/office/officeart/2005/8/layout/pyramid2"/>
    <dgm:cxn modelId="{0E87DE79-EF35-4867-8986-123D8BE53C4E}" type="presParOf" srcId="{F36BFB4F-3122-43FD-95EA-F5969B7D52B5}" destId="{93701DC3-1FAD-4216-AD5F-3B50B5E0EA7B}" srcOrd="3" destOrd="0" presId="urn:microsoft.com/office/officeart/2005/8/layout/pyramid2"/>
    <dgm:cxn modelId="{44554464-1442-4119-A1F1-207CBC39E5B5}" type="presParOf" srcId="{F36BFB4F-3122-43FD-95EA-F5969B7D52B5}" destId="{8E5444F3-CEE9-4B6F-A79E-837E91599044}" srcOrd="4" destOrd="0" presId="urn:microsoft.com/office/officeart/2005/8/layout/pyramid2"/>
    <dgm:cxn modelId="{DF5FC7A8-B0AE-48B7-B05E-532660F411D4}" type="presParOf" srcId="{F36BFB4F-3122-43FD-95EA-F5969B7D52B5}" destId="{729EAA76-74A3-4DEB-986A-F8DF5BBFB13E}" srcOrd="5" destOrd="0" presId="urn:microsoft.com/office/officeart/2005/8/layout/pyramid2"/>
    <dgm:cxn modelId="{4CA9BA5D-99C9-4602-926C-73EBAF15A22C}" type="presParOf" srcId="{F36BFB4F-3122-43FD-95EA-F5969B7D52B5}" destId="{5AE0FDF1-993A-4EEB-A8C2-23A80AF590B2}" srcOrd="6" destOrd="0" presId="urn:microsoft.com/office/officeart/2005/8/layout/pyramid2"/>
    <dgm:cxn modelId="{AFDEA749-4DD5-445B-B496-EAA9A06231D2}" type="presParOf" srcId="{F36BFB4F-3122-43FD-95EA-F5969B7D52B5}" destId="{A1F49635-6FB6-42D5-8DBF-DABA7F6537B7}" srcOrd="7" destOrd="0" presId="urn:microsoft.com/office/officeart/2005/8/layout/pyramid2"/>
    <dgm:cxn modelId="{5D3274ED-8451-490B-90E6-23D3ECF308CE}" type="presParOf" srcId="{F36BFB4F-3122-43FD-95EA-F5969B7D52B5}" destId="{76F5EB23-CAA4-49B2-AC2C-C63A1D1C144A}" srcOrd="8" destOrd="0" presId="urn:microsoft.com/office/officeart/2005/8/layout/pyramid2"/>
    <dgm:cxn modelId="{F200E20E-2BB6-49F3-AA63-813F5222022B}" type="presParOf" srcId="{F36BFB4F-3122-43FD-95EA-F5969B7D52B5}" destId="{7A70E366-6B71-407B-9297-5F209B511696}"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6DB7C-2603-4F74-BFFE-1B2770ABB74B}">
      <dsp:nvSpPr>
        <dsp:cNvPr id="0" name=""/>
        <dsp:cNvSpPr/>
      </dsp:nvSpPr>
      <dsp:spPr>
        <a:xfrm rot="10800000">
          <a:off x="711199" y="0"/>
          <a:ext cx="4064000" cy="406400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46B76-D663-498A-A4C8-C70CD12FCF3D}">
      <dsp:nvSpPr>
        <dsp:cNvPr id="0" name=""/>
        <dsp:cNvSpPr/>
      </dsp:nvSpPr>
      <dsp:spPr>
        <a:xfrm>
          <a:off x="72014" y="432048"/>
          <a:ext cx="2641600" cy="577849"/>
        </a:xfrm>
        <a:prstGeom prst="roundRect">
          <a:avLst/>
        </a:prstGeom>
        <a:solidFill>
          <a:srgbClr val="B3D312"/>
        </a:solidFill>
        <a:ln w="25400" cap="flat" cmpd="sng" algn="ctr">
          <a:noFill/>
          <a:prstDash val="solid"/>
        </a:ln>
        <a:effectLst>
          <a:outerShdw blurRad="50800" dist="38100" dir="2700000" algn="tl" rotWithShape="0">
            <a:srgbClr val="B5ACBD">
              <a:alpha val="40000"/>
            </a:srgbClr>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rgbClr val="00257A"/>
              </a:solidFill>
            </a:rPr>
            <a:t>Lagen om ekonomiska föreningar</a:t>
          </a:r>
        </a:p>
      </dsp:txBody>
      <dsp:txXfrm>
        <a:off x="100222" y="460256"/>
        <a:ext cx="2585184" cy="521433"/>
      </dsp:txXfrm>
    </dsp:sp>
    <dsp:sp modelId="{FDA7E734-DF92-4E63-9723-85AF82B6BAA1}">
      <dsp:nvSpPr>
        <dsp:cNvPr id="0" name=""/>
        <dsp:cNvSpPr/>
      </dsp:nvSpPr>
      <dsp:spPr>
        <a:xfrm>
          <a:off x="72014" y="1080119"/>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rgbClr val="00257A"/>
              </a:solidFill>
            </a:rPr>
            <a:t>Bostadsrättslagen</a:t>
          </a:r>
        </a:p>
      </dsp:txBody>
      <dsp:txXfrm>
        <a:off x="100222" y="1108327"/>
        <a:ext cx="2585184" cy="521433"/>
      </dsp:txXfrm>
    </dsp:sp>
    <dsp:sp modelId="{8E5444F3-CEE9-4B6F-A79E-837E91599044}">
      <dsp:nvSpPr>
        <dsp:cNvPr id="0" name=""/>
        <dsp:cNvSpPr/>
      </dsp:nvSpPr>
      <dsp:spPr>
        <a:xfrm>
          <a:off x="72014" y="1728192"/>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rgbClr val="00257A"/>
              </a:solidFill>
            </a:rPr>
            <a:t>Stadgar</a:t>
          </a:r>
        </a:p>
      </dsp:txBody>
      <dsp:txXfrm>
        <a:off x="100222" y="1756400"/>
        <a:ext cx="2585184" cy="521433"/>
      </dsp:txXfrm>
    </dsp:sp>
    <dsp:sp modelId="{5AE0FDF1-993A-4EEB-A8C2-23A80AF590B2}">
      <dsp:nvSpPr>
        <dsp:cNvPr id="0" name=""/>
        <dsp:cNvSpPr/>
      </dsp:nvSpPr>
      <dsp:spPr>
        <a:xfrm>
          <a:off x="72014" y="2376264"/>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rgbClr val="00257A"/>
              </a:solidFill>
            </a:rPr>
            <a:t>Kommunala regler</a:t>
          </a:r>
        </a:p>
      </dsp:txBody>
      <dsp:txXfrm>
        <a:off x="100222" y="2404472"/>
        <a:ext cx="2585184" cy="521433"/>
      </dsp:txXfrm>
    </dsp:sp>
    <dsp:sp modelId="{76F5EB23-CAA4-49B2-AC2C-C63A1D1C144A}">
      <dsp:nvSpPr>
        <dsp:cNvPr id="0" name=""/>
        <dsp:cNvSpPr/>
      </dsp:nvSpPr>
      <dsp:spPr>
        <a:xfrm>
          <a:off x="72014" y="3024336"/>
          <a:ext cx="2641600" cy="577849"/>
        </a:xfrm>
        <a:prstGeom prst="roundRect">
          <a:avLst/>
        </a:prstGeom>
        <a:solidFill>
          <a:srgbClr val="B3D312">
            <a:alpha val="90000"/>
          </a:srgbClr>
        </a:solidFill>
        <a:ln w="25400" cap="flat" cmpd="sng" algn="ctr">
          <a:noFill/>
          <a:prstDash val="solid"/>
        </a:ln>
        <a:effectLst>
          <a:outerShdw blurRad="50800" dist="50800" dir="5400000" algn="ctr" rotWithShape="0">
            <a:srgbClr val="B5ACBD"/>
          </a:outerShdw>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sv-SE" sz="1500" b="1" kern="1200" dirty="0">
              <a:solidFill>
                <a:srgbClr val="00257A"/>
              </a:solidFill>
            </a:rPr>
            <a:t>Trivselregler</a:t>
          </a:r>
        </a:p>
      </dsp:txBody>
      <dsp:txXfrm>
        <a:off x="100222" y="3052544"/>
        <a:ext cx="2585184" cy="521433"/>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2"/>
            <a:ext cx="2946190" cy="496650"/>
          </a:xfrm>
          <a:prstGeom prst="rect">
            <a:avLst/>
          </a:prstGeom>
        </p:spPr>
        <p:txBody>
          <a:bodyPr vert="horz" lIns="90690" tIns="45345" rIns="90690" bIns="45345" rtlCol="0"/>
          <a:lstStyle>
            <a:lvl1pPr algn="l">
              <a:defRPr sz="1200"/>
            </a:lvl1pPr>
          </a:lstStyle>
          <a:p>
            <a:endParaRPr lang="sv-SE"/>
          </a:p>
        </p:txBody>
      </p:sp>
      <p:sp>
        <p:nvSpPr>
          <p:cNvPr id="3" name="Platshållare för datum 2"/>
          <p:cNvSpPr>
            <a:spLocks noGrp="1"/>
          </p:cNvSpPr>
          <p:nvPr>
            <p:ph type="dt" sz="quarter" idx="1"/>
          </p:nvPr>
        </p:nvSpPr>
        <p:spPr>
          <a:xfrm>
            <a:off x="3849898" y="2"/>
            <a:ext cx="2946190" cy="496650"/>
          </a:xfrm>
          <a:prstGeom prst="rect">
            <a:avLst/>
          </a:prstGeom>
        </p:spPr>
        <p:txBody>
          <a:bodyPr vert="horz" lIns="90690" tIns="45345" rIns="90690" bIns="45345" rtlCol="0"/>
          <a:lstStyle>
            <a:lvl1pPr algn="r">
              <a:defRPr sz="1200"/>
            </a:lvl1pPr>
          </a:lstStyle>
          <a:p>
            <a:fld id="{19A6C095-775A-4AC4-A28B-3F2751CDECFC}" type="datetimeFigureOut">
              <a:rPr lang="sv-SE" smtClean="0"/>
              <a:pPr/>
              <a:t>2021-09-23</a:t>
            </a:fld>
            <a:endParaRPr lang="sv-SE"/>
          </a:p>
        </p:txBody>
      </p:sp>
      <p:sp>
        <p:nvSpPr>
          <p:cNvPr id="4" name="Platshållare för sidfot 3"/>
          <p:cNvSpPr>
            <a:spLocks noGrp="1"/>
          </p:cNvSpPr>
          <p:nvPr>
            <p:ph type="ftr" sz="quarter" idx="2"/>
          </p:nvPr>
        </p:nvSpPr>
        <p:spPr>
          <a:xfrm>
            <a:off x="0" y="9428402"/>
            <a:ext cx="2946190" cy="496650"/>
          </a:xfrm>
          <a:prstGeom prst="rect">
            <a:avLst/>
          </a:prstGeom>
        </p:spPr>
        <p:txBody>
          <a:bodyPr vert="horz" lIns="90690" tIns="45345" rIns="90690" bIns="45345"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898" y="9428402"/>
            <a:ext cx="2946190" cy="496650"/>
          </a:xfrm>
          <a:prstGeom prst="rect">
            <a:avLst/>
          </a:prstGeom>
        </p:spPr>
        <p:txBody>
          <a:bodyPr vert="horz" lIns="90690" tIns="45345" rIns="90690" bIns="45345" rtlCol="0" anchor="b"/>
          <a:lstStyle>
            <a:lvl1pPr algn="r">
              <a:defRPr sz="1200"/>
            </a:lvl1pPr>
          </a:lstStyle>
          <a:p>
            <a:fld id="{74CE5B4D-C038-4A02-873D-C71B2375DB27}" type="slidenum">
              <a:rPr lang="sv-SE" smtClean="0"/>
              <a:pPr/>
              <a:t>‹#›</a:t>
            </a:fld>
            <a:endParaRPr lang="sv-SE"/>
          </a:p>
        </p:txBody>
      </p:sp>
    </p:spTree>
    <p:extLst>
      <p:ext uri="{BB962C8B-B14F-4D97-AF65-F5344CB8AC3E}">
        <p14:creationId xmlns:p14="http://schemas.microsoft.com/office/powerpoint/2010/main" val="2329891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6332"/>
          </a:xfrm>
          <a:prstGeom prst="rect">
            <a:avLst/>
          </a:prstGeom>
        </p:spPr>
        <p:txBody>
          <a:bodyPr vert="horz" lIns="90690" tIns="45345" rIns="90690" bIns="45345"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50446" y="0"/>
            <a:ext cx="2945659" cy="496332"/>
          </a:xfrm>
          <a:prstGeom prst="rect">
            <a:avLst/>
          </a:prstGeom>
        </p:spPr>
        <p:txBody>
          <a:bodyPr vert="horz" lIns="90690" tIns="45345" rIns="90690" bIns="45345" rtlCol="0"/>
          <a:lstStyle>
            <a:lvl1pPr algn="r" fontAlgn="auto">
              <a:spcBef>
                <a:spcPts val="0"/>
              </a:spcBef>
              <a:spcAft>
                <a:spcPts val="0"/>
              </a:spcAft>
              <a:defRPr sz="1200">
                <a:latin typeface="+mn-lt"/>
              </a:defRPr>
            </a:lvl1pPr>
          </a:lstStyle>
          <a:p>
            <a:pPr>
              <a:defRPr/>
            </a:pPr>
            <a:fld id="{8D65D711-1F48-4BF3-9003-3891044C6701}" type="datetimeFigureOut">
              <a:rPr lang="sv-SE"/>
              <a:pPr>
                <a:defRPr/>
              </a:pPr>
              <a:t>2021-09-23</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0690" tIns="45345" rIns="90690" bIns="45345" rtlCol="0" anchor="ctr"/>
          <a:lstStyle/>
          <a:p>
            <a:pPr lvl="0"/>
            <a:endParaRPr lang="sv-SE" noProof="0"/>
          </a:p>
        </p:txBody>
      </p:sp>
      <p:sp>
        <p:nvSpPr>
          <p:cNvPr id="5" name="Platshållare för anteckningar 4"/>
          <p:cNvSpPr>
            <a:spLocks noGrp="1"/>
          </p:cNvSpPr>
          <p:nvPr>
            <p:ph type="body" sz="quarter" idx="3"/>
          </p:nvPr>
        </p:nvSpPr>
        <p:spPr>
          <a:xfrm>
            <a:off x="679768" y="4715155"/>
            <a:ext cx="5438140" cy="4466987"/>
          </a:xfrm>
          <a:prstGeom prst="rect">
            <a:avLst/>
          </a:prstGeom>
        </p:spPr>
        <p:txBody>
          <a:bodyPr vert="horz" lIns="90690" tIns="45345" rIns="90690" bIns="45345"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1" y="9428583"/>
            <a:ext cx="2945659" cy="496332"/>
          </a:xfrm>
          <a:prstGeom prst="rect">
            <a:avLst/>
          </a:prstGeom>
        </p:spPr>
        <p:txBody>
          <a:bodyPr vert="horz" lIns="90690" tIns="45345" rIns="90690" bIns="45345" rtlCol="0" anchor="b"/>
          <a:lstStyle>
            <a:lvl1pPr algn="l"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50446" y="9428583"/>
            <a:ext cx="2945659" cy="496332"/>
          </a:xfrm>
          <a:prstGeom prst="rect">
            <a:avLst/>
          </a:prstGeom>
        </p:spPr>
        <p:txBody>
          <a:bodyPr vert="horz" lIns="90690" tIns="45345" rIns="90690" bIns="45345" rtlCol="0" anchor="b"/>
          <a:lstStyle>
            <a:lvl1pPr algn="r" fontAlgn="auto">
              <a:spcBef>
                <a:spcPts val="0"/>
              </a:spcBef>
              <a:spcAft>
                <a:spcPts val="0"/>
              </a:spcAft>
              <a:defRPr sz="1200">
                <a:latin typeface="+mn-lt"/>
              </a:defRPr>
            </a:lvl1pPr>
          </a:lstStyle>
          <a:p>
            <a:pPr>
              <a:defRPr/>
            </a:pPr>
            <a:fld id="{01189015-DCAA-455C-8113-8738B3FB6E2E}" type="slidenum">
              <a:rPr lang="sv-SE"/>
              <a:pPr>
                <a:defRPr/>
              </a:pPr>
              <a:t>‹#›</a:t>
            </a:fld>
            <a:endParaRPr lang="sv-SE"/>
          </a:p>
        </p:txBody>
      </p:sp>
    </p:spTree>
    <p:extLst>
      <p:ext uri="{BB962C8B-B14F-4D97-AF65-F5344CB8AC3E}">
        <p14:creationId xmlns:p14="http://schemas.microsoft.com/office/powerpoint/2010/main" val="26094755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92500" lnSpcReduction="20000"/>
          </a:bodyPr>
          <a:lstStyle/>
          <a:p>
            <a:r>
              <a:rPr lang="sv-SE" sz="1200" b="1" kern="1200" dirty="0">
                <a:solidFill>
                  <a:schemeClr val="tx1"/>
                </a:solidFill>
                <a:latin typeface="+mn-lt"/>
                <a:ea typeface="ＭＳ Ｐゴシック" charset="0"/>
                <a:cs typeface="+mn-cs"/>
              </a:rPr>
              <a:t>Inför utbildningen</a:t>
            </a:r>
          </a:p>
          <a:p>
            <a:r>
              <a:rPr lang="sv-SE" sz="1200" kern="1200" dirty="0">
                <a:solidFill>
                  <a:schemeClr val="tx1"/>
                </a:solidFill>
                <a:latin typeface="+mn-lt"/>
                <a:ea typeface="ＭＳ Ｐゴシック" charset="0"/>
                <a:cs typeface="ＭＳ Ｐゴシック" charset="0"/>
              </a:rPr>
              <a:t>Tag gärna hjälp av PowerPoint presentationen ”Några tips inför utbildning” i förväg under dina förberedelser av utbildningen.</a:t>
            </a:r>
          </a:p>
          <a:p>
            <a:pPr algn="l" rtl="0" eaLnBrk="0" fontAlgn="base" hangingPunct="0">
              <a:spcBef>
                <a:spcPct val="30000"/>
              </a:spcBef>
              <a:spcAft>
                <a:spcPct val="0"/>
              </a:spcAft>
            </a:pPr>
            <a:endParaRPr lang="sv-SE" sz="1200" b="1" kern="1200" dirty="0">
              <a:solidFill>
                <a:schemeClr val="tx1"/>
              </a:solidFill>
              <a:latin typeface="+mn-lt"/>
              <a:ea typeface="ＭＳ Ｐゴシック" charset="0"/>
              <a:cs typeface="+mn-cs"/>
            </a:endParaRPr>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Att använda manus</a:t>
            </a:r>
          </a:p>
          <a:p>
            <a:r>
              <a:rPr lang="sv-SE" sz="1200" kern="1200" dirty="0">
                <a:solidFill>
                  <a:schemeClr val="tx1"/>
                </a:solidFill>
                <a:latin typeface="+mn-lt"/>
                <a:ea typeface="ＭＳ Ｐゴシック" charset="0"/>
                <a:cs typeface="ＭＳ Ｐゴシック" charset="0"/>
              </a:rPr>
              <a:t>De följande texterna är tänkta att användas som ett frivilligt stöd vid genomförandet av utbildning. Det kan vara till hjälp att få förslag på vad som kan sägas till varje bild. En annan fördel är att innehållet i utbildningen kommer att likna varandra på många ställen i landet. I den mån du själv har andra idéer så kan det säkert fungera bra också. </a:t>
            </a:r>
          </a:p>
          <a:p>
            <a:r>
              <a:rPr lang="sv-SE" sz="1200" kern="1200" dirty="0">
                <a:solidFill>
                  <a:schemeClr val="tx1"/>
                </a:solidFill>
                <a:latin typeface="+mn-lt"/>
                <a:ea typeface="ＭＳ Ｐゴシック" charset="0"/>
                <a:cs typeface="ＭＳ Ｐゴシック" charset="0"/>
              </a:rPr>
              <a:t>Lycka</a:t>
            </a:r>
            <a:r>
              <a:rPr lang="sv-SE" sz="1200" kern="1200" baseline="0" dirty="0">
                <a:solidFill>
                  <a:schemeClr val="tx1"/>
                </a:solidFill>
                <a:latin typeface="+mn-lt"/>
                <a:ea typeface="ＭＳ Ｐゴシック" charset="0"/>
                <a:cs typeface="ＭＳ Ｐゴシック" charset="0"/>
              </a:rPr>
              <a:t> till!</a:t>
            </a:r>
            <a:endParaRPr lang="sv-SE" sz="1200" kern="1200" dirty="0">
              <a:solidFill>
                <a:schemeClr val="tx1"/>
              </a:solidFill>
              <a:latin typeface="+mn-lt"/>
              <a:ea typeface="ＭＳ Ｐゴシック" charset="0"/>
              <a:cs typeface="ＭＳ Ｐゴシック" charset="0"/>
            </a:endParaRPr>
          </a:p>
          <a:p>
            <a:r>
              <a:rPr lang="sv-SE" sz="1200" kern="1200" dirty="0">
                <a:solidFill>
                  <a:schemeClr val="tx1"/>
                </a:solidFill>
                <a:latin typeface="+mn-lt"/>
                <a:ea typeface="ＭＳ Ｐゴシック" charset="0"/>
                <a:cs typeface="ＭＳ Ｐゴシック" charset="0"/>
              </a:rPr>
              <a:t> </a:t>
            </a:r>
            <a:endParaRPr lang="sv-SE" sz="1200" dirty="0"/>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Framsidan ”Nyvald styrelseledamot”</a:t>
            </a:r>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1. Hälsa välkommen</a:t>
            </a:r>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2. Egen presentation</a:t>
            </a:r>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3. Deltagarpresentation</a:t>
            </a:r>
          </a:p>
          <a:p>
            <a:pPr algn="l" rtl="0" eaLnBrk="0" fontAlgn="base" hangingPunct="0">
              <a:spcBef>
                <a:spcPct val="30000"/>
              </a:spcBef>
              <a:spcAft>
                <a:spcPct val="0"/>
              </a:spcAft>
            </a:pPr>
            <a:r>
              <a:rPr lang="sv-SE" sz="1200" b="1" kern="1200" dirty="0">
                <a:solidFill>
                  <a:schemeClr val="tx1"/>
                </a:solidFill>
                <a:latin typeface="+mn-lt"/>
                <a:ea typeface="ＭＳ Ｐゴシック" charset="0"/>
                <a:cs typeface="+mn-cs"/>
              </a:rPr>
              <a:t>4. Praktisk information</a:t>
            </a:r>
          </a:p>
          <a:p>
            <a:endParaRPr lang="sv-SE" sz="1200" kern="1200" dirty="0">
              <a:solidFill>
                <a:schemeClr val="tx1"/>
              </a:solidFill>
              <a:latin typeface="+mn-lt"/>
              <a:ea typeface="ＭＳ Ｐゴシック" charset="0"/>
              <a:cs typeface="ＭＳ Ｐゴシック" charset="0"/>
            </a:endParaRPr>
          </a:p>
          <a:p>
            <a:r>
              <a:rPr lang="sv-SE" sz="1200" kern="1200" dirty="0">
                <a:solidFill>
                  <a:schemeClr val="tx1"/>
                </a:solidFill>
                <a:latin typeface="+mn-lt"/>
                <a:ea typeface="ＭＳ Ｐゴシック" charset="0"/>
                <a:cs typeface="ＭＳ Ｐゴシック" charset="0"/>
              </a:rPr>
              <a:t>Hej och välkommen till den här utbildningen</a:t>
            </a:r>
            <a:r>
              <a:rPr lang="sv-SE" sz="1200" kern="1200" baseline="0" dirty="0">
                <a:solidFill>
                  <a:schemeClr val="tx1"/>
                </a:solidFill>
                <a:latin typeface="+mn-lt"/>
                <a:ea typeface="ＭＳ Ｐゴシック" charset="0"/>
                <a:cs typeface="ＭＳ Ｐゴシック" charset="0"/>
              </a:rPr>
              <a:t> som riktar sig till </a:t>
            </a:r>
            <a:r>
              <a:rPr lang="sv-SE" sz="1200" kern="1200" dirty="0">
                <a:solidFill>
                  <a:schemeClr val="tx1"/>
                </a:solidFill>
                <a:latin typeface="+mn-lt"/>
                <a:ea typeface="ＭＳ Ｐゴシック" charset="0"/>
                <a:cs typeface="ＭＳ Ｐゴシック" charset="0"/>
              </a:rPr>
              <a:t>dig som är nyvald styrelseledamot. Jag som ska leda kursen heter NN och arbetar på HSB XXX med bland annat XXX. (Alt. Vi som ska leda den här kursen heter NN och arbetar…) Innan vi startar kursen så ska vi göra en deltagarpresentation. [Välj ett sätt som passar dig och situationen]. Ge deltagarna praktisk information om till exempel tider för fika, lunch och avslutning samt annan information som är bra att känna till. </a:t>
            </a:r>
          </a:p>
          <a:p>
            <a:endParaRPr lang="sv-SE" sz="1200" kern="1200" dirty="0">
              <a:solidFill>
                <a:schemeClr val="tx1"/>
              </a:solidFill>
              <a:latin typeface="+mn-lt"/>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a:t>– Ni har fått ett förtroende av era grannar att ta ett ansvar för hur er bostadsrättsförening ska skötas. Det är ett viktigt uppdrag</a:t>
            </a:r>
            <a:r>
              <a:rPr lang="sv-SE" sz="1200" baseline="0" dirty="0"/>
              <a:t> och mycket lärorikt. Och jag vill att ni ska känna att ni har med er en bra grund när ni går härifrån efter utbildningen.</a:t>
            </a:r>
            <a:endParaRPr lang="sv-SE" sz="1200" b="1" kern="1200" dirty="0">
              <a:solidFill>
                <a:schemeClr val="tx1"/>
              </a:solidFill>
              <a:latin typeface="+mn-lt"/>
              <a:ea typeface="ＭＳ Ｐゴシック" charset="0"/>
              <a:cs typeface="+mn-cs"/>
            </a:endParaRPr>
          </a:p>
          <a:p>
            <a:endParaRPr lang="sv-SE" sz="1200" kern="1200" dirty="0">
              <a:solidFill>
                <a:schemeClr val="tx1"/>
              </a:solidFill>
              <a:latin typeface="+mn-lt"/>
              <a:ea typeface="ＭＳ Ｐゴシック" charset="0"/>
              <a:cs typeface="ＭＳ Ｐゴシック" charset="0"/>
            </a:endParaRPr>
          </a:p>
          <a:p>
            <a:endParaRPr lang="sv-SE" dirty="0"/>
          </a:p>
        </p:txBody>
      </p:sp>
      <p:sp>
        <p:nvSpPr>
          <p:cNvPr id="4" name="Platshållare för bildnummer 3"/>
          <p:cNvSpPr>
            <a:spLocks noGrp="1"/>
          </p:cNvSpPr>
          <p:nvPr>
            <p:ph type="sldNum" sz="quarter" idx="10"/>
          </p:nvPr>
        </p:nvSpPr>
        <p:spPr/>
        <p:txBody>
          <a:bodyPr/>
          <a:lstStyle/>
          <a:p>
            <a:pPr>
              <a:defRPr/>
            </a:pPr>
            <a:fld id="{969242E3-0DA2-D04E-B6F3-F0C7A453F2B5}" type="slidenum">
              <a:rPr lang="sv-SE" smtClean="0"/>
              <a:pPr>
                <a:defRPr/>
              </a:pPr>
              <a:t>0</a:t>
            </a:fld>
            <a:endParaRPr lang="sv-S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47500" lnSpcReduction="20000"/>
          </a:bodyPr>
          <a:lstStyle/>
          <a:p>
            <a:r>
              <a:rPr lang="sv-SE" sz="1200" b="1" dirty="0"/>
              <a:t>Bild ”</a:t>
            </a:r>
            <a:r>
              <a:rPr lang="sv-SE" sz="1200" b="1" kern="1200" dirty="0">
                <a:solidFill>
                  <a:schemeClr val="tx1"/>
                </a:solidFill>
                <a:latin typeface="+mn-lt"/>
                <a:ea typeface="+mn-ea"/>
                <a:cs typeface="+mn-cs"/>
              </a:rPr>
              <a:t>Föreningsstämman”</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Föreningsstämman är bostadsrättsföreningens högsta beslutande organ.</a:t>
            </a:r>
            <a:r>
              <a:rPr lang="sv-SE" sz="1200" kern="1200" baseline="0" dirty="0">
                <a:solidFill>
                  <a:schemeClr val="tx1"/>
                </a:solidFill>
                <a:latin typeface="+mn-lt"/>
                <a:ea typeface="+mn-ea"/>
                <a:cs typeface="+mn-cs"/>
              </a:rPr>
              <a:t> Det är en p</a:t>
            </a:r>
            <a:r>
              <a:rPr lang="sv-SE" sz="1200" b="0" i="0" kern="1200" dirty="0">
                <a:solidFill>
                  <a:schemeClr val="tx1"/>
                </a:solidFill>
                <a:latin typeface="+mn-lt"/>
                <a:ea typeface="+mn-ea"/>
                <a:cs typeface="+mn-cs"/>
              </a:rPr>
              <a:t>likt för styrelsen att följa och verkställa de beslut som stämman fattat så länge dessa inte strider mot lag eller stadgar.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är på Föreningsstämman som medlemmarna har möjlighet att påverka och delta i de demokratiska besluten och välja alla funktionärer. Varje medlem har en röst (även om en medlem t.ex. äger flera lägenheter). Om flera medlemmar har </a:t>
            </a:r>
            <a:r>
              <a:rPr lang="sv-SE" sz="1200" b="1" u="none" kern="1200" dirty="0">
                <a:solidFill>
                  <a:schemeClr val="tx1"/>
                </a:solidFill>
                <a:latin typeface="+mn-lt"/>
                <a:ea typeface="+mn-ea"/>
                <a:cs typeface="+mn-cs"/>
              </a:rPr>
              <a:t>en gemensam </a:t>
            </a:r>
            <a:r>
              <a:rPr lang="sv-SE" sz="1200" kern="1200" dirty="0">
                <a:solidFill>
                  <a:schemeClr val="tx1"/>
                </a:solidFill>
                <a:latin typeface="+mn-lt"/>
                <a:ea typeface="+mn-ea"/>
                <a:cs typeface="+mn-cs"/>
              </a:rPr>
              <a:t>bostadsrätt så har de fortfarande bara EN röst (vem som ska rösta på stämman får de själva komma överens 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man som bostadsrättshavare inte möjlighet att närvara för</a:t>
            </a:r>
            <a:r>
              <a:rPr lang="sv-SE" sz="1200" kern="1200" baseline="0" dirty="0">
                <a:solidFill>
                  <a:schemeClr val="tx1"/>
                </a:solidFill>
                <a:latin typeface="+mn-lt"/>
                <a:ea typeface="+mn-ea"/>
                <a:cs typeface="+mn-cs"/>
              </a:rPr>
              <a:t> att</a:t>
            </a:r>
            <a:r>
              <a:rPr lang="sv-SE" sz="1200" kern="1200" dirty="0">
                <a:solidFill>
                  <a:schemeClr val="tx1"/>
                </a:solidFill>
                <a:latin typeface="+mn-lt"/>
                <a:ea typeface="+mn-ea"/>
                <a:cs typeface="+mn-cs"/>
              </a:rPr>
              <a:t> rösta så kan man skicka ett ombud/biträde. Oftast tillämpas s.k. majoritetsbeslut vid omröstningar, det vill säga en röst  mer än hälften. Det förekommer dock särskilda beslutsregler vid t.ex. förändring av insatsen, större ombyggnationer, .</a:t>
            </a:r>
          </a:p>
          <a:p>
            <a:endParaRPr lang="sv-SE" sz="1200" kern="1200" dirty="0">
              <a:solidFill>
                <a:schemeClr val="tx1"/>
              </a:solidFill>
              <a:latin typeface="+mn-lt"/>
              <a:ea typeface="+mn-ea"/>
              <a:cs typeface="+mn-cs"/>
            </a:endParaRPr>
          </a:p>
          <a:p>
            <a:pPr marL="171450" lvl="1" indent="-171450" eaLnBrk="1" fontAlgn="auto" hangingPunct="1">
              <a:spcBef>
                <a:spcPts val="0"/>
              </a:spcBef>
              <a:spcAft>
                <a:spcPts val="0"/>
              </a:spcAft>
              <a:buFont typeface="Arial" pitchFamily="34" charset="0"/>
              <a:buNone/>
              <a:defRPr/>
            </a:pPr>
            <a:r>
              <a:rPr lang="sv-SE" i="0" dirty="0">
                <a:latin typeface="+mn-lt"/>
                <a:cs typeface="Arial" charset="0"/>
              </a:rPr>
              <a:t>[Ställ gärna frågan - Kontrollera</a:t>
            </a:r>
            <a:r>
              <a:rPr lang="sv-SE" i="0" baseline="0" dirty="0">
                <a:latin typeface="+mn-lt"/>
                <a:cs typeface="Arial" charset="0"/>
              </a:rPr>
              <a:t> om era stadgar begränsar vem som skall vara ombud/biträde!</a:t>
            </a:r>
            <a:r>
              <a:rPr lang="sv-SE" sz="1200" i="0" kern="1200" dirty="0">
                <a:solidFill>
                  <a:schemeClr val="tx1"/>
                </a:solidFill>
                <a:latin typeface="+mn-lt"/>
                <a:ea typeface="ＭＳ Ｐゴシック" charset="0"/>
                <a:cs typeface="ＭＳ Ｐゴシック" charset="0"/>
              </a:rPr>
              <a:t>]</a:t>
            </a:r>
          </a:p>
          <a:p>
            <a:pPr marL="171450" lvl="1" indent="-171450" eaLnBrk="1" fontAlgn="auto" hangingPunct="1">
              <a:spcBef>
                <a:spcPts val="0"/>
              </a:spcBef>
              <a:spcAft>
                <a:spcPts val="0"/>
              </a:spcAft>
              <a:buFont typeface="Arial" pitchFamily="34" charset="0"/>
              <a:buNone/>
              <a:defRPr/>
            </a:pPr>
            <a:endParaRPr lang="sv-SE" sz="1200" i="0" kern="1200" dirty="0">
              <a:solidFill>
                <a:schemeClr val="tx1"/>
              </a:solidFill>
              <a:latin typeface="+mn-lt"/>
              <a:ea typeface="ＭＳ Ｐゴシック" charset="0"/>
              <a:cs typeface="ＭＳ Ｐゴシック" charset="0"/>
            </a:endParaRPr>
          </a:p>
          <a:p>
            <a:pPr marL="171450" lvl="1" indent="-171450" eaLnBrk="1" fontAlgn="auto" hangingPunct="1">
              <a:spcBef>
                <a:spcPts val="0"/>
              </a:spcBef>
              <a:spcAft>
                <a:spcPts val="0"/>
              </a:spcAft>
              <a:buFont typeface="Arial" pitchFamily="34" charset="0"/>
              <a:buNone/>
              <a:defRPr/>
            </a:pPr>
            <a:r>
              <a:rPr lang="sv-SE" sz="1200" i="0" kern="1200" dirty="0">
                <a:solidFill>
                  <a:schemeClr val="tx1"/>
                </a:solidFill>
                <a:latin typeface="+mn-lt"/>
                <a:ea typeface="ＭＳ Ｐゴシック" charset="0"/>
                <a:cs typeface="ＭＳ Ｐゴシック" charset="0"/>
              </a:rPr>
              <a:t>PB 2014-03-21: Enkel eller kvalificerad (2/3) majoritet</a:t>
            </a:r>
          </a:p>
          <a:p>
            <a:pPr marL="171450" lvl="1" indent="-171450" eaLnBrk="1" fontAlgn="auto" hangingPunct="1">
              <a:spcBef>
                <a:spcPts val="0"/>
              </a:spcBef>
              <a:spcAft>
                <a:spcPts val="0"/>
              </a:spcAft>
              <a:buFont typeface="Arial" pitchFamily="34" charset="0"/>
              <a:buNone/>
              <a:defRPr/>
            </a:pPr>
            <a:endParaRPr lang="sv-SE" sz="1200" i="0" kern="1200" dirty="0">
              <a:solidFill>
                <a:schemeClr val="tx1"/>
              </a:solidFill>
              <a:latin typeface="+mn-lt"/>
              <a:ea typeface="ＭＳ Ｐゴシック" charset="0"/>
              <a:cs typeface="ＭＳ Ｐゴシック" charset="0"/>
            </a:endParaRPr>
          </a:p>
          <a:p>
            <a:pPr>
              <a:buFontTx/>
              <a:buChar char="-"/>
            </a:pPr>
            <a:r>
              <a:rPr lang="sv-SE" dirty="0"/>
              <a:t>Beslut som innebär ändring av insatserna (samtycke från alla </a:t>
            </a:r>
            <a:r>
              <a:rPr lang="sv-SE" dirty="0" err="1"/>
              <a:t>bostadsrättshavare</a:t>
            </a:r>
            <a:r>
              <a:rPr lang="sv-SE" dirty="0"/>
              <a:t> eller 2/3 majoritet och hyresnämndens godkännande. Se mer i faktabladet "Insatshöjning".)</a:t>
            </a:r>
          </a:p>
          <a:p>
            <a:pPr>
              <a:buFontTx/>
              <a:buChar char="-"/>
            </a:pPr>
            <a:endParaRPr lang="sv-SE" dirty="0"/>
          </a:p>
          <a:p>
            <a:pPr>
              <a:buFontTx/>
              <a:buChar char="-"/>
            </a:pPr>
            <a:r>
              <a:rPr lang="sv-SE" dirty="0"/>
              <a:t>Beslut som innebär att en bostadsrätt kommer att förändras eller i sin helhet behöva tas i anspråk av föreningen med anledning av en </a:t>
            </a:r>
            <a:r>
              <a:rPr lang="sv-SE" dirty="0" err="1"/>
              <a:t>om-</a:t>
            </a:r>
            <a:r>
              <a:rPr lang="sv-SE" dirty="0"/>
              <a:t> eller tillbyggnad. (samtycke från berörda </a:t>
            </a:r>
            <a:r>
              <a:rPr lang="sv-SE" dirty="0" err="1"/>
              <a:t>bostadsrättshavare</a:t>
            </a:r>
            <a:r>
              <a:rPr lang="sv-SE" dirty="0"/>
              <a:t> eller 2/3 majoritet och hyresnämndens godkännande)</a:t>
            </a:r>
          </a:p>
          <a:p>
            <a:pPr>
              <a:buFontTx/>
              <a:buChar char="-"/>
            </a:pPr>
            <a:endParaRPr lang="sv-SE" dirty="0"/>
          </a:p>
          <a:p>
            <a:pPr>
              <a:buFontTx/>
              <a:buChar char="-"/>
            </a:pPr>
            <a:r>
              <a:rPr lang="sv-SE" dirty="0"/>
              <a:t>Beslut som innebär utvidgning av föreningens verksamhet (2/3 majoritet)</a:t>
            </a:r>
          </a:p>
          <a:p>
            <a:pPr>
              <a:buFontTx/>
              <a:buChar char="-"/>
            </a:pPr>
            <a:endParaRPr lang="sv-SE" dirty="0"/>
          </a:p>
          <a:p>
            <a:pPr>
              <a:buFontTx/>
              <a:buChar char="-"/>
            </a:pPr>
            <a:r>
              <a:rPr lang="sv-SE" dirty="0"/>
              <a:t>Beslut om ombildning av hyresrätt till bostadsrätt (2/3 majoritet av hyresgästerna)</a:t>
            </a:r>
          </a:p>
          <a:p>
            <a:pPr>
              <a:buFontTx/>
              <a:buNone/>
            </a:pPr>
            <a:endParaRPr lang="sv-SE" dirty="0"/>
          </a:p>
          <a:p>
            <a:r>
              <a:rPr lang="sv-SE" dirty="0"/>
              <a:t>- Beslut om stadgeändring (stöd från alla </a:t>
            </a:r>
            <a:r>
              <a:rPr lang="sv-SE" dirty="0" err="1"/>
              <a:t>bostadsrättshavare</a:t>
            </a:r>
            <a:r>
              <a:rPr lang="sv-SE" dirty="0"/>
              <a:t> eller enkel majoritet på den första stämman och 2/3 majoritet på den andra stämman vilka måste ligga i följd. I visst fall kvalificerad majoritet om ¾ majoritet på den andra stämman. Se mer i faktabladet "Stadgeändring".)</a:t>
            </a:r>
          </a:p>
          <a:p>
            <a:endParaRPr lang="sv-SE" sz="1200" b="1" dirty="0"/>
          </a:p>
          <a:p>
            <a:r>
              <a:rPr lang="sv-SE" sz="1200" b="1" dirty="0"/>
              <a:t>Bild</a:t>
            </a:r>
            <a:r>
              <a:rPr lang="sv-SE" sz="1200" b="1" kern="1200" dirty="0">
                <a:solidFill>
                  <a:schemeClr val="tx1"/>
                </a:solidFill>
                <a:latin typeface="+mn-lt"/>
                <a:ea typeface="+mn-ea"/>
                <a:cs typeface="+mn-cs"/>
              </a:rPr>
              <a:t> ”Föreningsstämman – beslutspunkter”</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ett antal frågor och områden som alltid måste behandlas på (den ordinarie) föreningsstämman.</a:t>
            </a:r>
          </a:p>
          <a:p>
            <a:r>
              <a:rPr lang="sv-SE" sz="1200" kern="1200" dirty="0">
                <a:solidFill>
                  <a:schemeClr val="tx1"/>
                </a:solidFill>
                <a:latin typeface="+mn-lt"/>
                <a:ea typeface="+mn-ea"/>
                <a:cs typeface="+mn-cs"/>
              </a:rPr>
              <a:t>Stadgarna anger vilka frågor som skall förekomma. Några</a:t>
            </a:r>
            <a:r>
              <a:rPr lang="sv-SE" sz="1200" kern="1200" baseline="0" dirty="0">
                <a:solidFill>
                  <a:schemeClr val="tx1"/>
                </a:solidFill>
                <a:latin typeface="+mn-lt"/>
                <a:ea typeface="+mn-ea"/>
                <a:cs typeface="+mn-cs"/>
              </a:rPr>
              <a:t> av dessa är krav enligt lag. Dessa framgår av bilden.</a:t>
            </a:r>
          </a:p>
          <a:p>
            <a:r>
              <a:rPr lang="sv-SE" sz="1200" kern="1200" dirty="0">
                <a:solidFill>
                  <a:schemeClr val="tx1"/>
                </a:solidFill>
                <a:latin typeface="+mn-lt"/>
                <a:ea typeface="+mn-ea"/>
                <a:cs typeface="+mn-cs"/>
              </a:rPr>
              <a:t>Hur många ledamöter styrelsen ska ha och vilka personer som ska väljas in ska också beslutas på föreningsstämman.</a:t>
            </a:r>
          </a:p>
          <a:p>
            <a:r>
              <a:rPr lang="sv-SE" sz="1200" kern="1200" dirty="0">
                <a:solidFill>
                  <a:schemeClr val="tx1"/>
                </a:solidFill>
                <a:latin typeface="+mn-lt"/>
                <a:ea typeface="+mn-ea"/>
                <a:cs typeface="+mn-cs"/>
              </a:rPr>
              <a:t>En funktion som inte ingår i styrelsen, men som också ska väljas på stämman är föreningens interna revisor.</a:t>
            </a:r>
          </a:p>
          <a:p>
            <a:r>
              <a:rPr lang="sv-SE" sz="1200" kern="1200" dirty="0">
                <a:solidFill>
                  <a:schemeClr val="tx1"/>
                </a:solidFill>
                <a:latin typeface="+mn-lt"/>
                <a:ea typeface="+mn-ea"/>
                <a:cs typeface="+mn-cs"/>
              </a:rPr>
              <a:t>För</a:t>
            </a:r>
            <a:r>
              <a:rPr lang="sv-SE" sz="1200" kern="1200" baseline="0" dirty="0">
                <a:solidFill>
                  <a:schemeClr val="tx1"/>
                </a:solidFill>
                <a:latin typeface="+mn-lt"/>
                <a:ea typeface="+mn-ea"/>
                <a:cs typeface="+mn-cs"/>
              </a:rPr>
              <a:t> att se vilka andra punkter</a:t>
            </a:r>
            <a:r>
              <a:rPr lang="sv-SE" sz="1200" kern="1200" dirty="0">
                <a:solidFill>
                  <a:schemeClr val="tx1"/>
                </a:solidFill>
                <a:latin typeface="+mn-lt"/>
                <a:ea typeface="+mn-ea"/>
                <a:cs typeface="+mn-cs"/>
              </a:rPr>
              <a:t> som skall finnas med, titta i stadgarna.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Enligt stadgarna</a:t>
            </a:r>
            <a:r>
              <a:rPr lang="sv-SE" sz="1200" kern="1200" baseline="0" dirty="0">
                <a:solidFill>
                  <a:schemeClr val="tx1"/>
                </a:solidFill>
                <a:latin typeface="+mn-lt"/>
                <a:ea typeface="+mn-ea"/>
                <a:cs typeface="+mn-cs"/>
              </a:rPr>
              <a:t> ska frågan om arvode och belopp till st</a:t>
            </a:r>
            <a:r>
              <a:rPr lang="sv-SE" sz="1200" kern="1200" dirty="0">
                <a:solidFill>
                  <a:schemeClr val="tx1"/>
                </a:solidFill>
                <a:latin typeface="+mn-lt"/>
                <a:ea typeface="+mn-ea"/>
                <a:cs typeface="+mn-cs"/>
              </a:rPr>
              <a:t>yrelsen samt till revisorerna.</a:t>
            </a:r>
            <a:r>
              <a:rPr lang="sv-SE" sz="1200" kern="1200" baseline="0" dirty="0">
                <a:solidFill>
                  <a:schemeClr val="tx1"/>
                </a:solidFill>
                <a:latin typeface="+mn-lt"/>
                <a:ea typeface="+mn-ea"/>
                <a:cs typeface="+mn-cs"/>
              </a:rPr>
              <a:t> Detta </a:t>
            </a:r>
            <a:r>
              <a:rPr lang="sv-SE" sz="1200" kern="1200" dirty="0">
                <a:solidFill>
                  <a:schemeClr val="tx1"/>
                </a:solidFill>
                <a:latin typeface="+mn-lt"/>
                <a:ea typeface="+mn-ea"/>
                <a:cs typeface="+mn-cs"/>
              </a:rPr>
              <a:t>bestäms på föreningsstämman.</a:t>
            </a:r>
          </a:p>
          <a:p>
            <a:endParaRPr lang="sv-SE" dirty="0"/>
          </a:p>
          <a:p>
            <a:r>
              <a:rPr lang="sv-SE" sz="1200" kern="1200" baseline="0" dirty="0">
                <a:solidFill>
                  <a:schemeClr val="tx1"/>
                </a:solidFill>
                <a:latin typeface="+mn-lt"/>
                <a:ea typeface="+mn-ea"/>
                <a:cs typeface="+mn-cs"/>
              </a:rPr>
              <a:t>Ett resonemang om ansvarsfrihet kan låta så här:</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Dit hör bland annat frågan om styrelsens ansvarsfrihet. Om medlemmarna till exempel inte  skulle vara nöjda med någon eller några i styrelsen så blir de personerna antagligen inte omvalda och får lämna styrelsen. Men om föreningen dessutom har misskötts och man kan anta att föreningen lidit ekonomisk skada, kan föreningsstämman vägra en, flera eller samtliga styrelseledamöter så kallad </a:t>
            </a:r>
            <a:r>
              <a:rPr lang="sv-SE" sz="1200" b="1" kern="1200" dirty="0">
                <a:solidFill>
                  <a:schemeClr val="tx1"/>
                </a:solidFill>
                <a:latin typeface="+mn-lt"/>
                <a:ea typeface="+mn-ea"/>
                <a:cs typeface="+mn-cs"/>
              </a:rPr>
              <a:t>ansvarsfrihet</a:t>
            </a:r>
            <a:r>
              <a:rPr lang="sv-SE" sz="1200" kern="1200" dirty="0">
                <a:solidFill>
                  <a:schemeClr val="tx1"/>
                </a:solidFill>
                <a:latin typeface="+mn-lt"/>
                <a:ea typeface="+mn-ea"/>
                <a:cs typeface="+mn-cs"/>
              </a:rPr>
              <a:t>.  Frågan om ansvarsfrihet är allvarlig, och är alltid kopplad till möjligheten för föreningen att kräva skadestånd av de styrelseledamöter som orsakat föreningen ekonomisk skada. En av revisorernas viktiga uppgifter är att rekommendera föreningsstämman att ge eller inte ge ansvarsfrihet. Revisorerna föreslår, men stämman beslutar.</a:t>
            </a:r>
          </a:p>
          <a:p>
            <a:pPr marL="171450" lvl="1" indent="-171450" eaLnBrk="1" fontAlgn="auto" hangingPunct="1">
              <a:spcBef>
                <a:spcPts val="0"/>
              </a:spcBef>
              <a:spcAft>
                <a:spcPts val="0"/>
              </a:spcAft>
              <a:buFont typeface="Arial" pitchFamily="34" charset="0"/>
              <a:buNone/>
              <a:defRPr/>
            </a:pPr>
            <a:endParaRPr lang="sv-SE" sz="1200" i="0" kern="1200" dirty="0">
              <a:solidFill>
                <a:schemeClr val="tx1"/>
              </a:solidFill>
              <a:latin typeface="+mn-lt"/>
              <a:ea typeface="ＭＳ Ｐゴシック" charset="0"/>
              <a:cs typeface="ＭＳ Ｐゴシック" charset="0"/>
            </a:endParaRPr>
          </a:p>
          <a:p>
            <a:endParaRPr lang="sv-SE" b="0" i="0" dirty="0"/>
          </a:p>
          <a:p>
            <a:endParaRPr lang="sv-SE" sz="1200" i="0"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16</a:t>
            </a:fld>
            <a:endParaRPr lang="sv-S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Styrelsen”</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Föreningens styrelse måste bestå av minst tre ordinarie ledamöter. Alla i styrelsen har ett gemensamt juridiskt och därmed solidariskt ansvar för vad som bestäms i styrelsen och konsekvenserna av dessa beslut.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är viktigt att som ledamot reservera sig mot</a:t>
            </a:r>
            <a:r>
              <a:rPr lang="sv-SE" sz="1200" kern="1200" baseline="0" dirty="0">
                <a:solidFill>
                  <a:schemeClr val="tx1"/>
                </a:solidFill>
                <a:latin typeface="+mn-lt"/>
                <a:ea typeface="+mn-ea"/>
                <a:cs typeface="+mn-cs"/>
              </a:rPr>
              <a:t> beslut som man inte samtycker i, för att undgå ansvar i dessa frågor.</a:t>
            </a:r>
          </a:p>
          <a:p>
            <a:endParaRPr lang="sv-SE" sz="1200" kern="1200" baseline="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17</a:t>
            </a:fld>
            <a:endParaRPr lang="sv-S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100" b="1" dirty="0">
                <a:latin typeface="+mj-lt"/>
              </a:rPr>
              <a:t>Bild ”Jäv”</a:t>
            </a:r>
            <a:endParaRPr lang="sv-SE" sz="110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b="0" dirty="0"/>
              <a:t>Jäv innebär att man på något sätt är partisk och kan ha en subjektiv</a:t>
            </a:r>
            <a:r>
              <a:rPr lang="sv-SE" sz="1100" b="0" baseline="0" dirty="0"/>
              <a:t> uppfattning som i en viss situation medför att man själv kan gynnas, exempelvis ekonomiskt.</a:t>
            </a:r>
            <a:r>
              <a:rPr lang="sv-SE" sz="1100" kern="1200" dirty="0">
                <a:solidFill>
                  <a:schemeClr val="tx1"/>
                </a:solidFill>
                <a:effectLst/>
                <a:latin typeface="+mn-lt"/>
                <a:ea typeface="+mn-ea"/>
                <a:cs typeface="+mn-cs"/>
              </a:rPr>
              <a:t> Som sekreterare är det viktigt att vara observant på jävsituationer.</a:t>
            </a:r>
            <a:r>
              <a:rPr lang="sv-SE" sz="1100" kern="1200" baseline="0" dirty="0">
                <a:solidFill>
                  <a:schemeClr val="tx1"/>
                </a:solidFill>
                <a:effectLst/>
                <a:latin typeface="+mn-lt"/>
                <a:ea typeface="+mn-ea"/>
                <a:cs typeface="+mn-cs"/>
              </a:rPr>
              <a:t> Det gäller i olika situationer som exempelvis vid kallelse och under pågående möte.</a:t>
            </a:r>
          </a:p>
          <a:p>
            <a:endParaRPr lang="sv-SE" sz="1100" b="0" baseline="0" dirty="0"/>
          </a:p>
          <a:p>
            <a:r>
              <a:rPr lang="sv-SE" sz="1100" b="1" dirty="0"/>
              <a:t>Exempel på situationer under respektive</a:t>
            </a:r>
            <a:r>
              <a:rPr lang="sv-SE" sz="1100" b="1" baseline="0" dirty="0"/>
              <a:t> punkt i bilden.</a:t>
            </a:r>
            <a:endParaRPr lang="sv-SE" sz="1100" b="1" dirty="0"/>
          </a:p>
          <a:p>
            <a:r>
              <a:rPr lang="sv-SE" sz="1100" b="1" dirty="0"/>
              <a:t>Punkt 1;</a:t>
            </a:r>
            <a:r>
              <a:rPr lang="sv-SE" sz="1100" dirty="0"/>
              <a:t> Om man som ledamot</a:t>
            </a:r>
            <a:r>
              <a:rPr lang="sv-SE" sz="1100" baseline="0" dirty="0"/>
              <a:t> har t.ex. en trädgårdsfirma och föreningen står inför beslut att upphandla något inom detta område, så ska man som ledamot inte handlägga frågan eller delta i beslutsprocessen.</a:t>
            </a:r>
          </a:p>
          <a:p>
            <a:r>
              <a:rPr lang="sv-SE" sz="1100" b="1" baseline="0" dirty="0"/>
              <a:t>Punkt 2;</a:t>
            </a:r>
            <a:r>
              <a:rPr lang="sv-SE" sz="1100" baseline="0" dirty="0"/>
              <a:t> På liknande sätt är det om man som ledamot har en närstående eller god vän (tredje man) som har ett företag där man själv kan ha ett intresse.</a:t>
            </a:r>
            <a:endParaRPr lang="sv-SE" sz="11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100" b="0" dirty="0">
              <a:latin typeface="+mj-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b="0" dirty="0">
                <a:latin typeface="+mj-lt"/>
              </a:rPr>
              <a:t>En ledamot kan välja att avstå från att fatta ett beslut då frågan berör ledamoten på ett personligt plan och därför kan påverka ledamotens objektivitet. Vid sådant jäv delta inte i beslut. </a:t>
            </a:r>
            <a:r>
              <a:rPr lang="sv-SE" sz="1100" kern="1200" dirty="0">
                <a:solidFill>
                  <a:schemeClr val="tx1"/>
                </a:solidFill>
                <a:effectLst/>
                <a:latin typeface="+mj-lt"/>
                <a:ea typeface="+mn-ea"/>
                <a:cs typeface="+mn-cs"/>
              </a:rPr>
              <a:t>Tänk på att detta</a:t>
            </a:r>
            <a:r>
              <a:rPr lang="sv-SE" sz="1100" kern="1200" baseline="0" dirty="0">
                <a:solidFill>
                  <a:schemeClr val="tx1"/>
                </a:solidFill>
                <a:effectLst/>
                <a:latin typeface="+mj-lt"/>
                <a:ea typeface="+mn-ea"/>
                <a:cs typeface="+mn-cs"/>
              </a:rPr>
              <a:t> är en förtroendefråga, bättre att ”gå ut” en gång för mycket än en gång för lite.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100" kern="1200" baseline="0" dirty="0">
              <a:solidFill>
                <a:schemeClr val="tx1"/>
              </a:solidFill>
              <a:effectLst/>
              <a:latin typeface="+mj-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kern="1200" dirty="0">
                <a:solidFill>
                  <a:schemeClr val="tx1"/>
                </a:solidFill>
                <a:effectLst/>
                <a:latin typeface="+mj-lt"/>
                <a:ea typeface="+mn-ea"/>
                <a:cs typeface="+mn-cs"/>
              </a:rPr>
              <a:t>Exempelvis är det ok rösta i interna föreningsrättsliga frågor som t ex ändring av stadgar.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0" dirty="0"/>
          </a:p>
          <a:p>
            <a:pPr lvl="0"/>
            <a:endParaRPr lang="sv-SE" sz="1200" kern="1200" baseline="0" dirty="0">
              <a:solidFill>
                <a:schemeClr val="tx1"/>
              </a:solidFill>
              <a:effectLst/>
              <a:latin typeface="+mn-lt"/>
              <a:ea typeface="+mn-ea"/>
              <a:cs typeface="+mn-cs"/>
            </a:endParaRPr>
          </a:p>
          <a:p>
            <a:pPr lvl="0"/>
            <a:endParaRPr lang="sv-SE" sz="1200" kern="1200" baseline="0" dirty="0">
              <a:solidFill>
                <a:schemeClr val="tx1"/>
              </a:solidFill>
              <a:effectLst/>
              <a:latin typeface="+mn-lt"/>
              <a:ea typeface="+mn-ea"/>
              <a:cs typeface="+mn-cs"/>
            </a:endParaRPr>
          </a:p>
          <a:p>
            <a:pPr lv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19</a:t>
            </a:fld>
            <a:endParaRPr lang="sv-S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latin typeface="+mn-lt"/>
                <a:ea typeface="ＭＳ Ｐゴシック" charset="0"/>
                <a:cs typeface="ＭＳ Ｐゴシック" charset="0"/>
              </a:rPr>
              <a:t>Bild  ”Sysslomanna</a:t>
            </a:r>
            <a:r>
              <a:rPr lang="sv-SE" sz="1200" b="1" kern="1200" baseline="0" dirty="0">
                <a:solidFill>
                  <a:schemeClr val="tx1"/>
                </a:solidFill>
                <a:latin typeface="+mn-lt"/>
                <a:ea typeface="ＭＳ Ｐゴシック" charset="0"/>
                <a:cs typeface="ＭＳ Ｐゴシック" charset="0"/>
              </a:rPr>
              <a:t>ansvar”</a:t>
            </a:r>
            <a:endParaRPr lang="sv-SE" sz="1200" b="1" kern="1200" dirty="0">
              <a:solidFill>
                <a:schemeClr val="tx1"/>
              </a:solidFill>
              <a:latin typeface="+mn-lt"/>
              <a:ea typeface="ＭＳ Ｐゴシック" charset="0"/>
              <a:cs typeface="ＭＳ Ｐゴシック" charset="0"/>
            </a:endParaRPr>
          </a:p>
          <a:p>
            <a:r>
              <a:rPr lang="sv-SE" sz="1200" kern="1200" dirty="0">
                <a:solidFill>
                  <a:schemeClr val="tx1"/>
                </a:solidFill>
                <a:latin typeface="+mn-lt"/>
                <a:ea typeface="ＭＳ Ｐゴシック" charset="0"/>
                <a:cs typeface="ＭＳ Ｐゴシック" charset="0"/>
              </a:rPr>
              <a:t>Genom den sysslomannaställning</a:t>
            </a:r>
            <a:r>
              <a:rPr lang="sv-SE" sz="1200" kern="1200" baseline="0" dirty="0">
                <a:solidFill>
                  <a:schemeClr val="tx1"/>
                </a:solidFill>
                <a:latin typeface="+mn-lt"/>
                <a:ea typeface="ＭＳ Ｐゴシック" charset="0"/>
                <a:cs typeface="ＭＳ Ｐゴシック" charset="0"/>
              </a:rPr>
              <a:t> man har som styrelseledamot har man ett sysslomannaansvar. Denna gäller alltid i styrelsearbete. </a:t>
            </a:r>
          </a:p>
          <a:p>
            <a:r>
              <a:rPr lang="sv-SE" sz="1200" kern="1200" baseline="0" dirty="0">
                <a:solidFill>
                  <a:schemeClr val="tx1"/>
                </a:solidFill>
                <a:latin typeface="+mn-lt"/>
                <a:ea typeface="ＭＳ Ｐゴシック" charset="0"/>
                <a:cs typeface="ＭＳ Ｐゴシック" charset="0"/>
              </a:rPr>
              <a:t>I sysslomannaansvaret ingår de fyra plikterna som finns med i bilden, där tystnadsplikten berördes i förra bilden. De fyra plikterna beskrivs med någon rad nedan.</a:t>
            </a:r>
          </a:p>
          <a:p>
            <a:endParaRPr lang="sv-SE" sz="1200" kern="1200" baseline="0" dirty="0">
              <a:solidFill>
                <a:schemeClr val="tx1"/>
              </a:solidFill>
              <a:latin typeface="+mn-lt"/>
              <a:ea typeface="ＭＳ Ｐゴシック" charset="0"/>
            </a:endParaRPr>
          </a:p>
          <a:p>
            <a:pPr marL="171450" indent="-171450">
              <a:spcBef>
                <a:spcPts val="1000"/>
              </a:spcBef>
              <a:buFont typeface="Arial" pitchFamily="34" charset="0"/>
              <a:buChar char="•"/>
            </a:pPr>
            <a:r>
              <a:rPr lang="sv-SE" sz="1200" dirty="0">
                <a:latin typeface="+mn-lt"/>
              </a:rPr>
              <a:t>Tystnadsplikt – att iaktta</a:t>
            </a:r>
            <a:r>
              <a:rPr lang="sv-SE" sz="1200" baseline="0" dirty="0">
                <a:latin typeface="+mn-lt"/>
              </a:rPr>
              <a:t> tystlåtenhet, det vill säga att inte föra ut information som kan skada medlemmar eller föreningen.</a:t>
            </a:r>
          </a:p>
          <a:p>
            <a:pPr marL="171450" indent="-171450">
              <a:spcBef>
                <a:spcPts val="1000"/>
              </a:spcBef>
              <a:buFont typeface="Arial" pitchFamily="34" charset="0"/>
              <a:buChar char="•"/>
            </a:pPr>
            <a:r>
              <a:rPr lang="sv-SE" sz="1200" dirty="0">
                <a:latin typeface="+mn-lt"/>
              </a:rPr>
              <a:t>Lojalitetplikt – </a:t>
            </a:r>
            <a:r>
              <a:rPr lang="sv-SE" sz="1200" kern="1200" dirty="0">
                <a:solidFill>
                  <a:schemeClr val="tx1"/>
                </a:solidFill>
                <a:effectLst/>
                <a:latin typeface="+mn-lt"/>
                <a:ea typeface="+mn-ea"/>
                <a:cs typeface="+mn-cs"/>
              </a:rPr>
              <a:t>att se till bostadsrättsföreningens bästa och inte sina egna intressen</a:t>
            </a:r>
          </a:p>
          <a:p>
            <a:pPr marL="171450" indent="-171450">
              <a:spcBef>
                <a:spcPts val="1000"/>
              </a:spcBef>
              <a:buFont typeface="Arial" pitchFamily="34" charset="0"/>
              <a:buChar char="•"/>
            </a:pPr>
            <a:r>
              <a:rPr lang="sv-SE" sz="1200" dirty="0" err="1">
                <a:latin typeface="+mn-lt"/>
              </a:rPr>
              <a:t>Vårdplikt</a:t>
            </a:r>
            <a:r>
              <a:rPr lang="sv-SE" sz="1200" dirty="0">
                <a:latin typeface="+mn-lt"/>
              </a:rPr>
              <a:t> - gentemot bostadsrättsföreningen, att bostadsrättsföreningen</a:t>
            </a:r>
            <a:r>
              <a:rPr lang="sv-SE" sz="1200" baseline="0" dirty="0">
                <a:latin typeface="+mn-lt"/>
              </a:rPr>
              <a:t> sköts på ett bra sätt</a:t>
            </a:r>
            <a:endParaRPr lang="sv-SE" altLang="ja-JP" sz="1200" dirty="0">
              <a:latin typeface="+mn-lt"/>
            </a:endParaRPr>
          </a:p>
          <a:p>
            <a:pPr marL="171450" indent="-171450">
              <a:spcBef>
                <a:spcPts val="1000"/>
              </a:spcBef>
              <a:buFont typeface="Arial" pitchFamily="34" charset="0"/>
              <a:buChar char="•"/>
            </a:pPr>
            <a:r>
              <a:rPr lang="sv-SE" sz="1200" dirty="0">
                <a:latin typeface="+mn-lt"/>
              </a:rPr>
              <a:t>Lydnadsplikt – att rätta sig efter</a:t>
            </a:r>
            <a:r>
              <a:rPr lang="sv-SE" sz="1200" baseline="0" dirty="0">
                <a:latin typeface="+mn-lt"/>
              </a:rPr>
              <a:t> stämmans beslut och instruktioner</a:t>
            </a:r>
            <a:endParaRPr lang="sv-SE" sz="1200" dirty="0">
              <a:latin typeface="+mn-lt"/>
            </a:endParaRPr>
          </a:p>
          <a:p>
            <a:pPr eaLnBrk="1" hangingPunct="1">
              <a:spcBef>
                <a:spcPts val="1000"/>
              </a:spcBef>
            </a:pPr>
            <a:endParaRPr lang="sv-SE" sz="1200" dirty="0">
              <a:latin typeface="+mn-lt"/>
            </a:endParaRPr>
          </a:p>
          <a:p>
            <a:endParaRPr lang="sv-SE" dirty="0">
              <a:latin typeface="+mn-lt"/>
            </a:endParaRPr>
          </a:p>
        </p:txBody>
      </p:sp>
      <p:sp>
        <p:nvSpPr>
          <p:cNvPr id="4" name="Platshållare för bildnummer 3"/>
          <p:cNvSpPr>
            <a:spLocks noGrp="1"/>
          </p:cNvSpPr>
          <p:nvPr>
            <p:ph type="sldNum" sz="quarter" idx="10"/>
          </p:nvPr>
        </p:nvSpPr>
        <p:spPr/>
        <p:txBody>
          <a:bodyPr/>
          <a:lstStyle/>
          <a:p>
            <a:pPr>
              <a:defRPr/>
            </a:pPr>
            <a:fld id="{969242E3-0DA2-D04E-B6F3-F0C7A453F2B5}" type="slidenum">
              <a:rPr lang="sv-SE" smtClean="0"/>
              <a:pPr>
                <a:defRPr/>
              </a:pPr>
              <a:t>20</a:t>
            </a:fld>
            <a:endParaRPr lang="sv-S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32500" lnSpcReduction="20000"/>
          </a:bodyPr>
          <a:lstStyle/>
          <a:p>
            <a:r>
              <a:rPr lang="sv-SE" sz="1200" b="1" dirty="0"/>
              <a:t>Bild ”</a:t>
            </a:r>
            <a:r>
              <a:rPr lang="sv-SE" sz="1200" b="1" kern="1200" dirty="0">
                <a:solidFill>
                  <a:schemeClr val="tx1"/>
                </a:solidFill>
                <a:latin typeface="+mn-lt"/>
                <a:ea typeface="+mn-ea"/>
                <a:cs typeface="+mn-cs"/>
              </a:rPr>
              <a:t>Styrelsens konstituering”</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Styrelsen som valts på stämman ska inom sig välja hur funktionerna inom styrelsen ska fördelas. Detta för att arbetet ska flyta effektivt. Styrelsen ska enligt HSB normalstadgar bestå av lägst 3</a:t>
            </a:r>
            <a:r>
              <a:rPr lang="sv-SE" sz="1200" kern="1200" baseline="0" dirty="0">
                <a:solidFill>
                  <a:schemeClr val="tx1"/>
                </a:solidFill>
                <a:latin typeface="+mn-lt"/>
                <a:ea typeface="+mn-ea"/>
                <a:cs typeface="+mn-cs"/>
              </a:rPr>
              <a:t> och</a:t>
            </a:r>
            <a:r>
              <a:rPr lang="sv-SE" sz="1200" kern="1200" dirty="0">
                <a:solidFill>
                  <a:schemeClr val="tx1"/>
                </a:solidFill>
                <a:latin typeface="+mn-lt"/>
                <a:ea typeface="+mn-ea"/>
                <a:cs typeface="+mn-cs"/>
              </a:rPr>
              <a:t> högst 11 styrelseledamöter. Ordförande, sekreterare samt studie- och fritidsorganisatör är de obligatoriska roller som ska utses, men naturligtvis är det av vikt att övriga ledamöter blir delaktiga i egna ansvarsområden för att både styrelsearbetet och ansvarsfördelningen blir tydlig. Övriga funktioner kan t.ex. vara ekonomiansvarig, informationsansvarig etc.</a:t>
            </a:r>
          </a:p>
          <a:p>
            <a:endParaRPr lang="sv-SE" sz="1200" kern="1200" dirty="0">
              <a:solidFill>
                <a:schemeClr val="tx1"/>
              </a:solidFill>
              <a:latin typeface="+mn-lt"/>
              <a:ea typeface="+mn-ea"/>
              <a:cs typeface="+mn-cs"/>
            </a:endParaRPr>
          </a:p>
          <a:p>
            <a:r>
              <a:rPr lang="sv-SE" sz="1200" b="1" dirty="0"/>
              <a:t>Bild ”</a:t>
            </a:r>
            <a:r>
              <a:rPr lang="sv-SE" sz="1200" b="1" kern="1200" dirty="0">
                <a:solidFill>
                  <a:schemeClr val="tx1"/>
                </a:solidFill>
                <a:latin typeface="+mn-lt"/>
                <a:ea typeface="+mn-ea"/>
                <a:cs typeface="+mn-cs"/>
              </a:rPr>
              <a:t>Ordförande”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Styrelsens ordförande har huvudansvaret inom styrelsen och för styrelsesammanträdena och ska också fungera som arbetsledare i styrelsen.</a:t>
            </a:r>
          </a:p>
          <a:p>
            <a:endParaRPr lang="sv-SE" sz="1200" kern="1200" dirty="0">
              <a:solidFill>
                <a:schemeClr val="tx1"/>
              </a:solidFill>
              <a:latin typeface="+mn-lt"/>
              <a:ea typeface="+mn-ea"/>
              <a:cs typeface="+mn-cs"/>
            </a:endParaRP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mn-lt"/>
                <a:ea typeface="+mn-ea"/>
              </a:rPr>
              <a:t>Arbetsleder styrelsens arbete</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rPr>
              <a:t>Leder styrelsesammanträden</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mn-lt"/>
                <a:ea typeface="+mn-ea"/>
              </a:rPr>
              <a:t>Övergripande ansvar</a:t>
            </a:r>
          </a:p>
          <a:p>
            <a:pPr marL="342900" indent="-342900">
              <a:lnSpc>
                <a:spcPct val="90000"/>
              </a:lnSpc>
              <a:spcBef>
                <a:spcPts val="1176"/>
              </a:spcBef>
              <a:buClr>
                <a:schemeClr val="accent6">
                  <a:lumMod val="60000"/>
                  <a:lumOff val="40000"/>
                </a:schemeClr>
              </a:buClr>
              <a:buSzPct val="130000"/>
              <a:buFont typeface="Arial"/>
              <a:buChar char="•"/>
              <a:defRPr/>
            </a:pPr>
            <a:endParaRPr lang="sv-SE" sz="1200" b="1" kern="0" dirty="0">
              <a:solidFill>
                <a:srgbClr val="4B4B4B"/>
              </a:solidFill>
              <a:latin typeface="+mn-lt"/>
              <a:ea typeface="+mn-ea"/>
            </a:endParaRPr>
          </a:p>
          <a:p>
            <a:r>
              <a:rPr lang="sv-SE" sz="1200" b="1" kern="1200" dirty="0">
                <a:solidFill>
                  <a:schemeClr val="tx1"/>
                </a:solidFill>
                <a:latin typeface="+mn-lt"/>
                <a:ea typeface="+mn-ea"/>
                <a:cs typeface="+mn-cs"/>
              </a:rPr>
              <a:t>Bild ”Sekreterare”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Ibland brukar man lite tillspetsat fråga om inte sekreteraren är styrelsens viktigaste person. Vad händer om det som beslutas</a:t>
            </a:r>
            <a:r>
              <a:rPr lang="sv-SE" sz="1200" kern="1200" baseline="0" dirty="0">
                <a:solidFill>
                  <a:schemeClr val="tx1"/>
                </a:solidFill>
                <a:latin typeface="+mn-lt"/>
                <a:ea typeface="+mn-ea"/>
                <a:cs typeface="+mn-cs"/>
              </a:rPr>
              <a:t> inte</a:t>
            </a:r>
            <a:r>
              <a:rPr lang="sv-SE" sz="1200" kern="1200" dirty="0">
                <a:solidFill>
                  <a:schemeClr val="tx1"/>
                </a:solidFill>
                <a:latin typeface="+mn-lt"/>
                <a:ea typeface="+mn-ea"/>
                <a:cs typeface="+mn-cs"/>
              </a:rPr>
              <a:t> dokumenteras…? </a:t>
            </a:r>
          </a:p>
          <a:p>
            <a:r>
              <a:rPr lang="sv-SE" sz="1200" kern="1200" dirty="0">
                <a:solidFill>
                  <a:schemeClr val="tx1"/>
                </a:solidFill>
                <a:latin typeface="+mn-lt"/>
                <a:ea typeface="+mn-ea"/>
                <a:cs typeface="+mn-cs"/>
              </a:rPr>
              <a:t>Sekreteraren utformar i samråd med ordförande dagordning och kallelse till styrelsemöten, skriver protokoll på de möten som styrelsen har (och ibland även protokoll på föreningsstämman) och ansvarar också för att eventuellt bordlagda/återremitterade ärenden följs upp, och bevakar andra ärenden som kommer upp. Protokoll ska också förvaras på ett betryggande sätt. Protokollen ska dessutom föras i nummerordning.</a:t>
            </a:r>
          </a:p>
          <a:p>
            <a:endParaRPr lang="sv-SE" dirty="0"/>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mn-lt"/>
                <a:ea typeface="+mn-ea"/>
              </a:rPr>
              <a:t>Dagordning</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Arial" pitchFamily="34" charset="0"/>
              </a:rPr>
              <a:t>Protokoll</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Arial" pitchFamily="34" charset="0"/>
              </a:rPr>
              <a:t>Beslut</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Arial" pitchFamily="34" charset="0"/>
              </a:rPr>
              <a:t>Bordläggning/Återremiss</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Arial" pitchFamily="34" charset="0"/>
              </a:rPr>
              <a:t>Bevakning av ärenden</a:t>
            </a:r>
          </a:p>
          <a:p>
            <a:pPr marL="342900" indent="-342900">
              <a:lnSpc>
                <a:spcPct val="90000"/>
              </a:lnSpc>
              <a:spcBef>
                <a:spcPts val="1176"/>
              </a:spcBef>
              <a:buClr>
                <a:schemeClr val="accent6">
                  <a:lumMod val="60000"/>
                  <a:lumOff val="40000"/>
                </a:schemeClr>
              </a:buClr>
              <a:buSzPct val="130000"/>
              <a:buFont typeface="Arial"/>
              <a:buChar char="•"/>
              <a:defRPr/>
            </a:pPr>
            <a:r>
              <a:rPr lang="sv-SE" sz="1200" kern="0" dirty="0">
                <a:solidFill>
                  <a:srgbClr val="4B4B4B"/>
                </a:solidFill>
                <a:latin typeface="+mn-lt"/>
                <a:ea typeface="+mn-ea"/>
              </a:rPr>
              <a:t>Arkivering</a:t>
            </a:r>
          </a:p>
          <a:p>
            <a:pPr marL="342900" indent="-342900">
              <a:lnSpc>
                <a:spcPct val="90000"/>
              </a:lnSpc>
              <a:spcBef>
                <a:spcPts val="1176"/>
              </a:spcBef>
              <a:buClr>
                <a:schemeClr val="accent6">
                  <a:lumMod val="60000"/>
                  <a:lumOff val="40000"/>
                </a:schemeClr>
              </a:buClr>
              <a:buSzPct val="130000"/>
              <a:buFont typeface="Arial"/>
              <a:buChar char="•"/>
              <a:defRPr/>
            </a:pPr>
            <a:endParaRPr lang="sv-SE" sz="1200" b="1" kern="0" dirty="0">
              <a:solidFill>
                <a:srgbClr val="4B4B4B"/>
              </a:solidFill>
              <a:latin typeface="+mn-lt"/>
              <a:ea typeface="+mn-ea"/>
            </a:endParaRPr>
          </a:p>
          <a:p>
            <a:r>
              <a:rPr lang="sv-SE" sz="1200" b="1" kern="1200" dirty="0">
                <a:solidFill>
                  <a:schemeClr val="tx1"/>
                </a:solidFill>
                <a:latin typeface="+mn-lt"/>
                <a:ea typeface="+mn-ea"/>
                <a:cs typeface="+mn-cs"/>
              </a:rPr>
              <a:t>Bild ”Studieorganisatör”</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Studieorganisatörens viktigaste uppgift är att se till att styrelsen har den kompetens som behövs för att fatta korrekta beslut. Studieorganisatören bör göra en slags ”behovsinventering” av styrelsen och därefter kartlägga vilka utbildningar inom ett önskat område som finns. Många studieorganisatörer arbetar även med föreningens egna fritids- och kulturfrågor för att främja trivsel och gemenskap bland föreningens medlemmar.</a:t>
            </a:r>
          </a:p>
          <a:p>
            <a:endParaRPr lang="sv-SE" dirty="0"/>
          </a:p>
          <a:p>
            <a:pPr marL="288000" indent="-288000">
              <a:lnSpc>
                <a:spcPct val="90000"/>
              </a:lnSpc>
              <a:spcBef>
                <a:spcPts val="1200"/>
              </a:spcBef>
              <a:buClr>
                <a:schemeClr val="accent6">
                  <a:lumMod val="60000"/>
                  <a:lumOff val="40000"/>
                </a:schemeClr>
              </a:buClr>
              <a:buSzPct val="130000"/>
              <a:buFont typeface="Arial"/>
              <a:buChar char="•"/>
              <a:defRPr/>
            </a:pPr>
            <a:r>
              <a:rPr lang="sv-SE" sz="1200" kern="0" dirty="0">
                <a:solidFill>
                  <a:srgbClr val="4B4B4B"/>
                </a:solidFill>
                <a:latin typeface="+mn-lt"/>
                <a:ea typeface="+mn-ea"/>
              </a:rPr>
              <a:t>Verka för välutbildad styrelse</a:t>
            </a:r>
          </a:p>
          <a:p>
            <a:pPr marL="288000" indent="-288000">
              <a:lnSpc>
                <a:spcPct val="90000"/>
              </a:lnSpc>
              <a:spcBef>
                <a:spcPts val="1200"/>
              </a:spcBef>
              <a:buClr>
                <a:schemeClr val="accent6">
                  <a:lumMod val="60000"/>
                  <a:lumOff val="40000"/>
                </a:schemeClr>
              </a:buClr>
              <a:buSzPct val="130000"/>
              <a:buFont typeface="Arial"/>
              <a:buChar char="•"/>
              <a:defRPr/>
            </a:pPr>
            <a:r>
              <a:rPr lang="sv-SE" sz="1200" kern="0" dirty="0">
                <a:solidFill>
                  <a:srgbClr val="4B4B4B"/>
                </a:solidFill>
                <a:latin typeface="+mn-lt"/>
              </a:rPr>
              <a:t>Kartlägga kompetensbehov</a:t>
            </a:r>
          </a:p>
          <a:p>
            <a:pPr marL="288000" indent="-288000">
              <a:lnSpc>
                <a:spcPct val="90000"/>
              </a:lnSpc>
              <a:spcBef>
                <a:spcPts val="1200"/>
              </a:spcBef>
              <a:buClr>
                <a:schemeClr val="accent6">
                  <a:lumMod val="60000"/>
                  <a:lumOff val="40000"/>
                </a:schemeClr>
              </a:buClr>
              <a:buSzPct val="130000"/>
              <a:buFont typeface="Arial"/>
              <a:buChar char="•"/>
              <a:defRPr/>
            </a:pPr>
            <a:r>
              <a:rPr lang="sv-SE" sz="1200" kern="0" dirty="0">
                <a:solidFill>
                  <a:srgbClr val="4B4B4B"/>
                </a:solidFill>
                <a:latin typeface="+mn-lt"/>
                <a:ea typeface="+mn-ea"/>
              </a:rPr>
              <a:t>Ta fram utbildningsplan</a:t>
            </a:r>
          </a:p>
          <a:p>
            <a:pPr marL="288000" indent="-288000">
              <a:lnSpc>
                <a:spcPct val="90000"/>
              </a:lnSpc>
              <a:spcBef>
                <a:spcPts val="1200"/>
              </a:spcBef>
              <a:buClr>
                <a:schemeClr val="accent6">
                  <a:lumMod val="60000"/>
                  <a:lumOff val="40000"/>
                </a:schemeClr>
              </a:buClr>
              <a:buSzPct val="130000"/>
              <a:buFont typeface="Arial"/>
              <a:buChar char="•"/>
              <a:defRPr/>
            </a:pPr>
            <a:r>
              <a:rPr lang="sv-SE" sz="1200" kern="0" dirty="0">
                <a:solidFill>
                  <a:srgbClr val="4B4B4B"/>
                </a:solidFill>
                <a:latin typeface="+mn-lt"/>
              </a:rPr>
              <a:t>Utbildning stående punkt på dagordning</a:t>
            </a:r>
            <a:endParaRPr lang="sv-SE" sz="1200" kern="0" dirty="0">
              <a:solidFill>
                <a:srgbClr val="4B4B4B"/>
              </a:solidFill>
              <a:latin typeface="+mn-lt"/>
              <a:ea typeface="+mn-ea"/>
            </a:endParaRPr>
          </a:p>
          <a:p>
            <a:pPr marL="288000" indent="-288000">
              <a:lnSpc>
                <a:spcPct val="90000"/>
              </a:lnSpc>
              <a:spcBef>
                <a:spcPts val="1200"/>
              </a:spcBef>
              <a:buClr>
                <a:schemeClr val="accent6">
                  <a:lumMod val="60000"/>
                  <a:lumOff val="40000"/>
                </a:schemeClr>
              </a:buClr>
              <a:buSzPct val="130000"/>
              <a:buFont typeface="Arial"/>
              <a:buChar char="•"/>
              <a:defRPr/>
            </a:pPr>
            <a:r>
              <a:rPr lang="sv-SE" sz="1200" kern="0" dirty="0">
                <a:solidFill>
                  <a:srgbClr val="4B4B4B"/>
                </a:solidFill>
                <a:latin typeface="+mn-lt"/>
                <a:ea typeface="+mn-ea"/>
              </a:rPr>
              <a:t>Fritids- och kulturfrågor</a:t>
            </a:r>
            <a:endParaRPr lang="sv-SE" sz="1400" b="1" kern="0" dirty="0">
              <a:solidFill>
                <a:srgbClr val="4B4B4B"/>
              </a:solidFill>
              <a:latin typeface="+mn-lt"/>
              <a:ea typeface="+mn-ea"/>
            </a:endParaRPr>
          </a:p>
          <a:p>
            <a:pPr marL="342900" indent="-342900">
              <a:lnSpc>
                <a:spcPct val="90000"/>
              </a:lnSpc>
              <a:spcBef>
                <a:spcPts val="1176"/>
              </a:spcBef>
              <a:buClr>
                <a:schemeClr val="accent6">
                  <a:lumMod val="60000"/>
                  <a:lumOff val="40000"/>
                </a:schemeClr>
              </a:buClr>
              <a:buSzPct val="130000"/>
              <a:buFont typeface="Arial"/>
              <a:buNone/>
              <a:defRPr/>
            </a:pPr>
            <a:endParaRPr lang="sv-SE" b="1" kern="0" dirty="0">
              <a:solidFill>
                <a:srgbClr val="4B4B4B"/>
              </a:solidFill>
              <a:latin typeface="+mn-lt"/>
              <a:ea typeface="+mn-ea"/>
            </a:endParaRPr>
          </a:p>
          <a:p>
            <a:pPr marL="342900" indent="-342900">
              <a:lnSpc>
                <a:spcPct val="90000"/>
              </a:lnSpc>
              <a:spcBef>
                <a:spcPts val="1176"/>
              </a:spcBef>
              <a:buClr>
                <a:schemeClr val="accent6">
                  <a:lumMod val="60000"/>
                  <a:lumOff val="40000"/>
                </a:schemeClr>
              </a:buClr>
              <a:buSzPct val="130000"/>
              <a:buFont typeface="Arial"/>
              <a:buNone/>
              <a:defRPr/>
            </a:pPr>
            <a:endParaRPr lang="sv-SE" sz="1200" b="1" kern="0" dirty="0">
              <a:solidFill>
                <a:srgbClr val="4B4B4B"/>
              </a:solidFill>
              <a:latin typeface="+mn-lt"/>
              <a:ea typeface="+mn-ea"/>
            </a:endParaRPr>
          </a:p>
          <a:p>
            <a:pPr marL="342900" indent="-342900">
              <a:lnSpc>
                <a:spcPct val="90000"/>
              </a:lnSpc>
              <a:spcBef>
                <a:spcPts val="1176"/>
              </a:spcBef>
              <a:buClr>
                <a:schemeClr val="accent6">
                  <a:lumMod val="60000"/>
                  <a:lumOff val="40000"/>
                </a:schemeClr>
              </a:buClr>
              <a:buSzPct val="130000"/>
              <a:buFont typeface="Arial"/>
              <a:buChar char="•"/>
              <a:defRPr/>
            </a:pPr>
            <a:endParaRPr lang="sv-SE" b="1" kern="0" dirty="0">
              <a:solidFill>
                <a:srgbClr val="4B4B4B"/>
              </a:solidFill>
              <a:latin typeface="+mn-lt"/>
              <a:ea typeface="+mn-ea"/>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21</a:t>
            </a:fld>
            <a:endParaRPr lang="sv-S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1" dirty="0"/>
              <a:t>Bild ”</a:t>
            </a:r>
            <a:r>
              <a:rPr lang="sv-SE" sz="1200" b="1" kern="1200" dirty="0">
                <a:solidFill>
                  <a:schemeClr val="tx1"/>
                </a:solidFill>
                <a:latin typeface="+mn-lt"/>
                <a:ea typeface="+mn-ea"/>
                <a:cs typeface="+mn-cs"/>
              </a:rPr>
              <a:t>Styrelsens</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åtagande och</a:t>
            </a:r>
            <a:r>
              <a:rPr lang="sv-SE" sz="1200" b="1" kern="1200" baseline="0" dirty="0">
                <a:solidFill>
                  <a:schemeClr val="tx1"/>
                </a:solidFill>
                <a:latin typeface="+mn-lt"/>
                <a:ea typeface="+mn-ea"/>
                <a:cs typeface="+mn-cs"/>
              </a:rPr>
              <a:t> uppgifter</a:t>
            </a:r>
            <a:r>
              <a:rPr lang="sv-SE" sz="1200" b="1" kern="1200" dirty="0">
                <a:solidFill>
                  <a:schemeClr val="tx1"/>
                </a:solidFill>
                <a:latin typeface="+mn-lt"/>
                <a:ea typeface="+mn-ea"/>
                <a:cs typeface="+mn-cs"/>
              </a:rPr>
              <a:t>”</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föreningsstämman har valt de personer som ska sitta i styrelsen så är det styrelsens uppgift att träffas för att bestämma sina respektive roller</a:t>
            </a:r>
            <a:r>
              <a:rPr lang="sv-SE" sz="1200" kern="1200" baseline="0" dirty="0">
                <a:solidFill>
                  <a:schemeClr val="tx1"/>
                </a:solidFill>
                <a:latin typeface="+mn-lt"/>
                <a:ea typeface="+mn-ea"/>
                <a:cs typeface="+mn-cs"/>
              </a:rPr>
              <a:t> - </a:t>
            </a:r>
            <a:r>
              <a:rPr lang="sv-SE" sz="1200" b="1" u="none" kern="1200" dirty="0">
                <a:solidFill>
                  <a:schemeClr val="tx1"/>
                </a:solidFill>
                <a:latin typeface="+mn-lt"/>
                <a:ea typeface="+mn-ea"/>
                <a:cs typeface="+mn-cs"/>
              </a:rPr>
              <a:t>konstitueras</a:t>
            </a:r>
            <a:r>
              <a:rPr lang="sv-SE" sz="1200" kern="1200" dirty="0">
                <a:solidFill>
                  <a:schemeClr val="tx1"/>
                </a:solidFill>
                <a:latin typeface="+mn-lt"/>
                <a:ea typeface="+mn-ea"/>
                <a:cs typeface="+mn-cs"/>
              </a:rPr>
              <a:t>. Det innebär att styrelsen tillsammans bestämmer vilka uppgifter som var och en ska ha, ordförande, sekreterare m.fl. De ska även enas om vem eller vilka som ska</a:t>
            </a:r>
            <a:r>
              <a:rPr lang="sv-SE" sz="1200" kern="1200" baseline="0" dirty="0">
                <a:solidFill>
                  <a:schemeClr val="tx1"/>
                </a:solidFill>
                <a:latin typeface="+mn-lt"/>
                <a:ea typeface="+mn-ea"/>
                <a:cs typeface="+mn-cs"/>
              </a:rPr>
              <a:t> utses</a:t>
            </a:r>
            <a:r>
              <a:rPr lang="sv-SE" sz="1200" kern="1200" dirty="0">
                <a:solidFill>
                  <a:schemeClr val="tx1"/>
                </a:solidFill>
                <a:latin typeface="+mn-lt"/>
                <a:ea typeface="+mn-ea"/>
                <a:cs typeface="+mn-cs"/>
              </a:rPr>
              <a:t> till firmatecknare (d.v.s. som med sin namnteckning representerar föreningen vid upphandlingar, lån m.m.) vilka som i styrelsen har så kallad attesträtt, det vill säga vilka som ska underteckna och godkänna de fakturor som föreningen har.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a:t>
            </a:r>
            <a:r>
              <a:rPr lang="sv-SE" sz="1200" kern="1200" baseline="0" dirty="0">
                <a:solidFill>
                  <a:schemeClr val="tx1"/>
                </a:solidFill>
                <a:latin typeface="+mn-lt"/>
                <a:ea typeface="+mn-ea"/>
                <a:cs typeface="+mn-cs"/>
              </a:rPr>
              <a:t> er som har distriktsombud berätta om det (även om det inte finns med som punkt i bilden).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Stadgarna</a:t>
            </a:r>
            <a:r>
              <a:rPr lang="sv-SE" sz="1200" kern="1200" baseline="0" dirty="0">
                <a:solidFill>
                  <a:schemeClr val="tx1"/>
                </a:solidFill>
                <a:latin typeface="+mn-lt"/>
                <a:ea typeface="+mn-ea"/>
                <a:cs typeface="+mn-cs"/>
              </a:rPr>
              <a:t> reglerar konstituering och firmateckning.</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Korrekta kontaktuppgifter till HSB är viktigt för att underlätta korrespondens med rätt personer i styrelsen etc.</a:t>
            </a:r>
          </a:p>
          <a:p>
            <a:r>
              <a:rPr lang="sv-SE" sz="1200" kern="1200" baseline="0" dirty="0">
                <a:solidFill>
                  <a:schemeClr val="tx1"/>
                </a:solidFill>
                <a:latin typeface="+mn-lt"/>
                <a:ea typeface="+mn-ea"/>
                <a:cs typeface="+mn-cs"/>
              </a:rPr>
              <a:t>Bolagsverket är en registreringsmyndighet för bostadsrättsföreningar. Styrelsen ansvarar för att</a:t>
            </a:r>
          </a:p>
          <a:p>
            <a:r>
              <a:rPr lang="sv-SE" sz="1200" kern="1200" baseline="0" dirty="0">
                <a:solidFill>
                  <a:schemeClr val="tx1"/>
                </a:solidFill>
                <a:latin typeface="+mn-lt"/>
                <a:ea typeface="+mn-ea"/>
                <a:cs typeface="+mn-cs"/>
              </a:rPr>
              <a:t>att föreningen är korrekt registrerad med bland annat aktuella uppgifter om styrelseledamöter.</a:t>
            </a:r>
          </a:p>
          <a:p>
            <a:r>
              <a:rPr lang="sv-SE" sz="1200" kern="1200" baseline="0" dirty="0">
                <a:solidFill>
                  <a:schemeClr val="tx1"/>
                </a:solidFill>
                <a:latin typeface="+mn-lt"/>
                <a:ea typeface="+mn-ea"/>
                <a:cs typeface="+mn-cs"/>
              </a:rPr>
              <a:t>Varje eventuell ändring som gör i föreningen, t.ex. ny styrelsesammansättning, ändrade stadgar m.m. måste detta genast registreras hos Bolagsverket.</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22</a:t>
            </a:fld>
            <a:endParaRPr lang="sv-S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latin typeface="+mn-lt"/>
              </a:rPr>
              <a:t>Bild ”</a:t>
            </a:r>
            <a:r>
              <a:rPr lang="sv-SE" sz="1200" b="1" kern="1200" dirty="0">
                <a:solidFill>
                  <a:schemeClr val="tx1"/>
                </a:solidFill>
                <a:latin typeface="+mn-lt"/>
                <a:ea typeface="+mn-ea"/>
                <a:cs typeface="+mn-cs"/>
              </a:rPr>
              <a:t>HSB-ledamoten”</a:t>
            </a:r>
            <a:endParaRPr lang="sv-SE" sz="1200" kern="1200" dirty="0">
              <a:solidFill>
                <a:schemeClr val="tx1"/>
              </a:solidFill>
              <a:latin typeface="+mn-lt"/>
              <a:ea typeface="+mn-ea"/>
              <a:cs typeface="+mn-cs"/>
            </a:endParaRPr>
          </a:p>
          <a:p>
            <a:pPr marL="216000" indent="-216000" eaLnBrk="1" fontAlgn="auto" hangingPunct="1">
              <a:lnSpc>
                <a:spcPct val="90000"/>
              </a:lnSpc>
              <a:spcAft>
                <a:spcPts val="0"/>
              </a:spcAft>
              <a:buFont typeface="Arial" pitchFamily="34" charset="0"/>
              <a:buNone/>
              <a:defRPr/>
            </a:pPr>
            <a:r>
              <a:rPr lang="sv-SE" sz="1200" dirty="0">
                <a:latin typeface="+mn-lt"/>
              </a:rPr>
              <a:t>Texten i bilden är</a:t>
            </a:r>
            <a:r>
              <a:rPr lang="sv-SE" sz="1200" baseline="0" dirty="0">
                <a:latin typeface="+mn-lt"/>
              </a:rPr>
              <a:t> från </a:t>
            </a:r>
            <a:r>
              <a:rPr lang="sv-SE" sz="1200" dirty="0">
                <a:latin typeface="+mn-lt"/>
              </a:rPr>
              <a:t>uppdragsbeskrivningen för HSB-ledamot:</a:t>
            </a:r>
          </a:p>
          <a:p>
            <a:pPr marL="171450" indent="-171450" eaLnBrk="1" hangingPunct="1">
              <a:spcBef>
                <a:spcPts val="1200"/>
              </a:spcBef>
              <a:buFont typeface="Arial" pitchFamily="34" charset="0"/>
              <a:buChar char="•"/>
            </a:pPr>
            <a:r>
              <a:rPr lang="sv-SE" sz="1200" dirty="0">
                <a:latin typeface="+mn-lt"/>
              </a:rPr>
              <a:t>Vara en resursperson i och för brf-styrelsen.</a:t>
            </a:r>
          </a:p>
          <a:p>
            <a:pPr marL="171450" indent="-171450" eaLnBrk="1" hangingPunct="1">
              <a:spcBef>
                <a:spcPts val="1200"/>
              </a:spcBef>
              <a:buFont typeface="Arial" pitchFamily="34" charset="0"/>
              <a:buChar char="•"/>
            </a:pPr>
            <a:r>
              <a:rPr lang="sv-SE" sz="1200" dirty="0">
                <a:latin typeface="+mn-lt"/>
              </a:rPr>
              <a:t>Värna bostadsrättsföreningens och dess </a:t>
            </a:r>
            <a:br>
              <a:rPr lang="sv-SE" sz="1200" dirty="0">
                <a:latin typeface="+mn-lt"/>
              </a:rPr>
            </a:br>
            <a:r>
              <a:rPr lang="sv-SE" sz="1200" dirty="0">
                <a:latin typeface="+mn-lt"/>
              </a:rPr>
              <a:t>medlemmars intressen samt företräda samtliga</a:t>
            </a:r>
            <a:br>
              <a:rPr lang="sv-SE" sz="1200" dirty="0">
                <a:latin typeface="+mn-lt"/>
              </a:rPr>
            </a:br>
            <a:r>
              <a:rPr lang="sv-SE" sz="1200" dirty="0">
                <a:latin typeface="+mn-lt"/>
              </a:rPr>
              <a:t>medlemmar.</a:t>
            </a:r>
          </a:p>
          <a:p>
            <a:pPr marL="171450" indent="-171450" eaLnBrk="1" hangingPunct="1">
              <a:spcBef>
                <a:spcPts val="1200"/>
              </a:spcBef>
              <a:buFont typeface="Arial" pitchFamily="34" charset="0"/>
              <a:buChar char="•"/>
            </a:pPr>
            <a:r>
              <a:rPr lang="sv-SE" sz="1200" dirty="0">
                <a:latin typeface="+mn-lt"/>
              </a:rPr>
              <a:t>Ska inte åta sig uppdrag i styrelsen, t ex  </a:t>
            </a:r>
            <a:br>
              <a:rPr lang="sv-SE" sz="1200" dirty="0">
                <a:latin typeface="+mn-lt"/>
              </a:rPr>
            </a:br>
            <a:r>
              <a:rPr lang="sv-SE" sz="1200" dirty="0">
                <a:latin typeface="+mn-lt"/>
              </a:rPr>
              <a:t>ordförande, sekreterare eller annan ansvarspost.</a:t>
            </a:r>
          </a:p>
          <a:p>
            <a:pPr marL="171450" indent="-171450" eaLnBrk="1" hangingPunct="1">
              <a:spcBef>
                <a:spcPts val="1200"/>
              </a:spcBef>
              <a:buFont typeface="Arial" pitchFamily="34" charset="0"/>
              <a:buChar char="•"/>
            </a:pPr>
            <a:r>
              <a:rPr lang="sv-SE" sz="1200" dirty="0">
                <a:latin typeface="+mn-lt"/>
              </a:rPr>
              <a:t>Inte utföra arbetsuppgifter som ingår i </a:t>
            </a:r>
            <a:br>
              <a:rPr lang="sv-SE" sz="1200" dirty="0">
                <a:latin typeface="+mn-lt"/>
              </a:rPr>
            </a:br>
            <a:r>
              <a:rPr lang="sv-SE" sz="1200" dirty="0">
                <a:latin typeface="+mn-lt"/>
              </a:rPr>
              <a:t>HSB-föreningens tjänsteutbud.</a:t>
            </a:r>
          </a:p>
          <a:p>
            <a:pPr marL="171450" indent="-171450">
              <a:buFont typeface="Arial" pitchFamily="34" charset="0"/>
              <a:buChar char="•"/>
            </a:pPr>
            <a:endParaRPr lang="sv-SE" sz="1200" kern="1200" dirty="0">
              <a:solidFill>
                <a:schemeClr val="tx1"/>
              </a:solidFill>
              <a:latin typeface="+mn-lt"/>
              <a:ea typeface="+mn-ea"/>
              <a:cs typeface="+mn-cs"/>
            </a:endParaRPr>
          </a:p>
          <a:p>
            <a:pPr marL="0" indent="0">
              <a:buFont typeface="Arial" pitchFamily="34" charset="0"/>
              <a:buNone/>
            </a:pPr>
            <a:r>
              <a:rPr lang="sv-SE" sz="1200" kern="1200" dirty="0">
                <a:solidFill>
                  <a:schemeClr val="tx1"/>
                </a:solidFill>
                <a:latin typeface="+mn-lt"/>
                <a:ea typeface="+mn-ea"/>
                <a:cs typeface="+mn-cs"/>
              </a:rPr>
              <a:t>HSB-ledamotens funktion är att vara en användbar resurs för styrelsen. HSB-ledamoten ska enkelt och snabbt kunna hämta upp information som styrelsen vill ha svar på genom den länk HSB-ledamoten är mellan styrelsen och HSB. Till skillnad från föreningens egna ledamöter utses HSB-ledamoten av respektive HSB-förening, men är ändå en fullvärdig medlem av bostadsrättsföreningens styrelse med det juridiska och solidariska ansvar som detta innebär gentemot föreningens medlemmar.</a:t>
            </a:r>
          </a:p>
          <a:p>
            <a:pPr marL="0" indent="0">
              <a:buFont typeface="Arial" pitchFamily="34" charset="0"/>
              <a:buNone/>
            </a:pP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23</a:t>
            </a:fld>
            <a:endParaRPr lang="sv-S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Styrelsen ska”</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Styrelsen har ju en mängd uppgifter att ta hand om under mandattiden. Det finns flera övergripande ansvarsområden. Bland annat att leda och på ett bra sätt organisera de frågor och uppgifter som landar på styrelsebordet. Styrelsen har också att verkställa de beslut som stämman har fattat. Det är stora ekonomiska värden som står på spel och styrelsen ska naturligtvis förvalta föreningens egendom på bästa sätt och både informera och redovisa för medlemmarna vad som genomförts och hur verksamheten går. </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24</a:t>
            </a:fld>
            <a:endParaRPr lang="sv-S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latin typeface="+mn-lt"/>
                <a:ea typeface="+mn-ea"/>
                <a:cs typeface="+mn-cs"/>
              </a:rPr>
              <a:t>Bild ”Kallelse</a:t>
            </a:r>
            <a:r>
              <a:rPr lang="sv-SE" sz="1200" b="1" kern="1200" baseline="0" dirty="0">
                <a:solidFill>
                  <a:schemeClr val="tx1"/>
                </a:solidFill>
                <a:latin typeface="+mn-lt"/>
                <a:ea typeface="+mn-ea"/>
                <a:cs typeface="+mn-cs"/>
              </a:rPr>
              <a:t> s</a:t>
            </a:r>
            <a:r>
              <a:rPr lang="sv-SE" sz="1200" b="1" kern="1200" dirty="0">
                <a:solidFill>
                  <a:schemeClr val="tx1"/>
                </a:solidFill>
                <a:latin typeface="+mn-lt"/>
                <a:ea typeface="+mn-ea"/>
                <a:cs typeface="+mn-cs"/>
              </a:rPr>
              <a:t>tyrelsesammanträde”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Vanligtvis sammanträder en styrelse ungefär en gång per månad. Sätt gärna året mötesplan i god tid. Enligt</a:t>
            </a:r>
            <a:r>
              <a:rPr lang="sv-SE" sz="1200" kern="1200" baseline="0" dirty="0">
                <a:solidFill>
                  <a:schemeClr val="tx1"/>
                </a:solidFill>
                <a:latin typeface="+mn-lt"/>
                <a:ea typeface="+mn-ea"/>
                <a:cs typeface="+mn-cs"/>
              </a:rPr>
              <a:t> lagen måste </a:t>
            </a:r>
            <a:r>
              <a:rPr lang="sv-SE" sz="1200" kern="1200" dirty="0">
                <a:solidFill>
                  <a:schemeClr val="tx1"/>
                </a:solidFill>
                <a:latin typeface="+mn-lt"/>
                <a:ea typeface="+mn-ea"/>
                <a:cs typeface="+mn-cs"/>
              </a:rPr>
              <a:t>samtliga ledamöter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kallas (helst skriftligt för att kunna bevisa att kallelse skett).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Enligt lagen om</a:t>
            </a:r>
            <a:r>
              <a:rPr lang="sv-SE" sz="1200" kern="1200" baseline="0" dirty="0">
                <a:solidFill>
                  <a:schemeClr val="tx1"/>
                </a:solidFill>
                <a:latin typeface="+mn-lt"/>
                <a:ea typeface="+mn-ea"/>
                <a:cs typeface="+mn-cs"/>
              </a:rPr>
              <a:t> ekonomiska föreningar ska alla ledamöter haft möjlighet att delta och fått tillfredställande beslutsunderlag. </a:t>
            </a:r>
            <a:endParaRPr lang="sv-SE" sz="1200" kern="1200" dirty="0">
              <a:solidFill>
                <a:schemeClr val="tx1"/>
              </a:solidFill>
              <a:latin typeface="+mn-lt"/>
              <a:ea typeface="+mn-ea"/>
              <a:cs typeface="+mn-cs"/>
            </a:endParaRPr>
          </a:p>
          <a:p>
            <a:r>
              <a:rPr lang="sv-SE" dirty="0"/>
              <a:t>För bra möte underlättar dagordning i god tid innan.</a:t>
            </a: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25</a:t>
            </a:fld>
            <a:endParaRPr lang="sv-S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latin typeface="+mn-lt"/>
                <a:ea typeface="+mn-ea"/>
                <a:cs typeface="+mn-cs"/>
              </a:rPr>
              <a:t>Bild ”Styrelsesammanträde”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ersättare behöver inte kallas till varje styrelsesammanträde om den inte är ”tjänstgörande”; d.v.s. vid tillfället ersätter en styrelseledamot. Men det är naturligtvis en stor fördel att suppleanten alltid är lika insatt som de övriga i de frågor som styrelsen har att arbeta med, så kallelsen bör därför alltid gå även till ersättaren/</a:t>
            </a:r>
            <a:r>
              <a:rPr lang="sv-SE" sz="1200" kern="1200" dirty="0" err="1">
                <a:solidFill>
                  <a:schemeClr val="tx1"/>
                </a:solidFill>
                <a:latin typeface="+mn-lt"/>
                <a:ea typeface="+mn-ea"/>
                <a:cs typeface="+mn-cs"/>
              </a:rPr>
              <a:t>na</a:t>
            </a:r>
            <a:r>
              <a:rPr lang="sv-SE" sz="1200" kern="1200" dirty="0">
                <a:solidFill>
                  <a:schemeClr val="tx1"/>
                </a:solidFill>
                <a:latin typeface="+mn-lt"/>
                <a:ea typeface="+mn-ea"/>
                <a:cs typeface="+mn-cs"/>
              </a:rPr>
              <a: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Enligt 2003 års normalstadgar är styrelsen </a:t>
            </a:r>
            <a:r>
              <a:rPr lang="sv-SE" sz="1200" b="1" u="none" kern="1200" dirty="0">
                <a:solidFill>
                  <a:schemeClr val="tx1"/>
                </a:solidFill>
                <a:latin typeface="+mn-lt"/>
                <a:ea typeface="+mn-ea"/>
                <a:cs typeface="+mn-cs"/>
              </a:rPr>
              <a:t>beslutsför</a:t>
            </a:r>
            <a:r>
              <a:rPr lang="sv-SE" sz="1200" kern="1200" dirty="0">
                <a:solidFill>
                  <a:schemeClr val="tx1"/>
                </a:solidFill>
                <a:latin typeface="+mn-lt"/>
                <a:ea typeface="+mn-ea"/>
                <a:cs typeface="+mn-cs"/>
              </a:rPr>
              <a:t> om fler än hälften av de närvarande ledamöterna röstar för/ mot ett förslag. Om styrelsen </a:t>
            </a:r>
            <a:r>
              <a:rPr lang="sv-SE" sz="1200" b="1" u="none" kern="1200" dirty="0">
                <a:solidFill>
                  <a:schemeClr val="tx1"/>
                </a:solidFill>
                <a:latin typeface="+mn-lt"/>
                <a:ea typeface="+mn-ea"/>
                <a:cs typeface="+mn-cs"/>
              </a:rPr>
              <a:t>inte är fulltalig </a:t>
            </a:r>
            <a:r>
              <a:rPr lang="sv-SE" sz="1200" kern="1200" dirty="0">
                <a:solidFill>
                  <a:schemeClr val="tx1"/>
                </a:solidFill>
                <a:latin typeface="+mn-lt"/>
                <a:ea typeface="+mn-ea"/>
                <a:cs typeface="+mn-cs"/>
              </a:rPr>
              <a:t>vid tillfället för röstning, så måste </a:t>
            </a:r>
            <a:r>
              <a:rPr lang="sv-SE" sz="1200" b="1" u="none" kern="1200" dirty="0">
                <a:solidFill>
                  <a:schemeClr val="tx1"/>
                </a:solidFill>
                <a:latin typeface="+mn-lt"/>
                <a:ea typeface="+mn-ea"/>
                <a:cs typeface="+mn-cs"/>
              </a:rPr>
              <a:t>mer än en tredjedel av samtliga </a:t>
            </a:r>
            <a:r>
              <a:rPr lang="sv-SE" sz="1200" kern="1200" dirty="0">
                <a:solidFill>
                  <a:schemeClr val="tx1"/>
                </a:solidFill>
                <a:latin typeface="+mn-lt"/>
                <a:ea typeface="+mn-ea"/>
                <a:cs typeface="+mn-cs"/>
              </a:rPr>
              <a:t>valda ledamöter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 d.v.s. även de som för tillfället är frånvarande) enas för att beslutet ska kunna fattas. Ordförande har så kallad </a:t>
            </a:r>
            <a:r>
              <a:rPr lang="sv-SE" sz="1200" b="1" u="none" kern="1200" dirty="0">
                <a:solidFill>
                  <a:schemeClr val="tx1"/>
                </a:solidFill>
                <a:latin typeface="+mn-lt"/>
                <a:ea typeface="+mn-ea"/>
                <a:cs typeface="+mn-cs"/>
              </a:rPr>
              <a:t>utslagsröst</a:t>
            </a:r>
            <a:r>
              <a:rPr lang="sv-SE" sz="1200" kern="1200" dirty="0">
                <a:solidFill>
                  <a:schemeClr val="tx1"/>
                </a:solidFill>
                <a:latin typeface="+mn-lt"/>
                <a:ea typeface="+mn-ea"/>
                <a:cs typeface="+mn-cs"/>
              </a:rPr>
              <a:t> om antalet röster mellan för- och emot väger jämnt.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de fall en ledamot inte håller med om ett beslut som  fattas, så kan ledamoten reservera sig genom att få den avvikande meningen noterad i protokollet för att bevisa att han/ hon inte varit med om beslutet. Reservationen är av betydelse om någon skulle rikta kritik/ eller skadeståndsanspråk mot styrelsen med anledning av styrelsens beslut.</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26</a:t>
            </a:fld>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lnSpcReduction="10000"/>
          </a:bodyPr>
          <a:lstStyle/>
          <a:p>
            <a:r>
              <a:rPr lang="sv-SE" sz="1200" b="1" dirty="0"/>
              <a:t>Bild ”</a:t>
            </a:r>
            <a:r>
              <a:rPr lang="sv-SE" sz="1200" b="1" kern="1200" dirty="0">
                <a:solidFill>
                  <a:schemeClr val="tx1"/>
                </a:solidFill>
                <a:latin typeface="+mn-lt"/>
                <a:ea typeface="+mn-ea"/>
                <a:cs typeface="+mn-cs"/>
              </a:rPr>
              <a:t>Styrelsens</a:t>
            </a:r>
            <a:r>
              <a:rPr lang="sv-SE" sz="1200" b="1" kern="1200" baseline="0" dirty="0">
                <a:solidFill>
                  <a:schemeClr val="tx1"/>
                </a:solidFill>
                <a:latin typeface="+mn-lt"/>
                <a:ea typeface="+mn-ea"/>
                <a:cs typeface="+mn-cs"/>
              </a:rPr>
              <a:t> </a:t>
            </a:r>
            <a:r>
              <a:rPr lang="sv-SE" sz="1200" b="1" kern="1200" dirty="0">
                <a:solidFill>
                  <a:schemeClr val="tx1"/>
                </a:solidFill>
                <a:latin typeface="+mn-lt"/>
                <a:ea typeface="+mn-ea"/>
                <a:cs typeface="+mn-cs"/>
              </a:rPr>
              <a:t>åtagande och</a:t>
            </a:r>
            <a:r>
              <a:rPr lang="sv-SE" sz="1200" b="1" kern="1200" baseline="0" dirty="0">
                <a:solidFill>
                  <a:schemeClr val="tx1"/>
                </a:solidFill>
                <a:latin typeface="+mn-lt"/>
                <a:ea typeface="+mn-ea"/>
                <a:cs typeface="+mn-cs"/>
              </a:rPr>
              <a:t> uppgifter</a:t>
            </a:r>
            <a:r>
              <a:rPr lang="sv-SE" sz="1200" b="1" kern="1200" dirty="0">
                <a:solidFill>
                  <a:schemeClr val="tx1"/>
                </a:solidFill>
                <a:latin typeface="+mn-lt"/>
                <a:ea typeface="+mn-ea"/>
                <a:cs typeface="+mn-cs"/>
              </a:rPr>
              <a:t>”</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föreningsstämman har valt de personer som ska sitta i styrelsen så är det styrelsens uppgift att träffas för att bestämma sina respektive roller</a:t>
            </a:r>
            <a:r>
              <a:rPr lang="sv-SE" sz="1200" kern="1200" baseline="0" dirty="0">
                <a:solidFill>
                  <a:schemeClr val="tx1"/>
                </a:solidFill>
                <a:latin typeface="+mn-lt"/>
                <a:ea typeface="+mn-ea"/>
                <a:cs typeface="+mn-cs"/>
              </a:rPr>
              <a:t> - </a:t>
            </a:r>
            <a:r>
              <a:rPr lang="sv-SE" sz="1200" b="1" u="none" kern="1200" dirty="0">
                <a:solidFill>
                  <a:schemeClr val="tx1"/>
                </a:solidFill>
                <a:latin typeface="+mn-lt"/>
                <a:ea typeface="+mn-ea"/>
                <a:cs typeface="+mn-cs"/>
              </a:rPr>
              <a:t>konstitueras</a:t>
            </a:r>
            <a:r>
              <a:rPr lang="sv-SE" sz="1200" kern="1200" dirty="0">
                <a:solidFill>
                  <a:schemeClr val="tx1"/>
                </a:solidFill>
                <a:latin typeface="+mn-lt"/>
                <a:ea typeface="+mn-ea"/>
                <a:cs typeface="+mn-cs"/>
              </a:rPr>
              <a:t>. Det innebär att styrelsen tillsammans bestämmer vilka uppgifter som var och en ska ha, ordförande, sekreterare m.fl. De ska även enas om vem eller vilka som ska</a:t>
            </a:r>
            <a:r>
              <a:rPr lang="sv-SE" sz="1200" kern="1200" baseline="0" dirty="0">
                <a:solidFill>
                  <a:schemeClr val="tx1"/>
                </a:solidFill>
                <a:latin typeface="+mn-lt"/>
                <a:ea typeface="+mn-ea"/>
                <a:cs typeface="+mn-cs"/>
              </a:rPr>
              <a:t> utses</a:t>
            </a:r>
            <a:r>
              <a:rPr lang="sv-SE" sz="1200" kern="1200" dirty="0">
                <a:solidFill>
                  <a:schemeClr val="tx1"/>
                </a:solidFill>
                <a:latin typeface="+mn-lt"/>
                <a:ea typeface="+mn-ea"/>
                <a:cs typeface="+mn-cs"/>
              </a:rPr>
              <a:t> till firmatecknare (d.v.s. som med sin namnteckning representerar föreningen vid upphandlingar, lån m.m.) vilka som i styrelsen har så kallad attesträtt, det vill säga vilka som ska underteckna och godkänna de fakturor som föreningen har.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a:t>
            </a:r>
            <a:r>
              <a:rPr lang="sv-SE" sz="1200" kern="1200" baseline="0" dirty="0">
                <a:solidFill>
                  <a:schemeClr val="tx1"/>
                </a:solidFill>
                <a:latin typeface="+mn-lt"/>
                <a:ea typeface="+mn-ea"/>
                <a:cs typeface="+mn-cs"/>
              </a:rPr>
              <a:t> er som har distriktsombud berätta om det (även om det inte finns med som punkt i bilden).</a:t>
            </a:r>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Stadgarna</a:t>
            </a:r>
            <a:r>
              <a:rPr lang="sv-SE" sz="1200" kern="1200" baseline="0" dirty="0">
                <a:solidFill>
                  <a:schemeClr val="tx1"/>
                </a:solidFill>
                <a:latin typeface="+mn-lt"/>
                <a:ea typeface="+mn-ea"/>
                <a:cs typeface="+mn-cs"/>
              </a:rPr>
              <a:t> reglerar konstituering och firmateckning.</a:t>
            </a:r>
          </a:p>
          <a:p>
            <a:endParaRPr lang="sv-SE" sz="1200" kern="1200" baseline="0" dirty="0">
              <a:solidFill>
                <a:schemeClr val="tx1"/>
              </a:solidFill>
              <a:latin typeface="+mn-lt"/>
              <a:ea typeface="+mn-ea"/>
              <a:cs typeface="+mn-cs"/>
            </a:endParaRPr>
          </a:p>
          <a:p>
            <a:r>
              <a:rPr lang="sv-SE" sz="1200" kern="1200" baseline="0" dirty="0">
                <a:solidFill>
                  <a:schemeClr val="tx1"/>
                </a:solidFill>
                <a:latin typeface="+mn-lt"/>
                <a:ea typeface="+mn-ea"/>
                <a:cs typeface="+mn-cs"/>
              </a:rPr>
              <a:t>Korrekta kontaktuppgifter till HSB är viktigt för att underlätta korrespondens med rätt personer i styrelsen etc.</a:t>
            </a:r>
          </a:p>
          <a:p>
            <a:r>
              <a:rPr lang="sv-SE" sz="1200" kern="1200" baseline="0" dirty="0">
                <a:solidFill>
                  <a:schemeClr val="tx1"/>
                </a:solidFill>
                <a:latin typeface="+mn-lt"/>
                <a:ea typeface="+mn-ea"/>
                <a:cs typeface="+mn-cs"/>
              </a:rPr>
              <a:t>Bolagsverket är en registreringsmyndighet för bostadsrättsföreningar. Styrelsen ansvarar för att</a:t>
            </a:r>
          </a:p>
          <a:p>
            <a:r>
              <a:rPr lang="sv-SE" sz="1200" kern="1200" baseline="0" dirty="0">
                <a:solidFill>
                  <a:schemeClr val="tx1"/>
                </a:solidFill>
                <a:latin typeface="+mn-lt"/>
                <a:ea typeface="+mn-ea"/>
                <a:cs typeface="+mn-cs"/>
              </a:rPr>
              <a:t>att föreningen är korrekt registrerad med bland annat aktuella uppgifter om styrelseledamöter.</a:t>
            </a:r>
          </a:p>
          <a:p>
            <a:r>
              <a:rPr lang="sv-SE" sz="1200" kern="1200" baseline="0" dirty="0">
                <a:solidFill>
                  <a:schemeClr val="tx1"/>
                </a:solidFill>
                <a:latin typeface="+mn-lt"/>
                <a:ea typeface="+mn-ea"/>
                <a:cs typeface="+mn-cs"/>
              </a:rPr>
              <a:t>Varje eventuell ändring som gör i föreningen, t.ex. ny styrelsesammansättning, ändrade stadgar m.m. måste detta genast registreras hos Bolagsverket.</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a:t>
            </a:fld>
            <a:endParaRPr lang="sv-SE"/>
          </a:p>
        </p:txBody>
      </p:sp>
    </p:spTree>
    <p:extLst>
      <p:ext uri="{BB962C8B-B14F-4D97-AF65-F5344CB8AC3E}">
        <p14:creationId xmlns:p14="http://schemas.microsoft.com/office/powerpoint/2010/main" val="3509546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kern="1200" dirty="0">
                <a:solidFill>
                  <a:schemeClr val="tx1"/>
                </a:solidFill>
                <a:latin typeface="+mn-lt"/>
                <a:ea typeface="+mn-ea"/>
                <a:cs typeface="+mn-cs"/>
              </a:rPr>
              <a:t>Bild ”Styrelseprotokoll”</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protokollet är skrivet ska det undertecknas av sekreteraren</a:t>
            </a:r>
            <a:r>
              <a:rPr lang="sv-SE" sz="1200" kern="1200" baseline="0" dirty="0">
                <a:solidFill>
                  <a:schemeClr val="tx1"/>
                </a:solidFill>
                <a:latin typeface="+mn-lt"/>
                <a:ea typeface="+mn-ea"/>
                <a:cs typeface="+mn-cs"/>
              </a:rPr>
              <a:t> och justeraren samt justeras </a:t>
            </a:r>
            <a:r>
              <a:rPr lang="sv-SE" sz="1200" kern="1200" dirty="0">
                <a:solidFill>
                  <a:schemeClr val="tx1"/>
                </a:solidFill>
                <a:latin typeface="+mn-lt"/>
                <a:ea typeface="+mn-ea"/>
                <a:cs typeface="+mn-cs"/>
              </a:rPr>
              <a:t>av ordföranden och även av en utsedd justeringsman. Justeringen innebär att den som undertecknar protokollet intygar att protokollet avspeglar vad som har beslutats på sammanträdet. En justeringsman får inte vägra att justera protokollet om han/hon finner det felaktigt, men kan däremot skriva dit egna kommentarer om hur han/hon anser att det borde ha formulerats. Varje sida bör dessutom signeras så att inte de övriga protokollsidorna i efterhand kan bytas ut.</a:t>
            </a:r>
          </a:p>
          <a:p>
            <a:r>
              <a:rPr lang="sv-SE" sz="1200" kern="1200" dirty="0">
                <a:solidFill>
                  <a:schemeClr val="tx1"/>
                </a:solidFill>
                <a:latin typeface="+mn-lt"/>
                <a:ea typeface="+mn-ea"/>
                <a:cs typeface="+mn-cs"/>
              </a:rPr>
              <a:t>Protokollen är inte offentliga, de ska föras</a:t>
            </a:r>
            <a:r>
              <a:rPr lang="sv-SE" sz="1200" kern="1200" baseline="0" dirty="0">
                <a:solidFill>
                  <a:schemeClr val="tx1"/>
                </a:solidFill>
                <a:latin typeface="+mn-lt"/>
                <a:ea typeface="+mn-ea"/>
                <a:cs typeface="+mn-cs"/>
              </a:rPr>
              <a:t> i nummerordning</a:t>
            </a:r>
            <a:r>
              <a:rPr lang="sv-SE" sz="1200" kern="1200" dirty="0">
                <a:solidFill>
                  <a:schemeClr val="tx1"/>
                </a:solidFill>
                <a:latin typeface="+mn-lt"/>
                <a:ea typeface="+mn-ea"/>
                <a:cs typeface="+mn-cs"/>
              </a:rPr>
              <a:t> och de ska förvaras ”betryggande”. Här anges inte någon tidsperiod.</a:t>
            </a:r>
          </a:p>
          <a:p>
            <a:r>
              <a:rPr lang="sv-SE" dirty="0"/>
              <a:t>Att</a:t>
            </a:r>
            <a:r>
              <a:rPr lang="sv-SE" baseline="0" dirty="0"/>
              <a:t> som medlem och boende i föreningen få regelbunden information från styrelsen om vad som är på gång i föreningen är däremot naturligtvis viktigt för att skapa engagemang och deltaktighet</a:t>
            </a:r>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27</a:t>
            </a:fld>
            <a:endParaRPr lang="sv-S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22" name="Rectangle 3"/>
          <p:cNvSpPr>
            <a:spLocks noGrp="1" noChangeArrowheads="1"/>
          </p:cNvSpPr>
          <p:nvPr>
            <p:ph type="body" idx="1"/>
          </p:nvPr>
        </p:nvSpPr>
        <p:spPr bwMode="auto">
          <a:xfrm>
            <a:off x="904785" y="4730665"/>
            <a:ext cx="4986535" cy="4485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4428" rIns="90443" bIns="44428"/>
          <a:lstStyle/>
          <a:p>
            <a:pPr marL="0" marR="0" indent="0" algn="l" defTabSz="914400" rtl="0" eaLnBrk="1" fontAlgn="base" latinLnBrk="0" hangingPunct="1">
              <a:lnSpc>
                <a:spcPct val="100000"/>
              </a:lnSpc>
              <a:spcBef>
                <a:spcPct val="30000"/>
              </a:spcBef>
              <a:spcAft>
                <a:spcPct val="0"/>
              </a:spcAft>
              <a:buClrTx/>
              <a:buSzTx/>
              <a:buFontTx/>
              <a:buNone/>
              <a:tabLst/>
              <a:defRPr/>
            </a:pPr>
            <a:r>
              <a:rPr lang="sv-SE" sz="1200" b="1" kern="1200" dirty="0">
                <a:solidFill>
                  <a:schemeClr val="tx1"/>
                </a:solidFill>
                <a:latin typeface="+mn-lt"/>
                <a:ea typeface="ＭＳ Ｐゴシック" charset="0"/>
                <a:cs typeface="ＭＳ Ｐゴシック" charset="0"/>
              </a:rPr>
              <a:t>Bild ”Årets styrelsemöten”</a:t>
            </a:r>
          </a:p>
          <a:p>
            <a:pPr eaLnBrk="1" hangingPunct="1"/>
            <a:r>
              <a:rPr lang="sv-SE" sz="1200" dirty="0">
                <a:latin typeface="+mn-lt"/>
              </a:rPr>
              <a:t>Styrelsemötena kan sägas vara hjärtat i en bostadsrättsförenings liv. Det är på dessa möten som besluten tas om föreningens löpande förvaltning. Det är ordföranden som ansvarar för att styrelsen träffas då behovet påkallar.</a:t>
            </a:r>
          </a:p>
          <a:p>
            <a:pPr eaLnBrk="1" hangingPunct="1"/>
            <a:endParaRPr lang="sv-SE" sz="1200" dirty="0">
              <a:latin typeface="+mn-lt"/>
            </a:endParaRPr>
          </a:p>
          <a:p>
            <a:pPr eaLnBrk="1" hangingPunct="1"/>
            <a:r>
              <a:rPr lang="sv-SE" sz="1200" dirty="0">
                <a:latin typeface="+mn-lt"/>
              </a:rPr>
              <a:t>Ett väl strukturerat styrelsemöte med ordning och reda är ett möte som det är intressant och stimulerande att delta i. </a:t>
            </a:r>
          </a:p>
          <a:p>
            <a:r>
              <a:rPr lang="sv-SE" sz="1200" b="0" kern="1200" dirty="0">
                <a:solidFill>
                  <a:schemeClr val="tx1"/>
                </a:solidFill>
                <a:latin typeface="+mn-lt"/>
                <a:ea typeface="ＭＳ Ｐゴシック" charset="0"/>
                <a:cs typeface="ＭＳ Ｐゴシック" charset="0"/>
              </a:rPr>
              <a:t>Det är viktigt att ha en arbetsordning där man planerar</a:t>
            </a:r>
            <a:r>
              <a:rPr lang="sv-SE" sz="1200" b="0" kern="1200" baseline="0" dirty="0">
                <a:solidFill>
                  <a:schemeClr val="tx1"/>
                </a:solidFill>
                <a:latin typeface="+mn-lt"/>
                <a:ea typeface="ＭＳ Ｐゴシック" charset="0"/>
                <a:cs typeface="ＭＳ Ｐゴシック" charset="0"/>
              </a:rPr>
              <a:t> in dessa möten för året.</a:t>
            </a:r>
          </a:p>
          <a:p>
            <a:endParaRPr lang="sv-SE" sz="1200" b="0" kern="1200" dirty="0">
              <a:solidFill>
                <a:schemeClr val="tx1"/>
              </a:solidFill>
              <a:latin typeface="+mn-lt"/>
              <a:ea typeface="ＭＳ Ｐゴシック" charset="0"/>
              <a:cs typeface="ＭＳ Ｐゴシック" charset="0"/>
            </a:endParaRPr>
          </a:p>
          <a:p>
            <a:r>
              <a:rPr lang="sv-SE" sz="1200" kern="1200" dirty="0">
                <a:solidFill>
                  <a:schemeClr val="tx1"/>
                </a:solidFill>
                <a:latin typeface="+mn-lt"/>
                <a:ea typeface="ＭＳ Ｐゴシック" charset="0"/>
                <a:cs typeface="ＭＳ Ｐゴシック" charset="0"/>
              </a:rPr>
              <a:t>Dessa ämnen är obligatoriska att avhandla  för styrelsen under året:</a:t>
            </a:r>
            <a:br>
              <a:rPr lang="sv-SE" sz="1200" kern="1200" dirty="0">
                <a:solidFill>
                  <a:schemeClr val="tx1"/>
                </a:solidFill>
                <a:latin typeface="+mn-lt"/>
                <a:ea typeface="ＭＳ Ｐゴシック" charset="0"/>
                <a:cs typeface="ＭＳ Ｐゴシック" charset="0"/>
              </a:rPr>
            </a:br>
            <a:r>
              <a:rPr lang="sv-SE" sz="1200" kern="1200" dirty="0">
                <a:solidFill>
                  <a:schemeClr val="tx1"/>
                </a:solidFill>
                <a:latin typeface="+mn-lt"/>
                <a:ea typeface="ＭＳ Ｐゴシック" charset="0"/>
                <a:cs typeface="ＭＳ Ｐゴシック" charset="0"/>
              </a:rPr>
              <a:t>Budget, bokslut, konstituering</a:t>
            </a:r>
            <a:r>
              <a:rPr lang="sv-SE" sz="1200" kern="1200" baseline="0" dirty="0">
                <a:solidFill>
                  <a:schemeClr val="tx1"/>
                </a:solidFill>
                <a:latin typeface="+mn-lt"/>
                <a:ea typeface="ＭＳ Ｐゴシック" charset="0"/>
                <a:cs typeface="ＭＳ Ｐゴシック" charset="0"/>
              </a:rPr>
              <a:t> </a:t>
            </a:r>
            <a:r>
              <a:rPr lang="sv-SE" sz="1200" kern="1200" dirty="0">
                <a:solidFill>
                  <a:schemeClr val="tx1"/>
                </a:solidFill>
                <a:latin typeface="+mn-lt"/>
                <a:ea typeface="ＭＳ Ｐゴシック" charset="0"/>
                <a:cs typeface="ＭＳ Ｐゴシック" charset="0"/>
              </a:rPr>
              <a:t>och besiktning.</a:t>
            </a:r>
            <a:br>
              <a:rPr lang="sv-SE" sz="1200" kern="1200" dirty="0">
                <a:solidFill>
                  <a:schemeClr val="tx1"/>
                </a:solidFill>
                <a:latin typeface="+mn-lt"/>
                <a:ea typeface="ＭＳ Ｐゴシック" charset="0"/>
                <a:cs typeface="ＭＳ Ｐゴシック" charset="0"/>
              </a:rPr>
            </a:br>
            <a:r>
              <a:rPr lang="sv-SE" sz="1200" kern="1200" dirty="0">
                <a:solidFill>
                  <a:schemeClr val="tx1"/>
                </a:solidFill>
                <a:latin typeface="+mn-lt"/>
                <a:ea typeface="ＭＳ Ｐゴシック" charset="0"/>
                <a:cs typeface="ＭＳ Ｐゴシック" charset="0"/>
              </a:rPr>
              <a:t>Det är viktigt att ah en beslutsför styrelse på stämman.</a:t>
            </a:r>
            <a:br>
              <a:rPr lang="sv-SE" sz="1200" kern="1200" dirty="0">
                <a:solidFill>
                  <a:schemeClr val="tx1"/>
                </a:solidFill>
                <a:latin typeface="+mn-lt"/>
                <a:ea typeface="ＭＳ Ｐゴシック" charset="0"/>
                <a:cs typeface="ＭＳ Ｐゴシック" charset="0"/>
              </a:rPr>
            </a:br>
            <a:endParaRPr lang="sv-SE" sz="1200"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Underhållsplan</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Att noga hålla reda på vad som behöver göras i föreningens fastighet inom olika tidsintervall, det är syftet med underhållsplanen. Att inte skjuta väsentliga underhållsåtgärder på obestämd framtid är viktigt. Både ur ekonomisk och strategisk synpunkt. </a:t>
            </a:r>
          </a:p>
          <a:p>
            <a:r>
              <a:rPr lang="sv-SE" sz="1200" kern="1200" dirty="0">
                <a:solidFill>
                  <a:schemeClr val="tx1"/>
                </a:solidFill>
                <a:latin typeface="+mn-lt"/>
                <a:ea typeface="+mn-ea"/>
                <a:cs typeface="+mn-cs"/>
              </a:rPr>
              <a:t>Att som styrelse plötsligt höja avgiften för att finansiera ett omfattande underhåll som man känt till sen många år men inte tidigare budgeterat för, är sällan acceptabelt ur boendeperspektiv. Att besiktiga fastigheten och se dess framtida behov, och att enligt planen budgetera för detta, och förstås kontinuerligt uppdatera planen, ger en ekonomisk stabilitet i föreningen och inga obehagliga överraskningar för de boende.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Inom</a:t>
            </a:r>
            <a:r>
              <a:rPr lang="sv-SE" sz="1200" kern="1200" baseline="0" dirty="0">
                <a:solidFill>
                  <a:schemeClr val="tx1"/>
                </a:solidFill>
                <a:latin typeface="+mn-lt"/>
                <a:ea typeface="+mn-ea"/>
                <a:cs typeface="+mn-cs"/>
              </a:rPr>
              <a:t> HSB finns </a:t>
            </a:r>
            <a:r>
              <a:rPr lang="sv-SE" sz="1200" kern="1200" dirty="0">
                <a:solidFill>
                  <a:schemeClr val="tx1"/>
                </a:solidFill>
                <a:latin typeface="+mn-lt"/>
                <a:ea typeface="+mn-ea"/>
                <a:cs typeface="+mn-cs"/>
              </a:rPr>
              <a:t>digitala tjänster</a:t>
            </a:r>
            <a:r>
              <a:rPr lang="sv-SE" sz="1200" kern="1200" baseline="0" dirty="0">
                <a:solidFill>
                  <a:schemeClr val="tx1"/>
                </a:solidFill>
                <a:latin typeface="+mn-lt"/>
                <a:ea typeface="+mn-ea"/>
                <a:cs typeface="+mn-cs"/>
              </a:rPr>
              <a:t> för underhållsplan, ovan ser ni ett exempel på hur det kan se ut!</a:t>
            </a:r>
            <a:endParaRPr lang="sv-SE" sz="1200" i="0" kern="1200" dirty="0">
              <a:solidFill>
                <a:schemeClr val="tx1"/>
              </a:solidFill>
              <a:latin typeface="+mn-lt"/>
              <a:ea typeface="ＭＳ Ｐゴシック" charset="0"/>
              <a:cs typeface="ＭＳ Ｐゴシック" charset="0"/>
            </a:endParaRPr>
          </a:p>
          <a:p>
            <a:endParaRPr lang="sv-SE" b="0" i="0" dirty="0"/>
          </a:p>
          <a:p>
            <a:endParaRPr lang="sv-SE" sz="1200" i="0" kern="1200" dirty="0">
              <a:solidFill>
                <a:schemeClr val="tx1"/>
              </a:solidFill>
              <a:latin typeface="+mn-lt"/>
              <a:ea typeface="+mn-ea"/>
              <a:cs typeface="+mn-cs"/>
            </a:endParaRPr>
          </a:p>
          <a:p>
            <a:r>
              <a:rPr lang="sv-SE" sz="1200" i="0" kern="1200" dirty="0">
                <a:solidFill>
                  <a:schemeClr val="tx1"/>
                </a:solidFill>
                <a:latin typeface="+mn-lt"/>
                <a:ea typeface="+mn-ea"/>
                <a:cs typeface="+mn-cs"/>
              </a:rPr>
              <a:t> </a:t>
            </a:r>
          </a:p>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29</a:t>
            </a:fld>
            <a:endParaRPr lang="sv-S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31</a:t>
            </a:fld>
            <a:endParaRPr lang="sv-S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Störning”</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Att ta hänsyn till sina grannar i en förening är också en del av de skyldigheter man har som bostadsrättshavare. Det ingår till exempel att se till att de som bor i omgivningen inte utsätts för störningar som försämrar boendemiljön eller skadar hälsan.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Förekommer ändå störningar i boendet ska föreningens styrelse  ge bostadsrättshavaren tillsägelse att upphöra med störningarna. Bostadsrättsföreningen kan anta egna ordningsregler som man som bostadsrättshavare måste följa.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Följer inte bostadsrättshavaren föreningens regler kan bostadsrättshavaren sägas upp utan föregående rättelseanmaning om störningen betraktas som mycket allvarlig.(Ex på allvarligt; Inte trumspelande. Däremot mordbrand….)</a:t>
            </a:r>
          </a:p>
          <a:p>
            <a:r>
              <a:rPr lang="sv-SE" sz="1200" kern="1200" dirty="0">
                <a:solidFill>
                  <a:schemeClr val="tx1"/>
                </a:solidFill>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33</a:t>
            </a:fld>
            <a:endParaRPr lang="sv-SE"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Förverkande”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ett antal tillfällen när bostadsrättsföreningen har rätt att säga upp bostadsrättshavaren</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förverkande av bostadsrätten). Om man som medlem till exempel inte betalar sin avgift i tid eller hyr ut sin lägenhet i andra hand utan styrelsens medgivande kan detta vara en grund för förverkande. Det kan också handla om att inte hålla lägenheten i gott skick, inte lämna tillträde till lägenheten för exempelvis inspektion eller beslutade åtgärder trots uppmaning. Eller att bostaden används till någon form av otillåten näringsverksamhet.</a:t>
            </a:r>
          </a:p>
          <a:p>
            <a:r>
              <a:rPr lang="sv-SE" sz="1200" kern="1200" dirty="0">
                <a:solidFill>
                  <a:schemeClr val="tx1"/>
                </a:solidFill>
                <a:latin typeface="+mn-lt"/>
                <a:ea typeface="+mn-ea"/>
                <a:cs typeface="+mn-cs"/>
              </a:rPr>
              <a:t>( …</a:t>
            </a:r>
            <a:r>
              <a:rPr lang="sv-SE" sz="1200" kern="1200" dirty="0" err="1">
                <a:solidFill>
                  <a:schemeClr val="tx1"/>
                </a:solidFill>
                <a:latin typeface="+mn-lt"/>
                <a:ea typeface="+mn-ea"/>
                <a:cs typeface="+mn-cs"/>
              </a:rPr>
              <a:t>casino…bordell</a:t>
            </a:r>
            <a:r>
              <a:rPr lang="sv-SE" sz="1200" kern="1200" dirty="0">
                <a:solidFill>
                  <a:schemeClr val="tx1"/>
                </a:solidFill>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34</a:t>
            </a:fld>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”Utbildningens innehåll”</a:t>
            </a:r>
            <a:endParaRPr lang="sv-SE" dirty="0"/>
          </a:p>
          <a:p>
            <a:r>
              <a:rPr lang="sv-SE" dirty="0"/>
              <a:t>Läs upp utbildningens innehåll. Fråga gärna gruppen om innehållet känns</a:t>
            </a:r>
            <a:r>
              <a:rPr lang="sv-SE" baseline="0" dirty="0"/>
              <a:t> ok. På så sätt blir upplägget mer i dialogform, något du som föreläsare kan ha stor nytta av. Det blir ett utbyte av kunskaper. Samtidigt är det viktigt att tänka på att det är du som föreläsare som håller i taktpinnen.</a:t>
            </a:r>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5</a:t>
            </a:fld>
            <a:endParaRPr lang="sv-S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Vad är en bostadsrättsförening”</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bostadsrättsförening är en speciell sorts ekonomisk förening, där medlemmarna äger sitt hus gemensamt. </a:t>
            </a:r>
          </a:p>
          <a:p>
            <a:r>
              <a:rPr lang="sv-SE" sz="1200" kern="1200" dirty="0">
                <a:solidFill>
                  <a:schemeClr val="tx1"/>
                </a:solidFill>
                <a:latin typeface="+mn-lt"/>
                <a:ea typeface="+mn-ea"/>
                <a:cs typeface="+mn-cs"/>
              </a:rPr>
              <a:t>Ändamålet är att</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”Upplåta lägenheter med bostadsrätt” som det kallas. Upplåtelse är det ursprungliga avtalet mellan föreningen och bostadsrättshavaren.</a:t>
            </a:r>
          </a:p>
          <a:p>
            <a:r>
              <a:rPr lang="sv-SE" sz="1200" kern="1200" dirty="0">
                <a:solidFill>
                  <a:schemeClr val="tx1"/>
                </a:solidFill>
                <a:latin typeface="+mn-lt"/>
                <a:ea typeface="+mn-ea"/>
                <a:cs typeface="+mn-cs"/>
              </a:rPr>
              <a:t>Ändamålet är ryggraden i hela bostadsrättsföreningen.</a:t>
            </a:r>
          </a:p>
          <a:p>
            <a:r>
              <a:rPr lang="sv-SE" sz="1200" kern="1200" dirty="0">
                <a:solidFill>
                  <a:schemeClr val="tx1"/>
                </a:solidFill>
                <a:latin typeface="+mn-lt"/>
                <a:ea typeface="+mn-ea"/>
                <a:cs typeface="+mn-cs"/>
              </a:rPr>
              <a:t>(Om lägenheten senare överlåts till någon annan, talar man om överlåtelse av bostadsrätten. Tillspetsat kan man säga att föreningen endast kan upplåta lägenheten en enda gång. Därför är det endast nyproducerade eller ombildade hyreslägenheter som kan </a:t>
            </a:r>
            <a:r>
              <a:rPr lang="sv-SE" sz="1200" b="1" u="none" kern="1200" dirty="0">
                <a:solidFill>
                  <a:schemeClr val="tx1"/>
                </a:solidFill>
                <a:latin typeface="+mn-lt"/>
                <a:ea typeface="+mn-ea"/>
                <a:cs typeface="+mn-cs"/>
              </a:rPr>
              <a:t>upplåtas</a:t>
            </a:r>
            <a:r>
              <a:rPr lang="sv-SE" sz="1200" b="0" u="none" kern="1200" dirty="0">
                <a:solidFill>
                  <a:schemeClr val="tx1"/>
                </a:solidFill>
                <a:latin typeface="+mn-lt"/>
                <a:ea typeface="+mn-ea"/>
                <a:cs typeface="+mn-cs"/>
              </a:rPr>
              <a:t>).</a:t>
            </a:r>
            <a:endParaRPr lang="sv-SE" sz="1200" u="none"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Föreningen och dess styrelse måste registreras hos Bolagsverket och föreningen måste även få sina stadgar godkända av Bolagsverket. Stadgarna är det regelverk som beskriver föreningens verksamhet. I lagen finns uppräknat vad som måste finnas i stadgarna.</a:t>
            </a:r>
          </a:p>
          <a:p>
            <a:r>
              <a:rPr lang="sv-SE" sz="1200" kern="1200" dirty="0">
                <a:solidFill>
                  <a:schemeClr val="tx1"/>
                </a:solidFill>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6</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baseline="0" dirty="0">
                <a:solidFill>
                  <a:schemeClr val="tx1"/>
                </a:solidFill>
                <a:latin typeface="+mn-lt"/>
                <a:ea typeface="+mn-ea"/>
                <a:cs typeface="+mn-cs"/>
              </a:rPr>
              <a:t>Medlemmar i brf”</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brf består av ett antal medlemmar (minst 3). Man ”äger” inte sin lägenhet (som man äger en bil) utan har genom sin andel i föreningen så kallad </a:t>
            </a:r>
          </a:p>
          <a:p>
            <a:r>
              <a:rPr lang="sv-SE" sz="1200" kern="1200" dirty="0">
                <a:solidFill>
                  <a:schemeClr val="tx1"/>
                </a:solidFill>
                <a:latin typeface="+mn-lt"/>
                <a:ea typeface="+mn-ea"/>
                <a:cs typeface="+mn-cs"/>
              </a:rPr>
              <a:t>”nyttjanderätt av bostaden utan tidsbegränsning”. En bostadsrättsförening måste också ha en styrelse som medlemmarna</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väljer på stämman d.v.s. föreningens årsmöte.</a:t>
            </a:r>
          </a:p>
          <a:p>
            <a:r>
              <a:rPr lang="sv-SE" sz="1200" kern="1200" dirty="0">
                <a:solidFill>
                  <a:schemeClr val="tx1"/>
                </a:solidFill>
                <a:latin typeface="+mn-lt"/>
                <a:ea typeface="+mn-ea"/>
                <a:cs typeface="+mn-cs"/>
              </a:rPr>
              <a:t> </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11</a:t>
            </a:fld>
            <a:endParaRPr lang="sv-SE"/>
          </a:p>
        </p:txBody>
      </p:sp>
    </p:spTree>
    <p:extLst>
      <p:ext uri="{BB962C8B-B14F-4D97-AF65-F5344CB8AC3E}">
        <p14:creationId xmlns:p14="http://schemas.microsoft.com/office/powerpoint/2010/main" val="2566752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Medlem – rättigheter och skyldigheter”</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Att bo i en bostadsrättsförening innebär förstås också både rättigheter och skyldigheter.</a:t>
            </a:r>
          </a:p>
          <a:p>
            <a:r>
              <a:rPr lang="sv-SE" sz="1200" kern="1200" dirty="0">
                <a:solidFill>
                  <a:schemeClr val="tx1"/>
                </a:solidFill>
                <a:latin typeface="+mn-lt"/>
                <a:ea typeface="+mn-ea"/>
                <a:cs typeface="+mn-cs"/>
              </a:rPr>
              <a:t>Varje bostadsrättshavare måste hålla lägenheten i gott skick. Det innebär t.ex. att bostadsrättshavaren ansvarar för att både underhålla, reparera sin lägenhet och dessutom att bekosta åtgärderna. Och eftersom lägenheten avser permanentboende så är det inte tänkt att bostaden t.ex. ska användas för annat ändamål (som daghem eller liknande.)</a:t>
            </a:r>
          </a:p>
          <a:p>
            <a:r>
              <a:rPr lang="sv-SE" sz="1200" kern="1200" dirty="0">
                <a:solidFill>
                  <a:schemeClr val="tx1"/>
                </a:solidFill>
                <a:latin typeface="+mn-lt"/>
                <a:ea typeface="+mn-ea"/>
                <a:cs typeface="+mn-cs"/>
              </a:rPr>
              <a:t>Styrelsen har rätt till tillträde till lägenheten</a:t>
            </a:r>
            <a:r>
              <a:rPr lang="sv-SE" sz="1200" kern="1200" baseline="0" dirty="0">
                <a:solidFill>
                  <a:schemeClr val="tx1"/>
                </a:solidFill>
                <a:latin typeface="+mn-lt"/>
                <a:ea typeface="+mn-ea"/>
                <a:cs typeface="+mn-cs"/>
              </a:rPr>
              <a:t> exempelvis vid arbete som föreningen ansvarar för.</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12</a:t>
            </a:fld>
            <a:endParaRPr lang="sv-S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Medlemskap i brf, forts”</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Varje person som ansöker om medlemskapet ska göra det skriftligt till styrelsen och styrelsen måste behandla frågan inom en månad. Styrelsen har möjlighet att göra en kreditprövning om den känner osäkerhet inför personens ekonomiska möjligheter att betala avgiften.</a:t>
            </a:r>
          </a:p>
          <a:p>
            <a:r>
              <a:rPr lang="sv-SE" sz="1200" kern="1200" dirty="0">
                <a:solidFill>
                  <a:schemeClr val="tx1"/>
                </a:solidFill>
                <a:latin typeface="+mn-lt"/>
                <a:ea typeface="+mn-ea"/>
                <a:cs typeface="+mn-cs"/>
              </a:rPr>
              <a:t>Skulle styrelsen inte bevilja medlemskapet så är betraktas överlåtelsen som ogiltig.</a:t>
            </a:r>
          </a:p>
          <a:p>
            <a:r>
              <a:rPr lang="sv-SE" sz="1200" kern="1200" dirty="0">
                <a:solidFill>
                  <a:schemeClr val="tx1"/>
                </a:solidFill>
                <a:latin typeface="+mn-lt"/>
                <a:ea typeface="+mn-ea"/>
                <a:cs typeface="+mn-cs"/>
              </a:rPr>
              <a:t>Styrelsens beslut kan överklagas.</a:t>
            </a: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13</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sz="1200" b="1" dirty="0"/>
              <a:t>Bild ”</a:t>
            </a:r>
            <a:r>
              <a:rPr lang="sv-SE" sz="1200" b="1" kern="1200" dirty="0">
                <a:solidFill>
                  <a:schemeClr val="tx1"/>
                </a:solidFill>
                <a:latin typeface="+mn-lt"/>
                <a:ea typeface="+mn-ea"/>
                <a:cs typeface="+mn-cs"/>
              </a:rPr>
              <a:t>Underhåll och reparationer; medlem”</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Som bostadsrättshavare har man även rättigheter och möjligheter. Man får alltså ändra och bygga om i sin lägenhet. Styrelsen kan bara vägra tillstånd om det är till skada för föreningen. Man får t.ex. inte göra ingrepp i bärande konstruktioner eller göra ändringar av befintliga ledningar för avlopp, värme, gas, vatten och ventilation, eller annan väsentlig förändring av lägenheten eftersom det kan påverka andra delar av fastigheten</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(sättningsskador, ventilationsbekymmer etc.)</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Var</a:t>
            </a:r>
            <a:r>
              <a:rPr lang="sv-SE" sz="1200" kern="1200" baseline="0" dirty="0">
                <a:solidFill>
                  <a:schemeClr val="tx1"/>
                </a:solidFill>
                <a:latin typeface="+mn-lt"/>
                <a:ea typeface="+mn-ea"/>
                <a:cs typeface="+mn-cs"/>
              </a:rPr>
              <a:t> noga med att ta in beskrivningar av förändringarna skriftligen samt dokumentation i form av t ex ritningar.</a:t>
            </a:r>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14</a:t>
            </a:fld>
            <a:endParaRPr lang="sv-S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1" dirty="0"/>
              <a:t>Bild ”</a:t>
            </a:r>
            <a:r>
              <a:rPr lang="sv-SE" sz="1200" b="1" kern="1200" dirty="0">
                <a:solidFill>
                  <a:schemeClr val="tx1"/>
                </a:solidFill>
                <a:latin typeface="+mn-lt"/>
                <a:ea typeface="+mn-ea"/>
                <a:cs typeface="+mn-cs"/>
              </a:rPr>
              <a:t>Andrahandsupplåtelse”</a:t>
            </a: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händer att man som bostadsrättshavare vill eller behöver bo på annan adress under en tid. Ansökan om att hyra ut sin lägenhet ska då skickas till styrelsen som ska bevilja eller avslå ansökan.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flera beaktansvärda skäl som normalt sett ska godkänna ansökan; till exempel om man vill prova på att bo med en sambo, man kanske behöver studera under en tid på annan ort, eller vårdas längre tid på sjukhus. Fängelsevistelse kan också vara ett beaktansvärt skäl för andrahandsgodkännande.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Tips till styrelsen: Godkänn som regel andrahandsuthyrning, ett år i taget för att hålla god koll. Godkänn endast en verklig namngiven person.</a:t>
            </a:r>
          </a:p>
          <a:p>
            <a:endParaRPr lang="sv-SE" sz="120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Det finns inte längre något krav på att bostadsrättshavaren ska ha för avsikt att flytta tillbaka till lägenheten för att beaktansvärda skäl ska anses föreligga. Frågan vägs fortfarande in i bedömningen, men är inte avgörande. Däremot anses att ju längre hyrestid desto starkare måste skälen vara.</a:t>
            </a:r>
          </a:p>
          <a:p>
            <a:pPr fontAlgn="base"/>
            <a:endParaRPr lang="sv-SE" sz="1200" b="0" i="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Det finns ingen tidsgräns för andrahandsuthyrning reglerad i lag, tiden får bestämmas från fall till fall. Det hindrar dock inte styrelsen från att tidsbegränsa tillståndet till andrahandsuthyrningen.</a:t>
            </a:r>
          </a:p>
          <a:p>
            <a:pPr fontAlgn="base"/>
            <a:endParaRPr lang="sv-SE" sz="1200" b="0" i="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Att tänka på vid längre uthyrningar är att hyresgästen kan få besittningsskydd efter två år. </a:t>
            </a:r>
          </a:p>
          <a:p>
            <a:pPr fontAlgn="base"/>
            <a:endParaRPr lang="sv-SE" sz="1200" b="0" i="0" kern="1200" dirty="0">
              <a:solidFill>
                <a:schemeClr val="tx1"/>
              </a:solidFill>
              <a:latin typeface="+mn-lt"/>
              <a:ea typeface="+mn-ea"/>
              <a:cs typeface="+mn-cs"/>
            </a:endParaRPr>
          </a:p>
          <a:p>
            <a:pPr fontAlgn="base"/>
            <a:r>
              <a:rPr lang="sv-SE" sz="1200" kern="1200" dirty="0">
                <a:solidFill>
                  <a:schemeClr val="tx1"/>
                </a:solidFill>
                <a:latin typeface="+mn-lt"/>
                <a:ea typeface="+mn-ea"/>
                <a:cs typeface="+mn-cs"/>
              </a:rPr>
              <a:t>PB 2014-03-21:</a:t>
            </a:r>
            <a:r>
              <a:rPr lang="sv-SE" sz="1200" kern="1200" baseline="0" dirty="0">
                <a:solidFill>
                  <a:schemeClr val="tx1"/>
                </a:solidFill>
                <a:latin typeface="+mn-lt"/>
                <a:ea typeface="+mn-ea"/>
                <a:cs typeface="+mn-cs"/>
              </a:rPr>
              <a:t> </a:t>
            </a:r>
          </a:p>
          <a:p>
            <a:r>
              <a:rPr lang="sv-SE" dirty="0"/>
              <a:t>Bostadsrättslagen ändrades i april 2003 så att rätten att hyra ut i andra hand vidgades </a:t>
            </a:r>
            <a:r>
              <a:rPr lang="sv-SE" dirty="0" err="1"/>
              <a:t>bl</a:t>
            </a:r>
            <a:r>
              <a:rPr lang="sv-SE" dirty="0"/>
              <a:t> a till:</a:t>
            </a:r>
          </a:p>
          <a:p>
            <a:br>
              <a:rPr lang="sv-SE" dirty="0"/>
            </a:br>
            <a:r>
              <a:rPr lang="sv-SE" dirty="0"/>
              <a:t>- rätt att hyra ut till egna barn (som t ex ska studera)</a:t>
            </a:r>
          </a:p>
          <a:p>
            <a:br>
              <a:rPr lang="sv-SE" dirty="0"/>
            </a:br>
            <a:r>
              <a:rPr lang="sv-SE" dirty="0"/>
              <a:t>- om man har för avsikt att bosätta sig i lägenheten efter pensionering</a:t>
            </a:r>
          </a:p>
          <a:p>
            <a:endParaRPr lang="sv-SE" dirty="0"/>
          </a:p>
          <a:p>
            <a:r>
              <a:rPr lang="sv-SE" dirty="0"/>
              <a:t>Det finns inte längre något krav på att </a:t>
            </a:r>
            <a:r>
              <a:rPr lang="sv-SE" dirty="0" err="1"/>
              <a:t>bostadsrättshavaren</a:t>
            </a:r>
            <a:r>
              <a:rPr lang="sv-SE" dirty="0"/>
              <a:t> ska ha för avsikt att flytta tillbaka till lägenheten för att beaktansvärda skäl ska anses föreligga. Frågan vägs fortfarande in i bedömningen, men är inte avgörande. Däremot anses att ju längre hyrestid desto starkare måste skälen vara.</a:t>
            </a:r>
          </a:p>
          <a:p>
            <a:endParaRPr lang="sv-SE" sz="1200" kern="1200" dirty="0">
              <a:solidFill>
                <a:schemeClr val="tx1"/>
              </a:solidFill>
              <a:latin typeface="+mn-lt"/>
              <a:ea typeface="+mn-ea"/>
              <a:cs typeface="+mn-cs"/>
            </a:endParaRPr>
          </a:p>
          <a:p>
            <a:pPr fontAlgn="base"/>
            <a:r>
              <a:rPr lang="sv-SE" sz="1200" b="0" i="0" kern="1200" dirty="0">
                <a:solidFill>
                  <a:schemeClr val="tx1"/>
                </a:solidFill>
                <a:latin typeface="+mn-lt"/>
                <a:ea typeface="+mn-ea"/>
                <a:cs typeface="+mn-cs"/>
              </a:rPr>
              <a:t>Lagförslag är</a:t>
            </a:r>
            <a:r>
              <a:rPr lang="sv-SE" sz="1200" b="0" i="0" kern="1200" baseline="0" dirty="0">
                <a:solidFill>
                  <a:schemeClr val="tx1"/>
                </a:solidFill>
                <a:latin typeface="+mn-lt"/>
                <a:ea typeface="+mn-ea"/>
                <a:cs typeface="+mn-cs"/>
              </a:rPr>
              <a:t> på remiss, ska beslutas i juni 2014: Föreningen kan ta ut en </a:t>
            </a:r>
            <a:r>
              <a:rPr lang="sv-SE" sz="1200" b="0" i="0" kern="1200" dirty="0">
                <a:solidFill>
                  <a:schemeClr val="tx1"/>
                </a:solidFill>
                <a:latin typeface="+mn-lt"/>
                <a:ea typeface="+mn-ea"/>
                <a:cs typeface="+mn-cs"/>
              </a:rPr>
              <a:t>särskild avgift av en </a:t>
            </a:r>
            <a:r>
              <a:rPr lang="sv-SE" sz="1200" b="0" i="0" kern="1200" dirty="0" err="1">
                <a:solidFill>
                  <a:schemeClr val="tx1"/>
                </a:solidFill>
                <a:latin typeface="+mn-lt"/>
                <a:ea typeface="+mn-ea"/>
                <a:cs typeface="+mn-cs"/>
              </a:rPr>
              <a:t>bostadsrättshavare</a:t>
            </a:r>
            <a:r>
              <a:rPr lang="sv-SE" sz="1200" b="0" i="0" kern="1200" dirty="0">
                <a:solidFill>
                  <a:schemeClr val="tx1"/>
                </a:solidFill>
                <a:latin typeface="+mn-lt"/>
                <a:ea typeface="+mn-ea"/>
                <a:cs typeface="+mn-cs"/>
              </a:rPr>
              <a:t> som hyr ut sin lägenhet. Detta ska då skrivas in i stadgarna</a:t>
            </a:r>
            <a:r>
              <a:rPr lang="sv-SE" sz="1200" b="0" i="0" kern="1200" baseline="0" dirty="0">
                <a:solidFill>
                  <a:schemeClr val="tx1"/>
                </a:solidFill>
                <a:latin typeface="+mn-lt"/>
                <a:ea typeface="+mn-ea"/>
                <a:cs typeface="+mn-cs"/>
              </a:rPr>
              <a:t> (HSB Normalstadgar för 2011 kan det skrivas in i stadgarna att föreningen).</a:t>
            </a:r>
            <a:endParaRPr lang="sv-SE" sz="1200" b="0" i="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pPr>
              <a:defRPr/>
            </a:pPr>
            <a:fld id="{01189015-DCAA-455C-8113-8738B3FB6E2E}" type="slidenum">
              <a:rPr lang="sv-SE" smtClean="0"/>
              <a:pPr>
                <a:defRPr/>
              </a:pPr>
              <a:t>15</a:t>
            </a:fld>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pic>
        <p:nvPicPr>
          <p:cNvPr id="4" name="Bildobjekt 7" descr="Logga1.png"/>
          <p:cNvPicPr>
            <a:picLocks noChangeAspect="1"/>
          </p:cNvPicPr>
          <p:nvPr userDrawn="1"/>
        </p:nvPicPr>
        <p:blipFill>
          <a:blip r:embed="rId2" cstate="print"/>
          <a:srcRect/>
          <a:stretch>
            <a:fillRect/>
          </a:stretch>
        </p:blipFill>
        <p:spPr bwMode="auto">
          <a:xfrm>
            <a:off x="6534150" y="4800600"/>
            <a:ext cx="2286000" cy="1652588"/>
          </a:xfrm>
          <a:prstGeom prst="rect">
            <a:avLst/>
          </a:prstGeom>
          <a:noFill/>
          <a:ln w="9525">
            <a:noFill/>
            <a:miter lim="800000"/>
            <a:headEnd/>
            <a:tailEnd/>
          </a:ln>
        </p:spPr>
      </p:pic>
      <p:sp>
        <p:nvSpPr>
          <p:cNvPr id="2" name="Rubrik 1"/>
          <p:cNvSpPr>
            <a:spLocks noGrp="1"/>
          </p:cNvSpPr>
          <p:nvPr>
            <p:ph type="ctrTitle"/>
          </p:nvPr>
        </p:nvSpPr>
        <p:spPr>
          <a:xfrm>
            <a:off x="811213" y="865972"/>
            <a:ext cx="8015288" cy="1698932"/>
          </a:xfrm>
        </p:spPr>
        <p:txBody>
          <a:bodyPr bIns="46800" anchorCtr="0"/>
          <a:lstStyle>
            <a:lvl1pPr>
              <a:defRPr sz="5400"/>
            </a:lvl1pPr>
          </a:lstStyle>
          <a:p>
            <a:r>
              <a:rPr lang="sv-SE"/>
              <a:t>Klicka här för att ändra format</a:t>
            </a:r>
            <a:endParaRPr lang="sv-SE" dirty="0"/>
          </a:p>
        </p:txBody>
      </p:sp>
      <p:sp>
        <p:nvSpPr>
          <p:cNvPr id="11" name="Underrubrik 2"/>
          <p:cNvSpPr>
            <a:spLocks noGrp="1"/>
          </p:cNvSpPr>
          <p:nvPr>
            <p:ph type="subTitle" idx="1"/>
          </p:nvPr>
        </p:nvSpPr>
        <p:spPr>
          <a:xfrm>
            <a:off x="811211" y="2552700"/>
            <a:ext cx="8017200" cy="1752600"/>
          </a:xfrm>
        </p:spPr>
        <p:txBody>
          <a:bodyPr>
            <a:normAutofit/>
          </a:bodyPr>
          <a:lstStyle>
            <a:lvl1pPr marL="0" indent="0" algn="l">
              <a:buNone/>
              <a:defRPr sz="2400" b="1"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sidfot 4"/>
          <p:cNvSpPr>
            <a:spLocks noGrp="1"/>
          </p:cNvSpPr>
          <p:nvPr>
            <p:ph type="ftr" sz="quarter" idx="10"/>
          </p:nvPr>
        </p:nvSpPr>
        <p:spPr/>
        <p:txBody>
          <a:bodyPr/>
          <a:lstStyle>
            <a:lvl1pPr>
              <a:defRPr/>
            </a:lvl1pPr>
          </a:lstStyle>
          <a:p>
            <a:pPr>
              <a:defRPr/>
            </a:pPr>
            <a:endParaRPr lang="sv-SE"/>
          </a:p>
        </p:txBody>
      </p:sp>
      <p:sp>
        <p:nvSpPr>
          <p:cNvPr id="5" name="Platshållare för bildnummer 7"/>
          <p:cNvSpPr>
            <a:spLocks noGrp="1"/>
          </p:cNvSpPr>
          <p:nvPr>
            <p:ph type="sldNum" sz="quarter" idx="11"/>
          </p:nvPr>
        </p:nvSpPr>
        <p:spPr/>
        <p:txBody>
          <a:bodyPr/>
          <a:lstStyle>
            <a:lvl1pPr>
              <a:defRPr/>
            </a:lvl1pPr>
          </a:lstStyle>
          <a:p>
            <a:pPr>
              <a:defRPr/>
            </a:pPr>
            <a:fld id="{C23C29A1-4027-4D3B-85D3-147C24AB25A4}" type="slidenum">
              <a:rPr lang="sv-SE"/>
              <a:pPr>
                <a:defRPr/>
              </a:pPr>
              <a:t>‹#›</a:t>
            </a:fld>
            <a:endParaRPr lang="sv-SE"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04862" y="1628800"/>
            <a:ext cx="8015287" cy="3600400"/>
          </a:xfrm>
        </p:spPr>
        <p:txBody>
          <a:bodyPr anchor="ctr" anchorCtr="0"/>
          <a:lstStyle>
            <a:lvl1pPr algn="l">
              <a:defRPr sz="5400" b="1" cap="all"/>
            </a:lvl1pPr>
          </a:lstStyle>
          <a:p>
            <a:r>
              <a:rPr lang="sv-SE"/>
              <a:t>Klicka här för att ändra format</a:t>
            </a:r>
            <a:endParaRPr lang="sv-SE" dirty="0"/>
          </a:p>
        </p:txBody>
      </p:sp>
      <p:sp>
        <p:nvSpPr>
          <p:cNvPr id="3" name="Platshållare för sidfot 4"/>
          <p:cNvSpPr>
            <a:spLocks noGrp="1"/>
          </p:cNvSpPr>
          <p:nvPr>
            <p:ph type="ftr" sz="quarter" idx="10"/>
          </p:nvPr>
        </p:nvSpPr>
        <p:spPr/>
        <p:txBody>
          <a:bodyPr/>
          <a:lstStyle>
            <a:lvl1pPr>
              <a:defRPr/>
            </a:lvl1pPr>
          </a:lstStyle>
          <a:p>
            <a:pPr>
              <a:defRPr/>
            </a:pPr>
            <a:endParaRPr lang="sv-SE"/>
          </a:p>
        </p:txBody>
      </p:sp>
      <p:sp>
        <p:nvSpPr>
          <p:cNvPr id="4" name="Platshållare för bildnummer 7"/>
          <p:cNvSpPr>
            <a:spLocks noGrp="1"/>
          </p:cNvSpPr>
          <p:nvPr>
            <p:ph type="sldNum" sz="quarter" idx="11"/>
          </p:nvPr>
        </p:nvSpPr>
        <p:spPr/>
        <p:txBody>
          <a:bodyPr/>
          <a:lstStyle>
            <a:lvl1pPr>
              <a:defRPr/>
            </a:lvl1pPr>
          </a:lstStyle>
          <a:p>
            <a:pPr>
              <a:defRPr/>
            </a:pPr>
            <a:fld id="{1A598753-96BD-445D-835B-2F593435FC8D}" type="slidenum">
              <a:rPr lang="sv-SE"/>
              <a:pPr>
                <a:defRPr/>
              </a:pPr>
              <a:t>‹#›</a:t>
            </a:fld>
            <a:endParaRPr lang="sv-SE"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0486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60472" y="2133600"/>
            <a:ext cx="3960000" cy="4319587"/>
          </a:xfrm>
        </p:spPr>
        <p:txBody>
          <a:bodyPr/>
          <a:lstStyle>
            <a:lvl1pPr>
              <a:defRPr sz="2400"/>
            </a:lvl1pPr>
            <a:lvl2pPr>
              <a:defRPr sz="2000"/>
            </a:lvl2pPr>
            <a:lvl3pPr>
              <a:defRPr sz="1500"/>
            </a:lvl3pPr>
            <a:lvl4pPr>
              <a:defRPr sz="1100"/>
            </a:lvl4pPr>
            <a:lvl5pPr>
              <a:defRPr sz="9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0"/>
          </p:nvPr>
        </p:nvSpPr>
        <p:spPr/>
        <p:txBody>
          <a:bodyPr/>
          <a:lstStyle>
            <a:lvl1pPr>
              <a:defRPr/>
            </a:lvl1pPr>
          </a:lstStyle>
          <a:p>
            <a:pPr>
              <a:defRPr/>
            </a:pPr>
            <a:endParaRPr lang="sv-SE"/>
          </a:p>
        </p:txBody>
      </p:sp>
      <p:sp>
        <p:nvSpPr>
          <p:cNvPr id="6" name="Platshållare för bildnummer 7"/>
          <p:cNvSpPr>
            <a:spLocks noGrp="1"/>
          </p:cNvSpPr>
          <p:nvPr>
            <p:ph type="sldNum" sz="quarter" idx="11"/>
          </p:nvPr>
        </p:nvSpPr>
        <p:spPr/>
        <p:txBody>
          <a:bodyPr/>
          <a:lstStyle>
            <a:lvl1pPr>
              <a:defRPr/>
            </a:lvl1pPr>
          </a:lstStyle>
          <a:p>
            <a:pPr>
              <a:defRPr/>
            </a:pPr>
            <a:fld id="{0A08E091-3474-4403-BEA1-95EC7500EDE2}" type="slidenum">
              <a:rPr lang="sv-SE"/>
              <a:pPr>
                <a:defRPr/>
              </a:pPr>
              <a:t>‹#›</a:t>
            </a:fld>
            <a:endParaRPr lang="sv-SE"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bild">
    <p:spTree>
      <p:nvGrpSpPr>
        <p:cNvPr id="1" name=""/>
        <p:cNvGrpSpPr/>
        <p:nvPr/>
      </p:nvGrpSpPr>
      <p:grpSpPr>
        <a:xfrm>
          <a:off x="0" y="0"/>
          <a:ext cx="0" cy="0"/>
          <a:chOff x="0" y="0"/>
          <a:chExt cx="0" cy="0"/>
        </a:xfrm>
      </p:grpSpPr>
      <p:sp>
        <p:nvSpPr>
          <p:cNvPr id="7" name="Platshållare för bild 6"/>
          <p:cNvSpPr>
            <a:spLocks noGrp="1"/>
          </p:cNvSpPr>
          <p:nvPr>
            <p:ph type="pic" sz="quarter" idx="13"/>
          </p:nvPr>
        </p:nvSpPr>
        <p:spPr>
          <a:xfrm>
            <a:off x="395289" y="1095375"/>
            <a:ext cx="8424862" cy="5357813"/>
          </a:xfrm>
        </p:spPr>
        <p:txBody>
          <a:bodyPr rtlCol="0">
            <a:normAutofit/>
          </a:bodyPr>
          <a:lstStyle/>
          <a:p>
            <a:pPr lvl="0"/>
            <a:r>
              <a:rPr lang="sv-SE" noProof="0"/>
              <a:t>Klicka på ikonen för att lägga till en bild</a:t>
            </a:r>
          </a:p>
        </p:txBody>
      </p:sp>
      <p:sp>
        <p:nvSpPr>
          <p:cNvPr id="3" name="Platshållare för sidfot 4"/>
          <p:cNvSpPr>
            <a:spLocks noGrp="1"/>
          </p:cNvSpPr>
          <p:nvPr>
            <p:ph type="ftr" sz="quarter" idx="14"/>
          </p:nvPr>
        </p:nvSpPr>
        <p:spPr/>
        <p:txBody>
          <a:bodyPr/>
          <a:lstStyle>
            <a:lvl1pPr>
              <a:defRPr/>
            </a:lvl1pPr>
          </a:lstStyle>
          <a:p>
            <a:pPr>
              <a:defRPr/>
            </a:pPr>
            <a:endParaRPr lang="sv-SE"/>
          </a:p>
        </p:txBody>
      </p:sp>
      <p:sp>
        <p:nvSpPr>
          <p:cNvPr id="4" name="Platshållare för bildnummer 7"/>
          <p:cNvSpPr>
            <a:spLocks noGrp="1"/>
          </p:cNvSpPr>
          <p:nvPr>
            <p:ph type="sldNum" sz="quarter" idx="15"/>
          </p:nvPr>
        </p:nvSpPr>
        <p:spPr/>
        <p:txBody>
          <a:bodyPr/>
          <a:lstStyle>
            <a:lvl1pPr>
              <a:defRPr/>
            </a:lvl1pPr>
          </a:lstStyle>
          <a:p>
            <a:pPr>
              <a:defRPr/>
            </a:pPr>
            <a:fld id="{FBB5CF89-3BFA-48ED-8553-D252EA56D4B5}" type="slidenum">
              <a:rPr lang="sv-SE"/>
              <a:pPr>
                <a:defRPr/>
              </a:pPr>
              <a:t>‹#›</a:t>
            </a:fld>
            <a:endParaRPr lang="sv-SE"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4"/>
          <p:cNvSpPr>
            <a:spLocks noGrp="1"/>
          </p:cNvSpPr>
          <p:nvPr>
            <p:ph type="ftr" sz="quarter" idx="10"/>
          </p:nvPr>
        </p:nvSpPr>
        <p:spPr/>
        <p:txBody>
          <a:bodyPr/>
          <a:lstStyle>
            <a:lvl1pPr>
              <a:defRPr/>
            </a:lvl1pPr>
          </a:lstStyle>
          <a:p>
            <a:pPr>
              <a:defRPr/>
            </a:pPr>
            <a:endParaRPr lang="sv-SE"/>
          </a:p>
        </p:txBody>
      </p:sp>
      <p:sp>
        <p:nvSpPr>
          <p:cNvPr id="4" name="Platshållare för bildnummer 7"/>
          <p:cNvSpPr>
            <a:spLocks noGrp="1"/>
          </p:cNvSpPr>
          <p:nvPr>
            <p:ph type="sldNum" sz="quarter" idx="11"/>
          </p:nvPr>
        </p:nvSpPr>
        <p:spPr/>
        <p:txBody>
          <a:bodyPr/>
          <a:lstStyle>
            <a:lvl1pPr>
              <a:defRPr/>
            </a:lvl1pPr>
          </a:lstStyle>
          <a:p>
            <a:pPr>
              <a:defRPr/>
            </a:pPr>
            <a:fld id="{36F1F6A7-96F3-42FD-9E85-ED2E9F979C36}" type="slidenum">
              <a:rPr lang="sv-SE"/>
              <a:pPr>
                <a:defRPr/>
              </a:pPr>
              <a:t>‹#›</a:t>
            </a:fld>
            <a:endParaRPr lang="sv-SE"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4"/>
          <p:cNvSpPr>
            <a:spLocks noGrp="1"/>
          </p:cNvSpPr>
          <p:nvPr>
            <p:ph type="ftr" sz="quarter" idx="10"/>
          </p:nvPr>
        </p:nvSpPr>
        <p:spPr/>
        <p:txBody>
          <a:bodyPr/>
          <a:lstStyle>
            <a:lvl1pPr>
              <a:defRPr/>
            </a:lvl1pPr>
          </a:lstStyle>
          <a:p>
            <a:pPr>
              <a:defRPr/>
            </a:pPr>
            <a:endParaRPr lang="sv-SE"/>
          </a:p>
        </p:txBody>
      </p:sp>
      <p:sp>
        <p:nvSpPr>
          <p:cNvPr id="3" name="Platshållare för bildnummer 7"/>
          <p:cNvSpPr>
            <a:spLocks noGrp="1"/>
          </p:cNvSpPr>
          <p:nvPr>
            <p:ph type="sldNum" sz="quarter" idx="11"/>
          </p:nvPr>
        </p:nvSpPr>
        <p:spPr/>
        <p:txBody>
          <a:bodyPr/>
          <a:lstStyle>
            <a:lvl1pPr>
              <a:defRPr/>
            </a:lvl1pPr>
          </a:lstStyle>
          <a:p>
            <a:pPr>
              <a:defRPr/>
            </a:pPr>
            <a:fld id="{2F77A289-600E-4721-B082-3A0CD1A9630C}" type="slidenum">
              <a:rPr lang="sv-SE"/>
              <a:pPr>
                <a:defRPr/>
              </a:pPr>
              <a:t>‹#›</a:t>
            </a:fld>
            <a:endParaRPr lang="sv-SE"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Innehåll">
    <p:spTree>
      <p:nvGrpSpPr>
        <p:cNvPr id="1" name=""/>
        <p:cNvGrpSpPr/>
        <p:nvPr/>
      </p:nvGrpSpPr>
      <p:grpSpPr>
        <a:xfrm>
          <a:off x="0" y="0"/>
          <a:ext cx="0" cy="0"/>
          <a:chOff x="0" y="0"/>
          <a:chExt cx="0" cy="0"/>
        </a:xfrm>
      </p:grpSpPr>
      <p:sp>
        <p:nvSpPr>
          <p:cNvPr id="2" name="Platshållare för innehåll 1"/>
          <p:cNvSpPr>
            <a:spLocks noGrp="1"/>
          </p:cNvSpPr>
          <p:nvPr>
            <p:ph/>
          </p:nvPr>
        </p:nvSpPr>
        <p:spPr>
          <a:xfrm>
            <a:off x="457200" y="277813"/>
            <a:ext cx="8229600" cy="58531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ectangle 4"/>
          <p:cNvSpPr>
            <a:spLocks noGrp="1" noChangeArrowheads="1"/>
          </p:cNvSpPr>
          <p:nvPr>
            <p:ph type="dt" sz="half" idx="10"/>
          </p:nvPr>
        </p:nvSpPr>
        <p:spPr>
          <a:xfrm>
            <a:off x="457200" y="6243638"/>
            <a:ext cx="2133600" cy="457200"/>
          </a:xfrm>
          <a:prstGeom prst="rect">
            <a:avLst/>
          </a:prstGeom>
        </p:spPr>
        <p:txBody>
          <a:bodyPr/>
          <a:lstStyle>
            <a:lvl1pPr>
              <a:defRPr>
                <a:latin typeface="Arial" charset="0"/>
                <a:ea typeface="+mn-ea"/>
                <a:cs typeface="+mn-cs"/>
              </a:defRPr>
            </a:lvl1pPr>
          </a:lstStyle>
          <a:p>
            <a:pPr>
              <a:defRPr/>
            </a:pPr>
            <a:endParaRPr lang="sv-SE" altLang="en-US"/>
          </a:p>
        </p:txBody>
      </p:sp>
      <p:sp>
        <p:nvSpPr>
          <p:cNvPr id="4" name="Rectangle 5"/>
          <p:cNvSpPr>
            <a:spLocks noGrp="1" noChangeArrowheads="1"/>
          </p:cNvSpPr>
          <p:nvPr>
            <p:ph type="ftr" sz="quarter" idx="11"/>
          </p:nvPr>
        </p:nvSpPr>
        <p:spPr/>
        <p:txBody>
          <a:bodyPr/>
          <a:lstStyle>
            <a:lvl1pPr>
              <a:defRPr/>
            </a:lvl1pPr>
          </a:lstStyle>
          <a:p>
            <a:pPr>
              <a:defRPr/>
            </a:pPr>
            <a:r>
              <a:rPr lang="sv-SE" altLang="en-US"/>
              <a:t>Version 1</a:t>
            </a:r>
          </a:p>
        </p:txBody>
      </p:sp>
      <p:sp>
        <p:nvSpPr>
          <p:cNvPr id="5" name="Rectangle 6"/>
          <p:cNvSpPr>
            <a:spLocks noGrp="1" noChangeArrowheads="1"/>
          </p:cNvSpPr>
          <p:nvPr>
            <p:ph type="sldNum" sz="quarter" idx="12"/>
          </p:nvPr>
        </p:nvSpPr>
        <p:spPr/>
        <p:txBody>
          <a:bodyPr/>
          <a:lstStyle>
            <a:lvl1pPr>
              <a:defRPr/>
            </a:lvl1pPr>
          </a:lstStyle>
          <a:p>
            <a:pPr>
              <a:defRPr/>
            </a:pPr>
            <a:fld id="{0AA9F27C-8943-194F-B34A-169DB63610FC}" type="slidenum">
              <a:rPr lang="sv-SE"/>
              <a:pPr>
                <a:defRPr/>
              </a:pPr>
              <a:t>‹#›</a:t>
            </a:fld>
            <a:endParaRPr lang="sv-SE"/>
          </a:p>
        </p:txBody>
      </p:sp>
    </p:spTree>
    <p:extLst>
      <p:ext uri="{BB962C8B-B14F-4D97-AF65-F5344CB8AC3E}">
        <p14:creationId xmlns:p14="http://schemas.microsoft.com/office/powerpoint/2010/main" val="12105764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Rubrikbild - Blå">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39B1DB-3890-4B7B-A0DF-4C284EC76F23}"/>
              </a:ext>
            </a:extLst>
          </p:cNvPr>
          <p:cNvSpPr>
            <a:spLocks noGrp="1"/>
          </p:cNvSpPr>
          <p:nvPr>
            <p:ph type="ctrTitle" hasCustomPrompt="1"/>
          </p:nvPr>
        </p:nvSpPr>
        <p:spPr>
          <a:xfrm>
            <a:off x="628650" y="2396762"/>
            <a:ext cx="7722000" cy="828000"/>
          </a:xfrm>
        </p:spPr>
        <p:txBody>
          <a:bodyPr anchor="b">
            <a:noAutofit/>
          </a:bodyPr>
          <a:lstStyle>
            <a:lvl1pPr algn="l">
              <a:defRPr sz="4050" spc="-150" baseline="0">
                <a:solidFill>
                  <a:schemeClr val="bg2"/>
                </a:solidFill>
              </a:defRPr>
            </a:lvl1pPr>
          </a:lstStyle>
          <a:p>
            <a:r>
              <a:rPr lang="sv-SE" dirty="0"/>
              <a:t>Klicka här för rubrik</a:t>
            </a:r>
          </a:p>
        </p:txBody>
      </p:sp>
      <p:sp>
        <p:nvSpPr>
          <p:cNvPr id="3" name="Underrubrik 2">
            <a:extLst>
              <a:ext uri="{FF2B5EF4-FFF2-40B4-BE49-F238E27FC236}">
                <a16:creationId xmlns:a16="http://schemas.microsoft.com/office/drawing/2014/main" id="{6FF01B34-B2DA-47D6-AD12-9C47F09483DF}"/>
              </a:ext>
            </a:extLst>
          </p:cNvPr>
          <p:cNvSpPr>
            <a:spLocks noGrp="1"/>
          </p:cNvSpPr>
          <p:nvPr>
            <p:ph type="subTitle" idx="1" hasCustomPrompt="1"/>
          </p:nvPr>
        </p:nvSpPr>
        <p:spPr>
          <a:xfrm>
            <a:off x="628649" y="3248086"/>
            <a:ext cx="7722000" cy="504000"/>
          </a:xfrm>
        </p:spPr>
        <p:txBody>
          <a:bodyPr>
            <a:noAutofit/>
          </a:bodyPr>
          <a:lstStyle>
            <a:lvl1pPr marL="0" indent="0" algn="l">
              <a:buNone/>
              <a:defRPr sz="2550" b="1" cap="all" spc="-68" baseline="0">
                <a:solidFill>
                  <a:schemeClr val="bg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dirty="0"/>
              <a:t>Klicka här för underrubrik</a:t>
            </a:r>
          </a:p>
        </p:txBody>
      </p:sp>
      <p:sp>
        <p:nvSpPr>
          <p:cNvPr id="15" name="Platshållare för text 14">
            <a:extLst>
              <a:ext uri="{FF2B5EF4-FFF2-40B4-BE49-F238E27FC236}">
                <a16:creationId xmlns:a16="http://schemas.microsoft.com/office/drawing/2014/main" id="{30A7125E-D4AD-424B-B0B9-DDCA780A89D4}"/>
              </a:ext>
            </a:extLst>
          </p:cNvPr>
          <p:cNvSpPr>
            <a:spLocks noGrp="1"/>
          </p:cNvSpPr>
          <p:nvPr>
            <p:ph type="body" sz="quarter" idx="10" hasCustomPrompt="1"/>
          </p:nvPr>
        </p:nvSpPr>
        <p:spPr>
          <a:xfrm>
            <a:off x="628650" y="3776214"/>
            <a:ext cx="7722000" cy="252000"/>
          </a:xfrm>
        </p:spPr>
        <p:txBody>
          <a:bodyPr>
            <a:noAutofit/>
          </a:bodyPr>
          <a:lstStyle>
            <a:lvl1pPr marL="0" indent="0">
              <a:buNone/>
              <a:defRPr sz="1200" b="1" cap="all" spc="-60" baseline="0">
                <a:solidFill>
                  <a:schemeClr val="bg2"/>
                </a:solidFill>
                <a:latin typeface="+mj-lt"/>
              </a:defRPr>
            </a:lvl1pPr>
            <a:lvl2pPr marL="198834" indent="0">
              <a:buNone/>
              <a:defRPr sz="1200" b="1" cap="all" spc="-60" baseline="0">
                <a:solidFill>
                  <a:schemeClr val="accent1"/>
                </a:solidFill>
                <a:latin typeface="+mj-lt"/>
              </a:defRPr>
            </a:lvl2pPr>
            <a:lvl3pPr marL="397669" indent="0">
              <a:buNone/>
              <a:defRPr sz="1200" b="1" cap="all" spc="-60" baseline="0">
                <a:solidFill>
                  <a:schemeClr val="accent1"/>
                </a:solidFill>
                <a:latin typeface="+mj-lt"/>
              </a:defRPr>
            </a:lvl3pPr>
            <a:lvl4pPr marL="608409" indent="0">
              <a:buNone/>
              <a:defRPr sz="1200" b="1" cap="all" spc="-60" baseline="0">
                <a:solidFill>
                  <a:schemeClr val="accent1"/>
                </a:solidFill>
                <a:latin typeface="+mj-lt"/>
              </a:defRPr>
            </a:lvl4pPr>
            <a:lvl5pPr marL="807244" indent="0">
              <a:buNone/>
              <a:defRPr sz="1200" b="1" cap="all" spc="-60" baseline="0">
                <a:solidFill>
                  <a:schemeClr val="accent1"/>
                </a:solidFill>
                <a:latin typeface="+mj-lt"/>
              </a:defRPr>
            </a:lvl5pPr>
          </a:lstStyle>
          <a:p>
            <a:pPr lvl="0"/>
            <a:r>
              <a:rPr lang="sv-SE" dirty="0"/>
              <a:t>Årtal</a:t>
            </a:r>
          </a:p>
        </p:txBody>
      </p:sp>
      <p:pic>
        <p:nvPicPr>
          <p:cNvPr id="4" name="Bildobjekt 3"/>
          <p:cNvPicPr>
            <a:picLocks noChangeAspect="1"/>
          </p:cNvPicPr>
          <p:nvPr userDrawn="1"/>
        </p:nvPicPr>
        <p:blipFill>
          <a:blip r:embed="rId2"/>
          <a:stretch>
            <a:fillRect/>
          </a:stretch>
        </p:blipFill>
        <p:spPr>
          <a:xfrm>
            <a:off x="7259003" y="5037724"/>
            <a:ext cx="1590300" cy="1477577"/>
          </a:xfrm>
          <a:prstGeom prst="rect">
            <a:avLst/>
          </a:prstGeom>
        </p:spPr>
      </p:pic>
    </p:spTree>
    <p:extLst>
      <p:ext uri="{BB962C8B-B14F-4D97-AF65-F5344CB8AC3E}">
        <p14:creationId xmlns:p14="http://schemas.microsoft.com/office/powerpoint/2010/main" val="2055689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06450" y="982663"/>
            <a:ext cx="8016875" cy="1150937"/>
          </a:xfrm>
          <a:prstGeom prst="rect">
            <a:avLst/>
          </a:prstGeom>
        </p:spPr>
        <p:txBody>
          <a:bodyPr vert="horz" lIns="91440" tIns="45720" rIns="91440" bIns="45720" rtlCol="0" anchor="b">
            <a:noAutofit/>
          </a:bodyPr>
          <a:lstStyle/>
          <a:p>
            <a:r>
              <a:rPr lang="sv-SE" dirty="0"/>
              <a:t>Klicka här för att ändra format</a:t>
            </a:r>
          </a:p>
        </p:txBody>
      </p:sp>
      <p:sp>
        <p:nvSpPr>
          <p:cNvPr id="1027" name="Platshållare för text 2"/>
          <p:cNvSpPr>
            <a:spLocks noGrp="1"/>
          </p:cNvSpPr>
          <p:nvPr>
            <p:ph type="body" idx="1"/>
          </p:nvPr>
        </p:nvSpPr>
        <p:spPr bwMode="auto">
          <a:xfrm>
            <a:off x="804863" y="2133600"/>
            <a:ext cx="8015287" cy="4319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3"/>
          </p:nvPr>
        </p:nvSpPr>
        <p:spPr>
          <a:xfrm>
            <a:off x="804863" y="750888"/>
            <a:ext cx="3767137" cy="179387"/>
          </a:xfrm>
          <a:prstGeom prst="rect">
            <a:avLst/>
          </a:prstGeom>
        </p:spPr>
        <p:txBody>
          <a:bodyPr vert="horz" lIns="91440" tIns="45720" rIns="91440" bIns="18000" rtlCol="0" anchor="b"/>
          <a:lstStyle>
            <a:lvl1pPr algn="l" fontAlgn="auto">
              <a:spcBef>
                <a:spcPts val="0"/>
              </a:spcBef>
              <a:spcAft>
                <a:spcPts val="0"/>
              </a:spcAft>
              <a:defRPr sz="1000" b="1">
                <a:solidFill>
                  <a:srgbClr val="B5ACBD"/>
                </a:solidFill>
                <a:latin typeface="Arial" pitchFamily="34" charset="0"/>
                <a:cs typeface="Arial" pitchFamily="34" charset="0"/>
              </a:defRPr>
            </a:lvl1pPr>
          </a:lstStyle>
          <a:p>
            <a:pPr>
              <a:defRPr/>
            </a:pPr>
            <a:endParaRPr lang="sv-SE"/>
          </a:p>
        </p:txBody>
      </p:sp>
      <p:pic>
        <p:nvPicPr>
          <p:cNvPr id="1029" name="Bildobjekt 8" descr="Logga2.png"/>
          <p:cNvPicPr>
            <a:picLocks noChangeAspect="1"/>
          </p:cNvPicPr>
          <p:nvPr/>
        </p:nvPicPr>
        <p:blipFill>
          <a:blip r:embed="rId11" cstate="print"/>
          <a:srcRect/>
          <a:stretch>
            <a:fillRect/>
          </a:stretch>
        </p:blipFill>
        <p:spPr bwMode="auto">
          <a:xfrm>
            <a:off x="7883525" y="244475"/>
            <a:ext cx="908050" cy="655638"/>
          </a:xfrm>
          <a:prstGeom prst="rect">
            <a:avLst/>
          </a:prstGeom>
          <a:noFill/>
          <a:ln w="9525">
            <a:noFill/>
            <a:miter lim="800000"/>
            <a:headEnd/>
            <a:tailEnd/>
          </a:ln>
        </p:spPr>
      </p:pic>
      <p:sp>
        <p:nvSpPr>
          <p:cNvPr id="10" name="Line 8"/>
          <p:cNvSpPr>
            <a:spLocks noChangeShapeType="1"/>
          </p:cNvSpPr>
          <p:nvPr/>
        </p:nvSpPr>
        <p:spPr bwMode="auto">
          <a:xfrm>
            <a:off x="396875" y="942975"/>
            <a:ext cx="8423275" cy="0"/>
          </a:xfrm>
          <a:prstGeom prst="line">
            <a:avLst/>
          </a:prstGeom>
          <a:noFill/>
          <a:ln w="19050">
            <a:solidFill>
              <a:srgbClr val="B5ACBD"/>
            </a:solidFill>
            <a:round/>
            <a:headEnd/>
            <a:tailEnd/>
          </a:ln>
        </p:spPr>
        <p:txBody>
          <a:bodyPr wrap="none" anchor="ctr"/>
          <a:lstStyle/>
          <a:p>
            <a:pPr fontAlgn="auto">
              <a:spcBef>
                <a:spcPts val="0"/>
              </a:spcBef>
              <a:spcAft>
                <a:spcPts val="0"/>
              </a:spcAft>
              <a:defRPr/>
            </a:pPr>
            <a:endParaRPr lang="sv-SE">
              <a:latin typeface="+mn-lt"/>
            </a:endParaRPr>
          </a:p>
        </p:txBody>
      </p:sp>
      <p:sp>
        <p:nvSpPr>
          <p:cNvPr id="11" name="Platshållare för bildnummer 7"/>
          <p:cNvSpPr>
            <a:spLocks noGrp="1"/>
          </p:cNvSpPr>
          <p:nvPr>
            <p:ph type="sldNum" sz="quarter" idx="4"/>
          </p:nvPr>
        </p:nvSpPr>
        <p:spPr>
          <a:xfrm>
            <a:off x="7467600" y="6551613"/>
            <a:ext cx="1439863" cy="180975"/>
          </a:xfrm>
          <a:prstGeom prst="rect">
            <a:avLst/>
          </a:prstGeom>
        </p:spPr>
        <p:txBody>
          <a:bodyPr vert="horz" lIns="91440" tIns="45720" rIns="91440" bIns="45720" rtlCol="0" anchor="ctr"/>
          <a:lstStyle>
            <a:lvl1pPr algn="r" fontAlgn="auto">
              <a:spcBef>
                <a:spcPts val="0"/>
              </a:spcBef>
              <a:spcAft>
                <a:spcPts val="0"/>
              </a:spcAft>
              <a:defRPr sz="1000">
                <a:solidFill>
                  <a:srgbClr val="B5ACBD"/>
                </a:solidFill>
                <a:latin typeface="+mn-lt"/>
              </a:defRPr>
            </a:lvl1pPr>
          </a:lstStyle>
          <a:p>
            <a:pPr>
              <a:defRPr/>
            </a:pPr>
            <a:fld id="{7E2EE83F-8F93-41E3-B47E-807D455BA577}" type="slidenum">
              <a:rPr lang="sv-SE"/>
              <a:pPr>
                <a:defRPr/>
              </a:pPr>
              <a:t>‹#›</a:t>
            </a:fld>
            <a:endParaRPr lang="sv-SE" dirty="0"/>
          </a:p>
        </p:txBody>
      </p:sp>
    </p:spTree>
  </p:cSld>
  <p:clrMap bg1="lt1" tx1="dk1" bg2="lt2" tx2="dk2" accent1="accent1" accent2="accent2" accent3="accent3" accent4="accent4" accent5="accent5" accent6="accent6" hlink="hlink" folHlink="folHlink"/>
  <p:sldLayoutIdLst>
    <p:sldLayoutId id="2147483672" r:id="rId1"/>
    <p:sldLayoutId id="2147483666" r:id="rId2"/>
    <p:sldLayoutId id="2147483667" r:id="rId3"/>
    <p:sldLayoutId id="2147483668" r:id="rId4"/>
    <p:sldLayoutId id="2147483669" r:id="rId5"/>
    <p:sldLayoutId id="2147483670" r:id="rId6"/>
    <p:sldLayoutId id="2147483671" r:id="rId7"/>
    <p:sldLayoutId id="2147483673" r:id="rId8"/>
    <p:sldLayoutId id="2147483674" r:id="rId9"/>
  </p:sldLayoutIdLst>
  <p:transition>
    <p:fade/>
  </p:transition>
  <p:hf hdr="0" ftr="0" dt="0"/>
  <p:txStyles>
    <p:titleStyle>
      <a:lvl1pPr algn="l" rtl="0" eaLnBrk="0" fontAlgn="base" hangingPunct="0">
        <a:spcBef>
          <a:spcPct val="0"/>
        </a:spcBef>
        <a:spcAft>
          <a:spcPct val="0"/>
        </a:spcAft>
        <a:defRPr sz="3600" b="1" kern="1200" cap="all">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600" b="1">
          <a:solidFill>
            <a:schemeClr val="tx1"/>
          </a:solidFill>
          <a:latin typeface="Arial" charset="0"/>
          <a:cs typeface="Arial" charset="0"/>
        </a:defRPr>
      </a:lvl2pPr>
      <a:lvl3pPr algn="l" rtl="0" eaLnBrk="0" fontAlgn="base" hangingPunct="0">
        <a:spcBef>
          <a:spcPct val="0"/>
        </a:spcBef>
        <a:spcAft>
          <a:spcPct val="0"/>
        </a:spcAft>
        <a:defRPr sz="3600" b="1">
          <a:solidFill>
            <a:schemeClr val="tx1"/>
          </a:solidFill>
          <a:latin typeface="Arial" charset="0"/>
          <a:cs typeface="Arial" charset="0"/>
        </a:defRPr>
      </a:lvl3pPr>
      <a:lvl4pPr algn="l" rtl="0" eaLnBrk="0" fontAlgn="base" hangingPunct="0">
        <a:spcBef>
          <a:spcPct val="0"/>
        </a:spcBef>
        <a:spcAft>
          <a:spcPct val="0"/>
        </a:spcAft>
        <a:defRPr sz="3600" b="1">
          <a:solidFill>
            <a:schemeClr val="tx1"/>
          </a:solidFill>
          <a:latin typeface="Arial" charset="0"/>
          <a:cs typeface="Arial" charset="0"/>
        </a:defRPr>
      </a:lvl4pPr>
      <a:lvl5pPr algn="l" rtl="0" eaLnBrk="0" fontAlgn="base" hangingPunct="0">
        <a:spcBef>
          <a:spcPct val="0"/>
        </a:spcBef>
        <a:spcAft>
          <a:spcPct val="0"/>
        </a:spcAft>
        <a:defRPr sz="3600" b="1">
          <a:solidFill>
            <a:schemeClr val="tx1"/>
          </a:solidFill>
          <a:latin typeface="Arial" charset="0"/>
          <a:cs typeface="Arial" charset="0"/>
        </a:defRPr>
      </a:lvl5pPr>
      <a:lvl6pPr marL="457200" algn="l" rtl="0" fontAlgn="base">
        <a:spcBef>
          <a:spcPct val="0"/>
        </a:spcBef>
        <a:spcAft>
          <a:spcPct val="0"/>
        </a:spcAft>
        <a:defRPr sz="3600" b="1">
          <a:solidFill>
            <a:schemeClr val="tx1"/>
          </a:solidFill>
          <a:latin typeface="Arial" charset="0"/>
          <a:cs typeface="Arial" charset="0"/>
        </a:defRPr>
      </a:lvl6pPr>
      <a:lvl7pPr marL="914400" algn="l" rtl="0" fontAlgn="base">
        <a:spcBef>
          <a:spcPct val="0"/>
        </a:spcBef>
        <a:spcAft>
          <a:spcPct val="0"/>
        </a:spcAft>
        <a:defRPr sz="3600" b="1">
          <a:solidFill>
            <a:schemeClr val="tx1"/>
          </a:solidFill>
          <a:latin typeface="Arial" charset="0"/>
          <a:cs typeface="Arial" charset="0"/>
        </a:defRPr>
      </a:lvl7pPr>
      <a:lvl8pPr marL="1371600" algn="l" rtl="0" fontAlgn="base">
        <a:spcBef>
          <a:spcPct val="0"/>
        </a:spcBef>
        <a:spcAft>
          <a:spcPct val="0"/>
        </a:spcAft>
        <a:defRPr sz="3600" b="1">
          <a:solidFill>
            <a:schemeClr val="tx1"/>
          </a:solidFill>
          <a:latin typeface="Arial" charset="0"/>
          <a:cs typeface="Arial" charset="0"/>
        </a:defRPr>
      </a:lvl8pPr>
      <a:lvl9pPr marL="1828800" algn="l" rtl="0" fontAlgn="base">
        <a:spcBef>
          <a:spcPct val="0"/>
        </a:spcBef>
        <a:spcAft>
          <a:spcPct val="0"/>
        </a:spcAft>
        <a:defRPr sz="3600" b="1">
          <a:solidFill>
            <a:schemeClr val="tx1"/>
          </a:solidFill>
          <a:latin typeface="Arial" charset="0"/>
          <a:cs typeface="Arial" charset="0"/>
        </a:defRPr>
      </a:lvl9pPr>
    </p:titleStyle>
    <p:bodyStyle>
      <a:lvl1pPr marL="215900" indent="-215900" algn="l" rtl="0" eaLnBrk="0" fontAlgn="base" hangingPunct="0">
        <a:spcBef>
          <a:spcPts val="600"/>
        </a:spcBef>
        <a:spcAft>
          <a:spcPct val="0"/>
        </a:spcAft>
        <a:buClr>
          <a:schemeClr val="accent2"/>
        </a:buClr>
        <a:buSzPct val="120000"/>
        <a:buFont typeface="Arial" charset="0"/>
        <a:buChar char="•"/>
        <a:defRPr sz="2800" kern="1200">
          <a:solidFill>
            <a:srgbClr val="4B4B4B"/>
          </a:solidFill>
          <a:latin typeface="Arial" pitchFamily="34" charset="0"/>
          <a:ea typeface="+mn-ea"/>
          <a:cs typeface="Arial" pitchFamily="34" charset="0"/>
        </a:defRPr>
      </a:lvl1pPr>
      <a:lvl2pPr marL="490538" indent="-274638" algn="l" rtl="0" eaLnBrk="0" fontAlgn="base" hangingPunct="0">
        <a:spcBef>
          <a:spcPts val="600"/>
        </a:spcBef>
        <a:spcAft>
          <a:spcPct val="0"/>
        </a:spcAft>
        <a:buClr>
          <a:schemeClr val="accent2"/>
        </a:buClr>
        <a:buFont typeface="Arial" charset="0"/>
        <a:buChar char="‒"/>
        <a:defRPr sz="2400" kern="1200">
          <a:solidFill>
            <a:srgbClr val="4B4B4B"/>
          </a:solidFill>
          <a:latin typeface="Arial" pitchFamily="34" charset="0"/>
          <a:ea typeface="+mn-ea"/>
          <a:cs typeface="Arial" pitchFamily="34" charset="0"/>
        </a:defRPr>
      </a:lvl2pPr>
      <a:lvl3pPr marL="717550" indent="-271463" algn="l" rtl="0" eaLnBrk="0" fontAlgn="base" hangingPunct="0">
        <a:spcBef>
          <a:spcPts val="600"/>
        </a:spcBef>
        <a:spcAft>
          <a:spcPct val="0"/>
        </a:spcAft>
        <a:buClr>
          <a:schemeClr val="accent2"/>
        </a:buClr>
        <a:buFont typeface="Arial" charset="0"/>
        <a:buChar char="‒"/>
        <a:defRPr sz="2000" kern="1200">
          <a:solidFill>
            <a:srgbClr val="4B4B4B"/>
          </a:solidFill>
          <a:latin typeface="Arial" pitchFamily="34" charset="0"/>
          <a:ea typeface="+mn-ea"/>
          <a:cs typeface="Arial" pitchFamily="34" charset="0"/>
        </a:defRPr>
      </a:lvl3pPr>
      <a:lvl4pPr marL="849313" indent="-220663" algn="l" rtl="0" eaLnBrk="0" fontAlgn="base" hangingPunct="0">
        <a:spcBef>
          <a:spcPts val="600"/>
        </a:spcBef>
        <a:spcAft>
          <a:spcPct val="0"/>
        </a:spcAft>
        <a:buClr>
          <a:schemeClr val="accent2"/>
        </a:buClr>
        <a:buFont typeface="Arial" charset="0"/>
        <a:buChar char="–"/>
        <a:defRPr sz="1500" kern="1200">
          <a:solidFill>
            <a:srgbClr val="4B4B4B"/>
          </a:solidFill>
          <a:latin typeface="Arial" pitchFamily="34" charset="0"/>
          <a:ea typeface="+mn-ea"/>
          <a:cs typeface="Arial" pitchFamily="34" charset="0"/>
        </a:defRPr>
      </a:lvl4pPr>
      <a:lvl5pPr marL="987425" indent="-195263" algn="l" rtl="0" eaLnBrk="0" fontAlgn="base" hangingPunct="0">
        <a:spcBef>
          <a:spcPts val="600"/>
        </a:spcBef>
        <a:spcAft>
          <a:spcPct val="0"/>
        </a:spcAft>
        <a:buClr>
          <a:schemeClr val="accent2"/>
        </a:buClr>
        <a:buFont typeface="Arial" charset="0"/>
        <a:buChar char="»"/>
        <a:defRPr sz="1100" kern="1200">
          <a:solidFill>
            <a:srgbClr val="4B4B4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mailto:linda.egersten@hsb.se" TargetMode="External"/><Relationship Id="rId2" Type="http://schemas.openxmlformats.org/officeDocument/2006/relationships/hyperlink" Target="mailto:brfmedlem@hsb.se"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results?search_query=hsb+stockholm+kurser" TargetMode="External"/><Relationship Id="rId2" Type="http://schemas.openxmlformats.org/officeDocument/2006/relationships/hyperlink" Target="https://www.hsb.se/stockholm/medlem/bostadsrattsforening/utbildn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ubrik 1"/>
          <p:cNvSpPr txBox="1">
            <a:spLocks/>
          </p:cNvSpPr>
          <p:nvPr/>
        </p:nvSpPr>
        <p:spPr bwMode="auto">
          <a:xfrm>
            <a:off x="395288" y="4077072"/>
            <a:ext cx="8425631" cy="1457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4680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ts val="600"/>
              </a:spcBef>
            </a:pPr>
            <a:r>
              <a:rPr lang="sv-SE" b="1" dirty="0">
                <a:cs typeface="Arial" charset="0"/>
              </a:rPr>
              <a:t>EN UTBILDNING FÖR DIG SOM ÄR</a:t>
            </a:r>
          </a:p>
          <a:p>
            <a:pPr>
              <a:lnSpc>
                <a:spcPct val="90000"/>
              </a:lnSpc>
              <a:spcBef>
                <a:spcPts val="600"/>
              </a:spcBef>
            </a:pPr>
            <a:r>
              <a:rPr lang="sv-SE" b="1" dirty="0">
                <a:cs typeface="Arial" charset="0"/>
              </a:rPr>
              <a:t>STYRELSELEDAMOT I BRF</a:t>
            </a:r>
          </a:p>
        </p:txBody>
      </p:sp>
      <p:sp>
        <p:nvSpPr>
          <p:cNvPr id="4" name="Platshållare för innehåll 2"/>
          <p:cNvSpPr txBox="1">
            <a:spLocks/>
          </p:cNvSpPr>
          <p:nvPr/>
        </p:nvSpPr>
        <p:spPr bwMode="auto">
          <a:xfrm>
            <a:off x="395288" y="6308725"/>
            <a:ext cx="23764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110000"/>
              </a:lnSpc>
              <a:spcBef>
                <a:spcPts val="600"/>
              </a:spcBef>
              <a:buClr>
                <a:schemeClr val="accent2"/>
              </a:buClr>
              <a:buSzPct val="130000"/>
              <a:buFont typeface="Arial" charset="0"/>
              <a:buNone/>
            </a:pPr>
            <a:r>
              <a:rPr lang="sv-SE" sz="1200">
                <a:solidFill>
                  <a:srgbClr val="B5ACBD"/>
                </a:solidFill>
                <a:cs typeface="Arial" charset="0"/>
              </a:rPr>
              <a:t>Version 1</a:t>
            </a:r>
          </a:p>
        </p:txBody>
      </p:sp>
      <p:sp>
        <p:nvSpPr>
          <p:cNvPr id="6" name="Rubrik 1"/>
          <p:cNvSpPr txBox="1">
            <a:spLocks/>
          </p:cNvSpPr>
          <p:nvPr/>
        </p:nvSpPr>
        <p:spPr bwMode="auto">
          <a:xfrm>
            <a:off x="251520" y="2132855"/>
            <a:ext cx="9144000" cy="16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46800"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90000"/>
              </a:lnSpc>
              <a:spcBef>
                <a:spcPts val="600"/>
              </a:spcBef>
            </a:pPr>
            <a:endParaRPr lang="sv-SE" sz="4000" b="1" dirty="0">
              <a:cs typeface="Arial" charset="0"/>
            </a:endParaRPr>
          </a:p>
          <a:p>
            <a:pPr algn="ctr">
              <a:lnSpc>
                <a:spcPct val="90000"/>
              </a:lnSpc>
              <a:spcBef>
                <a:spcPts val="600"/>
              </a:spcBef>
            </a:pPr>
            <a:endParaRPr lang="sv-SE" sz="4000" b="1" dirty="0">
              <a:cs typeface="Arial" charset="0"/>
            </a:endParaRPr>
          </a:p>
          <a:p>
            <a:pPr algn="ctr">
              <a:lnSpc>
                <a:spcPct val="90000"/>
              </a:lnSpc>
              <a:spcBef>
                <a:spcPts val="600"/>
              </a:spcBef>
            </a:pPr>
            <a:r>
              <a:rPr lang="sv-SE" sz="4000" b="1" dirty="0">
                <a:cs typeface="Arial" charset="0"/>
              </a:rPr>
              <a:t>VÄLKOMMEN TILL </a:t>
            </a:r>
          </a:p>
          <a:p>
            <a:pPr algn="ctr">
              <a:lnSpc>
                <a:spcPct val="90000"/>
              </a:lnSpc>
              <a:spcBef>
                <a:spcPts val="600"/>
              </a:spcBef>
            </a:pPr>
            <a:r>
              <a:rPr lang="sv-SE" sz="4000" b="1" dirty="0">
                <a:cs typeface="Arial" charset="0"/>
              </a:rPr>
              <a:t>GRUNDKURS</a:t>
            </a:r>
          </a:p>
          <a:p>
            <a:pPr algn="ctr">
              <a:lnSpc>
                <a:spcPct val="90000"/>
              </a:lnSpc>
              <a:spcBef>
                <a:spcPts val="600"/>
              </a:spcBef>
            </a:pPr>
            <a:r>
              <a:rPr lang="sv-SE" sz="4000" b="1" dirty="0">
                <a:cs typeface="Arial" charset="0"/>
              </a:rPr>
              <a:t>Tyresö-Haninge 22 september 2021</a:t>
            </a:r>
          </a:p>
          <a:p>
            <a:pPr algn="ctr">
              <a:lnSpc>
                <a:spcPct val="90000"/>
              </a:lnSpc>
              <a:spcBef>
                <a:spcPts val="600"/>
              </a:spcBef>
            </a:pPr>
            <a:r>
              <a:rPr lang="sv-SE" sz="4000" b="1" dirty="0">
                <a:cs typeface="Arial" charset="0"/>
              </a:rPr>
              <a:t>Hans Jansson</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1"/>
          </p:nvPr>
        </p:nvSpPr>
        <p:spPr/>
        <p:txBody>
          <a:bodyPr/>
          <a:lstStyle/>
          <a:p>
            <a:pPr>
              <a:defRPr/>
            </a:pPr>
            <a:fld id="{2F77A289-600E-4721-B082-3A0CD1A9630C}" type="slidenum">
              <a:rPr lang="sv-SE" smtClean="0"/>
              <a:pPr>
                <a:defRPr/>
              </a:pPr>
              <a:t>9</a:t>
            </a:fld>
            <a:endParaRPr lang="sv-SE" dirty="0"/>
          </a:p>
        </p:txBody>
      </p:sp>
      <p:graphicFrame>
        <p:nvGraphicFramePr>
          <p:cNvPr id="4" name="Diagram 3"/>
          <p:cNvGraphicFramePr/>
          <p:nvPr/>
        </p:nvGraphicFramePr>
        <p:xfrm>
          <a:off x="1475656"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ubrik 1"/>
          <p:cNvSpPr txBox="1">
            <a:spLocks/>
          </p:cNvSpPr>
          <p:nvPr/>
        </p:nvSpPr>
        <p:spPr>
          <a:xfrm>
            <a:off x="900113" y="1152525"/>
            <a:ext cx="8604250" cy="1436688"/>
          </a:xfrm>
          <a:prstGeom prst="rect">
            <a:avLst/>
          </a:prstGeom>
        </p:spPr>
        <p:txBody>
          <a:bodyPr/>
          <a:lstStyle/>
          <a:p>
            <a:pPr marL="0" marR="0" lvl="0" indent="0" algn="l" defTabSz="914400" rtl="0" eaLnBrk="0" fontAlgn="auto" latinLnBrk="0" hangingPunct="0">
              <a:lnSpc>
                <a:spcPct val="90000"/>
              </a:lnSpc>
              <a:spcBef>
                <a:spcPct val="0"/>
              </a:spcBef>
              <a:spcAft>
                <a:spcPts val="0"/>
              </a:spcAft>
              <a:buClrTx/>
              <a:buSzTx/>
              <a:buFontTx/>
              <a:buNone/>
              <a:tabLst/>
              <a:defRPr/>
            </a:pPr>
            <a:r>
              <a:rPr kumimoji="0" lang="sv-SE" sz="3600" b="1" i="0" u="none" strike="noStrike" kern="0" cap="all" spc="0" normalizeH="0" baseline="0" noProof="0">
                <a:ln>
                  <a:noFill/>
                </a:ln>
                <a:solidFill>
                  <a:srgbClr val="00257A"/>
                </a:solidFill>
                <a:effectLst/>
                <a:uLnTx/>
                <a:uFillTx/>
                <a:latin typeface="Arial" pitchFamily="34" charset="0"/>
                <a:ea typeface="+mj-ea"/>
                <a:cs typeface="Arial" pitchFamily="34" charset="0"/>
              </a:rPr>
              <a:t>LAGAR OCH BESTÄMMELSER</a:t>
            </a:r>
            <a:br>
              <a:rPr kumimoji="0" lang="sv-SE" sz="3600" b="1" i="0" u="none" strike="noStrike" kern="0" cap="all" spc="0" normalizeH="0" baseline="0" noProof="0">
                <a:ln>
                  <a:noFill/>
                </a:ln>
                <a:solidFill>
                  <a:srgbClr val="00257A"/>
                </a:solidFill>
                <a:effectLst/>
                <a:uLnTx/>
                <a:uFillTx/>
                <a:latin typeface="Arial" pitchFamily="34" charset="0"/>
                <a:ea typeface="+mj-ea"/>
                <a:cs typeface="Arial" pitchFamily="34" charset="0"/>
              </a:rPr>
            </a:br>
            <a:br>
              <a:rPr kumimoji="0" lang="sv-SE" sz="3600" b="1" i="0" u="none" strike="noStrike" kern="0" cap="all" spc="0" normalizeH="0" baseline="0" noProof="0">
                <a:ln>
                  <a:noFill/>
                </a:ln>
                <a:solidFill>
                  <a:srgbClr val="00257A"/>
                </a:solidFill>
                <a:effectLst/>
                <a:uLnTx/>
                <a:uFillTx/>
                <a:latin typeface="Arial" pitchFamily="34" charset="0"/>
                <a:ea typeface="+mj-ea"/>
                <a:cs typeface="Arial" pitchFamily="34" charset="0"/>
              </a:rPr>
            </a:br>
            <a:endParaRPr kumimoji="0" lang="sv-SE" sz="2400" b="1" i="0" u="none" strike="noStrike" kern="1200" cap="all"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Rak 29"/>
          <p:cNvCxnSpPr/>
          <p:nvPr/>
        </p:nvCxnSpPr>
        <p:spPr>
          <a:xfrm>
            <a:off x="5868144" y="4077072"/>
            <a:ext cx="0" cy="792088"/>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cxnSp>
        <p:nvCxnSpPr>
          <p:cNvPr id="28" name="Rak 27"/>
          <p:cNvCxnSpPr/>
          <p:nvPr/>
        </p:nvCxnSpPr>
        <p:spPr>
          <a:xfrm>
            <a:off x="1259632" y="4077072"/>
            <a:ext cx="0" cy="792088"/>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cxnSp>
        <p:nvCxnSpPr>
          <p:cNvPr id="23" name="Rak 22"/>
          <p:cNvCxnSpPr/>
          <p:nvPr/>
        </p:nvCxnSpPr>
        <p:spPr>
          <a:xfrm>
            <a:off x="8028384" y="4365104"/>
            <a:ext cx="0" cy="648072"/>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a:off x="3635896" y="4869160"/>
            <a:ext cx="0" cy="1008112"/>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a:off x="3635896" y="2708920"/>
            <a:ext cx="0" cy="2016224"/>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59632" y="4077072"/>
            <a:ext cx="4608512" cy="0"/>
          </a:xfrm>
          <a:prstGeom prst="line">
            <a:avLst/>
          </a:prstGeom>
          <a:ln w="31750">
            <a:solidFill>
              <a:srgbClr val="00257A"/>
            </a:solidFill>
          </a:ln>
        </p:spPr>
        <p:style>
          <a:lnRef idx="1">
            <a:schemeClr val="accent1"/>
          </a:lnRef>
          <a:fillRef idx="0">
            <a:schemeClr val="accent1"/>
          </a:fillRef>
          <a:effectRef idx="0">
            <a:schemeClr val="accent1"/>
          </a:effectRef>
          <a:fontRef idx="minor">
            <a:schemeClr val="tx1"/>
          </a:fontRef>
        </p:style>
      </p:cxnSp>
      <p:sp>
        <p:nvSpPr>
          <p:cNvPr id="2" name="Platshållare för bildnummer 1"/>
          <p:cNvSpPr>
            <a:spLocks noGrp="1"/>
          </p:cNvSpPr>
          <p:nvPr>
            <p:ph type="sldNum" sz="quarter" idx="11"/>
          </p:nvPr>
        </p:nvSpPr>
        <p:spPr/>
        <p:txBody>
          <a:bodyPr/>
          <a:lstStyle/>
          <a:p>
            <a:pPr>
              <a:defRPr/>
            </a:pPr>
            <a:fld id="{2F77A289-600E-4721-B082-3A0CD1A9630C}" type="slidenum">
              <a:rPr lang="sv-SE" smtClean="0"/>
              <a:pPr>
                <a:defRPr/>
              </a:pPr>
              <a:t>10</a:t>
            </a:fld>
            <a:endParaRPr lang="sv-SE" dirty="0"/>
          </a:p>
        </p:txBody>
      </p:sp>
      <p:sp>
        <p:nvSpPr>
          <p:cNvPr id="4" name="Rektangel med rundade hörn 3"/>
          <p:cNvSpPr/>
          <p:nvPr/>
        </p:nvSpPr>
        <p:spPr>
          <a:xfrm>
            <a:off x="2411760" y="2420888"/>
            <a:ext cx="2448272" cy="504056"/>
          </a:xfrm>
          <a:prstGeom prst="roundRect">
            <a:avLst/>
          </a:prstGeom>
          <a:solidFill>
            <a:srgbClr val="B3D31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257A"/>
                </a:solidFill>
              </a:rPr>
              <a:t>MEDLEMMARNA</a:t>
            </a:r>
          </a:p>
        </p:txBody>
      </p:sp>
      <p:sp>
        <p:nvSpPr>
          <p:cNvPr id="5" name="Rektangel med rundade hörn 4"/>
          <p:cNvSpPr/>
          <p:nvPr/>
        </p:nvSpPr>
        <p:spPr>
          <a:xfrm>
            <a:off x="2411760" y="3140968"/>
            <a:ext cx="2448272" cy="504056"/>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rgbClr val="00257A"/>
                </a:solidFill>
              </a:rPr>
              <a:t>STÄMMA</a:t>
            </a:r>
          </a:p>
        </p:txBody>
      </p:sp>
      <p:sp>
        <p:nvSpPr>
          <p:cNvPr id="6" name="Rektangel med rundade hörn 5"/>
          <p:cNvSpPr/>
          <p:nvPr/>
        </p:nvSpPr>
        <p:spPr>
          <a:xfrm>
            <a:off x="539552" y="4581128"/>
            <a:ext cx="1944216" cy="504056"/>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00257A"/>
                </a:solidFill>
              </a:rPr>
              <a:t>VALBEREDNING</a:t>
            </a:r>
          </a:p>
        </p:txBody>
      </p:sp>
      <p:sp>
        <p:nvSpPr>
          <p:cNvPr id="10" name="Rektangel med rundade hörn 9"/>
          <p:cNvSpPr/>
          <p:nvPr/>
        </p:nvSpPr>
        <p:spPr>
          <a:xfrm>
            <a:off x="2699792" y="4581128"/>
            <a:ext cx="1944216" cy="504056"/>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00257A"/>
                </a:solidFill>
              </a:rPr>
              <a:t>STYRELSE</a:t>
            </a:r>
          </a:p>
        </p:txBody>
      </p:sp>
      <p:sp>
        <p:nvSpPr>
          <p:cNvPr id="11" name="Rektangel med rundade hörn 10"/>
          <p:cNvSpPr/>
          <p:nvPr/>
        </p:nvSpPr>
        <p:spPr>
          <a:xfrm>
            <a:off x="4860032" y="4581128"/>
            <a:ext cx="1944216" cy="504056"/>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00257A"/>
                </a:solidFill>
              </a:rPr>
              <a:t>INTERN REVISOR</a:t>
            </a:r>
          </a:p>
        </p:txBody>
      </p:sp>
      <p:sp>
        <p:nvSpPr>
          <p:cNvPr id="12" name="Rektangel med rundade hörn 11"/>
          <p:cNvSpPr/>
          <p:nvPr/>
        </p:nvSpPr>
        <p:spPr>
          <a:xfrm>
            <a:off x="7020272" y="4581128"/>
            <a:ext cx="1944216" cy="504056"/>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00257A"/>
                </a:solidFill>
              </a:rPr>
              <a:t>EXTERN REVISOR</a:t>
            </a:r>
          </a:p>
        </p:txBody>
      </p:sp>
      <p:sp>
        <p:nvSpPr>
          <p:cNvPr id="13" name="Rektangel med rundade hörn 12"/>
          <p:cNvSpPr/>
          <p:nvPr/>
        </p:nvSpPr>
        <p:spPr>
          <a:xfrm>
            <a:off x="2771800" y="5445224"/>
            <a:ext cx="1872208" cy="432048"/>
          </a:xfrm>
          <a:prstGeom prst="roundRect">
            <a:avLst/>
          </a:prstGeom>
          <a:solidFill>
            <a:srgbClr val="B3D312"/>
          </a:solidFill>
          <a:ln>
            <a:noFill/>
          </a:ln>
          <a:effectLst>
            <a:outerShdw blurRad="50800" dist="50800" dir="5400000" algn="ctr" rotWithShape="0">
              <a:srgbClr val="B5ACBD"/>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solidFill>
                  <a:srgbClr val="00257A"/>
                </a:solidFill>
              </a:rPr>
              <a:t>ARBETSGRUPPER</a:t>
            </a:r>
          </a:p>
        </p:txBody>
      </p:sp>
      <p:sp>
        <p:nvSpPr>
          <p:cNvPr id="14" name="Rubrik 1"/>
          <p:cNvSpPr txBox="1">
            <a:spLocks/>
          </p:cNvSpPr>
          <p:nvPr/>
        </p:nvSpPr>
        <p:spPr>
          <a:xfrm>
            <a:off x="878780" y="1052736"/>
            <a:ext cx="80137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BOSTADSRÄTTSFÖRENINGENS  ORGANISATION</a:t>
            </a:r>
          </a:p>
        </p:txBody>
      </p:sp>
      <p:sp>
        <p:nvSpPr>
          <p:cNvPr id="15" name="textruta 14"/>
          <p:cNvSpPr txBox="1"/>
          <p:nvPr/>
        </p:nvSpPr>
        <p:spPr>
          <a:xfrm>
            <a:off x="7308304" y="3861048"/>
            <a:ext cx="1512168" cy="523220"/>
          </a:xfrm>
          <a:prstGeom prst="rect">
            <a:avLst/>
          </a:prstGeom>
          <a:noFill/>
        </p:spPr>
        <p:txBody>
          <a:bodyPr wrap="square" rtlCol="0">
            <a:spAutoFit/>
          </a:bodyPr>
          <a:lstStyle/>
          <a:p>
            <a:r>
              <a:rPr lang="sv-SE" sz="1400" b="1" dirty="0"/>
              <a:t>UTSES AV HSB RIKSFÖRBUND</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73816" y="1196528"/>
            <a:ext cx="8569200" cy="1152351"/>
          </a:xfrm>
          <a:prstGeom prst="rect">
            <a:avLst/>
          </a:prstGeom>
        </p:spPr>
        <p:txBody>
          <a:bodyPr/>
          <a:lstStyle/>
          <a:p>
            <a:pPr>
              <a:lnSpc>
                <a:spcPct val="90000"/>
              </a:lnSpc>
              <a:defRPr/>
            </a:pPr>
            <a:r>
              <a:rPr lang="sv-SE" sz="3600" b="1" kern="0" dirty="0">
                <a:solidFill>
                  <a:srgbClr val="00257A"/>
                </a:solidFill>
                <a:latin typeface="+mj-lt"/>
                <a:ea typeface="+mj-ea"/>
                <a:cs typeface="+mj-cs"/>
              </a:rPr>
              <a:t>MEDLEMMAR I BRF</a:t>
            </a:r>
            <a:endParaRPr lang="sv-SE" sz="4000" b="1" kern="0" dirty="0">
              <a:solidFill>
                <a:srgbClr val="00257A"/>
              </a:solidFill>
              <a:latin typeface="+mj-lt"/>
              <a:ea typeface="+mj-ea"/>
              <a:cs typeface="+mj-cs"/>
            </a:endParaRPr>
          </a:p>
        </p:txBody>
      </p:sp>
      <p:sp>
        <p:nvSpPr>
          <p:cNvPr id="5125" name="Rectangle 7"/>
          <p:cNvSpPr>
            <a:spLocks noChangeArrowheads="1"/>
          </p:cNvSpPr>
          <p:nvPr/>
        </p:nvSpPr>
        <p:spPr bwMode="auto">
          <a:xfrm>
            <a:off x="899592" y="2060848"/>
            <a:ext cx="6768752" cy="3828740"/>
          </a:xfrm>
          <a:prstGeom prst="rect">
            <a:avLst/>
          </a:prstGeom>
          <a:noFill/>
          <a:ln w="9525">
            <a:noFill/>
            <a:miter lim="800000"/>
            <a:headEnd/>
            <a:tailEnd/>
          </a:ln>
        </p:spPr>
        <p:txBody>
          <a:bodyPr wrap="square">
            <a:spAutoFit/>
          </a:bodyPr>
          <a:lstStyle/>
          <a:p>
            <a:pPr indent="-288000" eaLnBrk="0" hangingPunct="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Betalar en insats </a:t>
            </a:r>
          </a:p>
          <a:p>
            <a:pPr indent="-288000" eaLnBrk="0" hangingPunct="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Andel i föreningen</a:t>
            </a:r>
          </a:p>
          <a:p>
            <a:pPr marL="342900" indent="-342900" eaLnBrk="0" hangingPunct="0">
              <a:lnSpc>
                <a:spcPct val="90000"/>
              </a:lnSpc>
              <a:spcBef>
                <a:spcPts val="1200"/>
              </a:spcBef>
              <a:buClr>
                <a:schemeClr val="accent6">
                  <a:lumMod val="60000"/>
                  <a:lumOff val="40000"/>
                </a:schemeClr>
              </a:buClr>
              <a:buSzPct val="130000"/>
              <a:buFont typeface="Arial" panose="020B0604020202020204" pitchFamily="34" charset="0"/>
              <a:buChar char="•"/>
            </a:pPr>
            <a:r>
              <a:rPr lang="sv-SE" sz="2400" b="1" dirty="0">
                <a:solidFill>
                  <a:srgbClr val="4B4B4B"/>
                </a:solidFill>
              </a:rPr>
              <a:t>Nyttjanderätt utan tidsbegränsning </a:t>
            </a:r>
          </a:p>
          <a:p>
            <a:pPr marL="288000" indent="-288000" eaLnBrk="0" hangingPunct="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Väljer styrelse på stämman/påverka</a:t>
            </a:r>
          </a:p>
          <a:p>
            <a:pPr marL="292100" indent="-292100">
              <a:lnSpc>
                <a:spcPct val="90000"/>
              </a:lnSpc>
              <a:spcBef>
                <a:spcPts val="1200"/>
              </a:spcBef>
              <a:buClr>
                <a:schemeClr val="accent6">
                  <a:lumMod val="60000"/>
                  <a:lumOff val="40000"/>
                </a:schemeClr>
              </a:buClr>
              <a:buSzPct val="130000"/>
              <a:buFont typeface="Arial" pitchFamily="34" charset="0"/>
              <a:buChar char="•"/>
              <a:defRPr/>
            </a:pPr>
            <a:r>
              <a:rPr lang="sv-SE" sz="2400" b="1" kern="0" dirty="0">
                <a:solidFill>
                  <a:srgbClr val="4B4B4B"/>
                </a:solidFill>
                <a:latin typeface="Arial" pitchFamily="34" charset="0"/>
              </a:rPr>
              <a:t>Förutsätter permanentboende</a:t>
            </a:r>
            <a:endParaRPr lang="sv-SE" sz="2400" b="1" kern="0" dirty="0">
              <a:solidFill>
                <a:srgbClr val="4B4B4B"/>
              </a:solidFill>
            </a:endParaRP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rPr>
              <a:t>Stordriftsfördelar</a:t>
            </a:r>
          </a:p>
          <a:p>
            <a:pPr marL="292100" indent="-292100">
              <a:lnSpc>
                <a:spcPct val="90000"/>
              </a:lnSpc>
              <a:spcBef>
                <a:spcPts val="1200"/>
              </a:spcBef>
              <a:buClr>
                <a:schemeClr val="accent6">
                  <a:lumMod val="60000"/>
                  <a:lumOff val="40000"/>
                </a:schemeClr>
              </a:buClr>
              <a:buSzPct val="130000"/>
              <a:buFont typeface="Arial" pitchFamily="34" charset="0"/>
              <a:buChar char="•"/>
              <a:defRPr/>
            </a:pPr>
            <a:endParaRPr lang="sv-SE" sz="2400" b="1" kern="0" dirty="0">
              <a:solidFill>
                <a:srgbClr val="4B4B4B"/>
              </a:solidFill>
            </a:endParaRPr>
          </a:p>
          <a:p>
            <a:pPr marL="288000" indent="-288000" eaLnBrk="0" hangingPunct="0">
              <a:lnSpc>
                <a:spcPct val="90000"/>
              </a:lnSpc>
              <a:spcBef>
                <a:spcPts val="1200"/>
              </a:spcBef>
              <a:buClr>
                <a:schemeClr val="accent6">
                  <a:lumMod val="60000"/>
                  <a:lumOff val="40000"/>
                </a:schemeClr>
              </a:buClr>
              <a:buSzPct val="130000"/>
              <a:buFont typeface="Arial"/>
              <a:buChar char="•"/>
            </a:pPr>
            <a:endParaRPr lang="sv-SE" sz="2400" b="1" dirty="0">
              <a:solidFill>
                <a:srgbClr val="4B4B4B"/>
              </a:solidFill>
            </a:endParaRPr>
          </a:p>
        </p:txBody>
      </p:sp>
      <p:sp>
        <p:nvSpPr>
          <p:cNvPr id="6" name="Platshållare för bildnummer 5"/>
          <p:cNvSpPr>
            <a:spLocks noGrp="1"/>
          </p:cNvSpPr>
          <p:nvPr>
            <p:ph type="sldNum" sz="quarter" idx="11"/>
          </p:nvPr>
        </p:nvSpPr>
        <p:spPr/>
        <p:txBody>
          <a:bodyPr/>
          <a:lstStyle/>
          <a:p>
            <a:pPr>
              <a:defRPr/>
            </a:pPr>
            <a:fld id="{2F77A289-600E-4721-B082-3A0CD1A9630C}" type="slidenum">
              <a:rPr lang="sv-SE" smtClean="0"/>
              <a:pPr>
                <a:defRPr/>
              </a:pPr>
              <a:t>11</a:t>
            </a:fld>
            <a:endParaRPr lang="sv-SE" dirty="0"/>
          </a:p>
        </p:txBody>
      </p:sp>
      <p:pic>
        <p:nvPicPr>
          <p:cNvPr id="7" name="Picture 2" descr="G:\Marknad\Bilder &amp; Grafik\Illustrationer 2017\Illustrationer maj 2017\Stämma.png"/>
          <p:cNvPicPr>
            <a:picLocks noChangeAspect="1" noChangeArrowheads="1"/>
          </p:cNvPicPr>
          <p:nvPr/>
        </p:nvPicPr>
        <p:blipFill>
          <a:blip r:embed="rId3" cstate="print"/>
          <a:srcRect/>
          <a:stretch>
            <a:fillRect/>
          </a:stretch>
        </p:blipFill>
        <p:spPr bwMode="auto">
          <a:xfrm>
            <a:off x="5508104" y="4077072"/>
            <a:ext cx="2921343" cy="2189938"/>
          </a:xfrm>
          <a:prstGeom prst="rect">
            <a:avLst/>
          </a:prstGeom>
          <a:noFill/>
        </p:spPr>
      </p:pic>
    </p:spTree>
    <p:extLst>
      <p:ext uri="{BB962C8B-B14F-4D97-AF65-F5344CB8AC3E}">
        <p14:creationId xmlns:p14="http://schemas.microsoft.com/office/powerpoint/2010/main" val="192219501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971600" y="1988840"/>
            <a:ext cx="6984776" cy="2520280"/>
          </a:xfrm>
          <a:prstGeom prst="rect">
            <a:avLst/>
          </a:prstGeom>
        </p:spPr>
        <p:txBody>
          <a:bodyPr/>
          <a:lstStyle/>
          <a:p>
            <a:pPr marL="292100" indent="-292100">
              <a:lnSpc>
                <a:spcPct val="90000"/>
              </a:lnSpc>
              <a:spcBef>
                <a:spcPct val="20000"/>
              </a:spcBef>
              <a:buClr>
                <a:srgbClr val="4EA1B1"/>
              </a:buClr>
              <a:buFont typeface="Zapf Dingbats" pitchFamily="1" charset="2"/>
              <a:buNone/>
              <a:defRPr/>
            </a:pPr>
            <a:r>
              <a:rPr lang="sv-SE" sz="2400" kern="0" dirty="0">
                <a:solidFill>
                  <a:srgbClr val="4B4B4B"/>
                </a:solidFill>
                <a:latin typeface="+mn-lt"/>
                <a:ea typeface="+mn-ea"/>
              </a:rPr>
              <a:t>	</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rPr>
              <a:t>Ingen annan användning än boende</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rPr>
              <a:t>Sundhet, ordning och gott skick</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rPr>
              <a:t>Styrelsen kan begära tillträde till lägenheten</a:t>
            </a:r>
          </a:p>
          <a:p>
            <a:pPr marL="292100" indent="-292100">
              <a:lnSpc>
                <a:spcPct val="90000"/>
              </a:lnSpc>
              <a:buClr>
                <a:srgbClr val="FFCF00"/>
              </a:buClr>
              <a:buSzPct val="50000"/>
              <a:defRPr/>
            </a:pPr>
            <a:r>
              <a:rPr lang="sv-SE" sz="2400" kern="0" dirty="0">
                <a:solidFill>
                  <a:srgbClr val="4B4B4B"/>
                </a:solidFill>
                <a:latin typeface="+mn-lt"/>
                <a:ea typeface="+mn-ea"/>
              </a:rPr>
              <a:t>    </a:t>
            </a:r>
          </a:p>
          <a:p>
            <a:pPr marL="292100" indent="-292100">
              <a:lnSpc>
                <a:spcPct val="90000"/>
              </a:lnSpc>
              <a:spcBef>
                <a:spcPct val="20000"/>
              </a:spcBef>
              <a:buClr>
                <a:srgbClr val="4EA1B1"/>
              </a:buClr>
              <a:buFont typeface="Zapf Dingbats" pitchFamily="1" charset="2"/>
              <a:buNone/>
              <a:defRPr/>
            </a:pPr>
            <a:endParaRPr lang="sv-SE" sz="2800" b="1" kern="0" dirty="0">
              <a:solidFill>
                <a:srgbClr val="4B4B4B"/>
              </a:solidFill>
              <a:latin typeface="+mn-lt"/>
              <a:ea typeface="+mn-ea"/>
            </a:endParaRPr>
          </a:p>
        </p:txBody>
      </p:sp>
      <p:sp>
        <p:nvSpPr>
          <p:cNvPr id="9" name="Platshållare för bildnummer 8"/>
          <p:cNvSpPr>
            <a:spLocks noGrp="1"/>
          </p:cNvSpPr>
          <p:nvPr>
            <p:ph type="sldNum" sz="quarter" idx="11"/>
          </p:nvPr>
        </p:nvSpPr>
        <p:spPr/>
        <p:txBody>
          <a:bodyPr/>
          <a:lstStyle/>
          <a:p>
            <a:pPr>
              <a:defRPr/>
            </a:pPr>
            <a:fld id="{2F77A289-600E-4721-B082-3A0CD1A9630C}" type="slidenum">
              <a:rPr lang="sv-SE" smtClean="0"/>
              <a:pPr>
                <a:defRPr/>
              </a:pPr>
              <a:t>12</a:t>
            </a:fld>
            <a:endParaRPr lang="sv-SE" dirty="0"/>
          </a:p>
        </p:txBody>
      </p:sp>
      <p:sp>
        <p:nvSpPr>
          <p:cNvPr id="10" name="Rubrik 1"/>
          <p:cNvSpPr txBox="1">
            <a:spLocks/>
          </p:cNvSpPr>
          <p:nvPr/>
        </p:nvSpPr>
        <p:spPr>
          <a:xfrm>
            <a:off x="923976" y="1189927"/>
            <a:ext cx="8016875" cy="1150937"/>
          </a:xfrm>
          <a:prstGeom prst="rect">
            <a:avLst/>
          </a:prstGeom>
        </p:spPr>
        <p:txBody>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Medlemmars</a:t>
            </a:r>
            <a:r>
              <a:rPr kumimoji="0" lang="sv-SE" sz="3600" b="1" i="0" u="none" strike="noStrike" kern="1200" cap="all" spc="0" normalizeH="0" noProof="0" dirty="0">
                <a:ln>
                  <a:noFill/>
                </a:ln>
                <a:solidFill>
                  <a:schemeClr val="tx1"/>
                </a:solidFill>
                <a:effectLst/>
                <a:uLnTx/>
                <a:uFillTx/>
                <a:latin typeface="Arial" pitchFamily="34" charset="0"/>
                <a:ea typeface="+mj-ea"/>
                <a:cs typeface="Arial" pitchFamily="34" charset="0"/>
              </a:rPr>
              <a:t> </a:t>
            </a: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skyldigheter</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flipH="1">
            <a:off x="971598" y="2060848"/>
            <a:ext cx="6120682" cy="4400600"/>
          </a:xfrm>
          <a:prstGeom prst="rect">
            <a:avLst/>
          </a:prstGeom>
        </p:spPr>
        <p:txBody>
          <a:bodyPr/>
          <a:lstStyle/>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Skriftlig ansökan till styrelsen </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Arial" pitchFamily="34" charset="0"/>
              </a:rPr>
              <a:t>Behandlas inom en månad</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Arial" pitchFamily="34" charset="0"/>
              </a:rPr>
              <a:t>Möjlighet till kreditprövning</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Beslutar om medlemskapet</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Överlåtelsen är ogiltig om styrelsen inte</a:t>
            </a:r>
            <a:r>
              <a:rPr lang="sv-SE" sz="2400" b="1" i="1" kern="0" dirty="0">
                <a:solidFill>
                  <a:srgbClr val="4B4B4B"/>
                </a:solidFill>
                <a:latin typeface="+mn-lt"/>
                <a:ea typeface="+mn-ea"/>
              </a:rPr>
              <a:t> </a:t>
            </a:r>
            <a:r>
              <a:rPr lang="sv-SE" sz="2400" b="1" kern="0" dirty="0">
                <a:solidFill>
                  <a:srgbClr val="4B4B4B"/>
                </a:solidFill>
                <a:latin typeface="+mn-lt"/>
                <a:ea typeface="+mn-ea"/>
              </a:rPr>
              <a:t>beviljar medlemskap</a:t>
            </a:r>
          </a:p>
        </p:txBody>
      </p:sp>
      <p:sp>
        <p:nvSpPr>
          <p:cNvPr id="6" name="Rectangle 2"/>
          <p:cNvSpPr txBox="1">
            <a:spLocks noChangeArrowheads="1"/>
          </p:cNvSpPr>
          <p:nvPr/>
        </p:nvSpPr>
        <p:spPr>
          <a:xfrm>
            <a:off x="971600" y="944816"/>
            <a:ext cx="6985024"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HUR MAN BLIR MEDLEM</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13</a:t>
            </a:fld>
            <a:endParaRPr lang="sv-SE" dirty="0"/>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14</a:t>
            </a:fld>
            <a:endParaRPr lang="sv-SE" dirty="0"/>
          </a:p>
        </p:txBody>
      </p:sp>
      <p:sp>
        <p:nvSpPr>
          <p:cNvPr id="8" name="Rubrik 1"/>
          <p:cNvSpPr txBox="1">
            <a:spLocks/>
          </p:cNvSpPr>
          <p:nvPr/>
        </p:nvSpPr>
        <p:spPr>
          <a:xfrm>
            <a:off x="827584" y="1124744"/>
            <a:ext cx="8064896" cy="1150937"/>
          </a:xfrm>
          <a:prstGeom prst="rect">
            <a:avLst/>
          </a:prstGeom>
        </p:spPr>
        <p:txBody>
          <a:bodyPr/>
          <a:lstStyle/>
          <a:p>
            <a:pPr eaLnBrk="0" fontAlgn="auto" hangingPunct="0">
              <a:spcAft>
                <a:spcPts val="0"/>
              </a:spcAft>
              <a:defRPr/>
            </a:pPr>
            <a:r>
              <a:rPr lang="sv-SE" sz="3600" b="1" cap="all" dirty="0">
                <a:latin typeface="Arial" pitchFamily="34" charset="0"/>
                <a:ea typeface="+mj-ea"/>
                <a:cs typeface="Arial" pitchFamily="34" charset="0"/>
              </a:rPr>
              <a:t>MEDLEMMENS </a:t>
            </a:r>
            <a:br>
              <a:rPr lang="sv-SE" sz="3600" b="1" cap="all" dirty="0">
                <a:latin typeface="Arial" pitchFamily="34" charset="0"/>
                <a:ea typeface="+mj-ea"/>
                <a:cs typeface="Arial" pitchFamily="34" charset="0"/>
              </a:rPr>
            </a:b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UNDERHÅLL</a:t>
            </a:r>
            <a:r>
              <a:rPr lang="sv-SE" sz="3600" b="1" cap="all" dirty="0" err="1">
                <a:latin typeface="Arial" pitchFamily="34" charset="0"/>
                <a:ea typeface="+mj-ea"/>
                <a:cs typeface="Arial" pitchFamily="34" charset="0"/>
              </a:rPr>
              <a:t>sansvar</a:t>
            </a:r>
            <a:endParaRPr kumimoji="0" lang="sv-SE" sz="3600" b="1" i="0" u="none" strike="noStrike" kern="1200" cap="all" spc="0" normalizeH="0" noProof="0" dirty="0">
              <a:ln>
                <a:noFill/>
              </a:ln>
              <a:solidFill>
                <a:schemeClr val="tx1"/>
              </a:solidFill>
              <a:effectLst/>
              <a:uLnTx/>
              <a:uFillTx/>
              <a:latin typeface="Arial" pitchFamily="34" charset="0"/>
              <a:ea typeface="+mj-ea"/>
              <a:cs typeface="Arial" pitchFamily="34" charset="0"/>
            </a:endParaRPr>
          </a:p>
        </p:txBody>
      </p:sp>
      <p:sp>
        <p:nvSpPr>
          <p:cNvPr id="10" name="Platshållare för innehåll 2"/>
          <p:cNvSpPr txBox="1">
            <a:spLocks/>
          </p:cNvSpPr>
          <p:nvPr/>
        </p:nvSpPr>
        <p:spPr>
          <a:xfrm>
            <a:off x="899592" y="2348880"/>
            <a:ext cx="6696744" cy="3888432"/>
          </a:xfrm>
          <a:prstGeom prst="rect">
            <a:avLst/>
          </a:prstGeom>
        </p:spPr>
        <p:txBody>
          <a:bodyPr/>
          <a:lstStyle/>
          <a:p>
            <a:pPr marL="215900" marR="0" lvl="0" indent="-215900" algn="l" defTabSz="914400" rtl="0" eaLnBrk="0" fontAlgn="base" latinLnBrk="0" hangingPunct="0">
              <a:spcBef>
                <a:spcPts val="600"/>
              </a:spcBef>
              <a:spcAft>
                <a:spcPct val="0"/>
              </a:spcAft>
              <a:buClr>
                <a:schemeClr val="accent2"/>
              </a:buClr>
              <a:buSzPct val="120000"/>
              <a:buFont typeface="Arial" charset="0"/>
              <a:buChar char="•"/>
              <a:tabLst/>
              <a:defRPr/>
            </a:pPr>
            <a:r>
              <a:rPr kumimoji="0" lang="sv-SE" sz="2400" b="1" i="0" u="none" strike="noStrike" kern="1200" cap="none" spc="0" normalizeH="0" baseline="0" noProof="0" dirty="0">
                <a:ln>
                  <a:noFill/>
                </a:ln>
                <a:solidFill>
                  <a:srgbClr val="4B4B4B"/>
                </a:solidFill>
                <a:effectLst/>
                <a:uLnTx/>
                <a:uFillTx/>
                <a:latin typeface="+mn-lt"/>
                <a:ea typeface="+mn-ea"/>
                <a:cs typeface="Arial" pitchFamily="34" charset="0"/>
              </a:rPr>
              <a:t>Ändring av lägenhet</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 får förändra</a:t>
            </a:r>
          </a:p>
          <a:p>
            <a:pPr marL="215900" marR="0" lvl="0" indent="-215900" algn="l" defTabSz="914400" rtl="0" eaLnBrk="0" fontAlgn="base" latinLnBrk="0" hangingPunct="0">
              <a:spcBef>
                <a:spcPts val="600"/>
              </a:spcBef>
              <a:spcAft>
                <a:spcPct val="0"/>
              </a:spcAft>
              <a:buClr>
                <a:schemeClr val="accent2"/>
              </a:buClr>
              <a:buSzPct val="120000"/>
              <a:buFont typeface="Arial" charset="0"/>
              <a:buChar char="•"/>
              <a:tabLst/>
              <a:defRPr/>
            </a:pPr>
            <a:r>
              <a:rPr kumimoji="0" lang="sv-SE" sz="2400" b="1" i="0" u="none" strike="noStrike" kern="1200" cap="none" spc="0" normalizeH="0" baseline="0" noProof="0" dirty="0">
                <a:ln>
                  <a:noFill/>
                </a:ln>
                <a:solidFill>
                  <a:srgbClr val="4B4B4B"/>
                </a:solidFill>
                <a:effectLst/>
                <a:uLnTx/>
                <a:uFillTx/>
                <a:latin typeface="+mn-lt"/>
                <a:ea typeface="+mn-ea"/>
                <a:cs typeface="Arial" pitchFamily="34" charset="0"/>
              </a:rPr>
              <a:t>Undantag – tillstånd krävs</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 avlopp, värme, gas, vatten</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 bärande konstruktion</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 annan väsentlig förändring</a:t>
            </a:r>
          </a:p>
          <a:p>
            <a:pPr marL="215900" marR="0" lvl="0" indent="-215900" algn="l" defTabSz="914400" rtl="0" eaLnBrk="0" fontAlgn="base" latinLnBrk="0" hangingPunct="0">
              <a:spcBef>
                <a:spcPts val="600"/>
              </a:spcBef>
              <a:spcAft>
                <a:spcPct val="0"/>
              </a:spcAft>
              <a:buClr>
                <a:schemeClr val="accent2"/>
              </a:buClr>
              <a:buSzPct val="120000"/>
              <a:buFont typeface="Arial" charset="0"/>
              <a:buChar char="•"/>
              <a:tabLst/>
              <a:defRPr/>
            </a:pPr>
            <a:r>
              <a:rPr kumimoji="0" lang="sv-SE" sz="2400" b="1" i="0" u="none" strike="noStrike" kern="1200" cap="none" spc="0" normalizeH="0" baseline="0" noProof="0" dirty="0">
                <a:ln>
                  <a:noFill/>
                </a:ln>
                <a:solidFill>
                  <a:srgbClr val="4B4B4B"/>
                </a:solidFill>
                <a:effectLst/>
                <a:uLnTx/>
                <a:uFillTx/>
                <a:latin typeface="+mn-lt"/>
                <a:ea typeface="+mn-ea"/>
                <a:cs typeface="Arial" pitchFamily="34" charset="0"/>
              </a:rPr>
              <a:t>Brf kan vägra om</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 påtaglig skada för </a:t>
            </a:r>
            <a:r>
              <a:rPr kumimoji="0" lang="sv-SE" sz="2400" b="0" i="0" u="none" strike="noStrike" kern="1200" cap="none" spc="0" normalizeH="0" baseline="0" noProof="0" dirty="0" err="1">
                <a:ln>
                  <a:noFill/>
                </a:ln>
                <a:solidFill>
                  <a:srgbClr val="4B4B4B"/>
                </a:solidFill>
                <a:effectLst/>
                <a:uLnTx/>
                <a:uFillTx/>
                <a:latin typeface="+mn-lt"/>
                <a:ea typeface="+mn-ea"/>
                <a:cs typeface="Arial" pitchFamily="34" charset="0"/>
              </a:rPr>
              <a:t>brf</a:t>
            </a:r>
            <a:r>
              <a:rPr kumimoji="0" lang="sv-SE" sz="2400" b="0" i="0" u="none" strike="noStrike" kern="1200" cap="none" spc="0" normalizeH="0" baseline="0" noProof="0" dirty="0">
                <a:ln>
                  <a:noFill/>
                </a:ln>
                <a:solidFill>
                  <a:srgbClr val="4B4B4B"/>
                </a:solidFill>
                <a:effectLst/>
                <a:uLnTx/>
                <a:uFillTx/>
                <a:latin typeface="+mn-lt"/>
                <a:ea typeface="+mn-ea"/>
                <a:cs typeface="Arial" pitchFamily="34" charset="0"/>
              </a:rPr>
              <a:t> eller annan medlem</a:t>
            </a: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endParaRPr kumimoji="0" lang="sv-SE" sz="2800" b="0" i="0" u="none" strike="noStrike" kern="1200" cap="none" spc="0" normalizeH="0" baseline="0" noProof="0" dirty="0">
              <a:ln>
                <a:noFill/>
              </a:ln>
              <a:solidFill>
                <a:srgbClr val="4B4B4B"/>
              </a:solidFill>
              <a:effectLst/>
              <a:uLnTx/>
              <a:uFillTx/>
              <a:latin typeface="+mn-lt"/>
              <a:ea typeface="+mn-ea"/>
              <a:cs typeface="Arial" pitchFamily="34" charset="0"/>
            </a:endParaRP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endParaRPr kumimoji="0" lang="sv-SE" sz="2800" b="0" i="0" u="none" strike="noStrike" kern="1200" cap="none" spc="0" normalizeH="0" baseline="0" noProof="0" dirty="0">
              <a:ln>
                <a:noFill/>
              </a:ln>
              <a:solidFill>
                <a:srgbClr val="4B4B4B"/>
              </a:solidFill>
              <a:effectLst/>
              <a:uLnTx/>
              <a:uFillTx/>
              <a:latin typeface="+mn-lt"/>
              <a:ea typeface="+mn-ea"/>
              <a:cs typeface="Arial" pitchFamily="34" charset="0"/>
            </a:endParaRP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endParaRPr kumimoji="0" lang="sv-SE" sz="2800" b="0" i="0" u="none" strike="noStrike" kern="1200" cap="none" spc="0" normalizeH="0" baseline="0" noProof="0" dirty="0">
              <a:ln>
                <a:noFill/>
              </a:ln>
              <a:solidFill>
                <a:srgbClr val="4B4B4B"/>
              </a:solidFill>
              <a:effectLst/>
              <a:uLnTx/>
              <a:uFillTx/>
              <a:latin typeface="+mn-lt"/>
              <a:ea typeface="+mn-ea"/>
              <a:cs typeface="Arial" pitchFamily="34" charset="0"/>
            </a:endParaRP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endParaRPr kumimoji="0" lang="sv-SE" sz="2800" b="0" i="0" u="none" strike="noStrike" kern="1200" cap="none" spc="0" normalizeH="0" baseline="0" noProof="0" dirty="0">
              <a:ln>
                <a:noFill/>
              </a:ln>
              <a:solidFill>
                <a:srgbClr val="4B4B4B"/>
              </a:solidFill>
              <a:effectLst/>
              <a:uLnTx/>
              <a:uFillTx/>
              <a:latin typeface="+mn-lt"/>
              <a:ea typeface="+mn-ea"/>
              <a:cs typeface="Arial" pitchFamily="34" charset="0"/>
            </a:endParaRPr>
          </a:p>
          <a:p>
            <a:pPr marL="215900" marR="0" lvl="0" indent="-215900" algn="l" defTabSz="914400" rtl="0" eaLnBrk="0" fontAlgn="base" latinLnBrk="0" hangingPunct="0">
              <a:spcBef>
                <a:spcPts val="600"/>
              </a:spcBef>
              <a:spcAft>
                <a:spcPct val="0"/>
              </a:spcAft>
              <a:buClr>
                <a:schemeClr val="accent2"/>
              </a:buClr>
              <a:buSzPct val="120000"/>
              <a:buFont typeface="Arial" charset="0"/>
              <a:buNone/>
              <a:tabLst/>
              <a:defRPr/>
            </a:pPr>
            <a:endParaRPr kumimoji="0" lang="sv-SE" sz="2800" b="0" i="0" u="none" strike="noStrike" kern="1200" cap="none" spc="0" normalizeH="0" baseline="0" noProof="0" dirty="0">
              <a:ln>
                <a:noFill/>
              </a:ln>
              <a:solidFill>
                <a:srgbClr val="4B4B4B"/>
              </a:solidFill>
              <a:effectLst/>
              <a:uLnTx/>
              <a:uFillTx/>
              <a:latin typeface="+mn-lt"/>
              <a:ea typeface="+mn-ea"/>
              <a:cs typeface="Arial" pitchFamily="34" charset="0"/>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052736"/>
            <a:ext cx="8016875" cy="828000"/>
          </a:xfrm>
        </p:spPr>
        <p:txBody>
          <a:bodyPr/>
          <a:lstStyle/>
          <a:p>
            <a:pPr>
              <a:lnSpc>
                <a:spcPct val="90000"/>
              </a:lnSpc>
            </a:pPr>
            <a:r>
              <a:rPr lang="sv-SE" dirty="0"/>
              <a:t>Andrahandsupplåtelse</a:t>
            </a:r>
          </a:p>
        </p:txBody>
      </p:sp>
      <p:sp>
        <p:nvSpPr>
          <p:cNvPr id="3" name="Platshållare för innehåll 2"/>
          <p:cNvSpPr>
            <a:spLocks noGrp="1"/>
          </p:cNvSpPr>
          <p:nvPr>
            <p:ph idx="1"/>
          </p:nvPr>
        </p:nvSpPr>
        <p:spPr>
          <a:xfrm>
            <a:off x="539553" y="1880736"/>
            <a:ext cx="4824536" cy="4572452"/>
          </a:xfrm>
        </p:spPr>
        <p:txBody>
          <a:bodyPr/>
          <a:lstStyle/>
          <a:p>
            <a:pPr marL="288000" indent="-288000">
              <a:lnSpc>
                <a:spcPct val="90000"/>
              </a:lnSpc>
              <a:spcBef>
                <a:spcPts val="1200"/>
              </a:spcBef>
              <a:buClr>
                <a:schemeClr val="accent6">
                  <a:lumMod val="60000"/>
                  <a:lumOff val="40000"/>
                </a:schemeClr>
              </a:buClr>
              <a:buSzPct val="130000"/>
              <a:buFont typeface="Arial"/>
              <a:buChar char="•"/>
            </a:pPr>
            <a:r>
              <a:rPr lang="sv-SE" sz="2400" b="1" dirty="0"/>
              <a:t>Skriftlig ansökan</a:t>
            </a:r>
          </a:p>
          <a:p>
            <a:pPr marL="288000" indent="-288000">
              <a:lnSpc>
                <a:spcPct val="90000"/>
              </a:lnSpc>
              <a:spcBef>
                <a:spcPts val="1200"/>
              </a:spcBef>
              <a:buClr>
                <a:schemeClr val="accent6">
                  <a:lumMod val="60000"/>
                  <a:lumOff val="40000"/>
                </a:schemeClr>
              </a:buClr>
              <a:buSzPct val="130000"/>
              <a:buFont typeface="Arial"/>
              <a:buChar char="•"/>
            </a:pPr>
            <a:r>
              <a:rPr lang="sv-SE" sz="2400" b="1" dirty="0"/>
              <a:t>Bevilja – avslå </a:t>
            </a:r>
          </a:p>
          <a:p>
            <a:pPr marL="288000" indent="-288000">
              <a:lnSpc>
                <a:spcPct val="90000"/>
              </a:lnSpc>
              <a:spcBef>
                <a:spcPts val="1200"/>
              </a:spcBef>
              <a:buClr>
                <a:schemeClr val="accent6">
                  <a:lumMod val="60000"/>
                  <a:lumOff val="40000"/>
                </a:schemeClr>
              </a:buClr>
              <a:buSzPct val="130000"/>
              <a:buFont typeface="Arial"/>
              <a:buChar char="•"/>
            </a:pPr>
            <a:r>
              <a:rPr lang="sv-SE" sz="2400" b="1" dirty="0"/>
              <a:t>Skäl:</a:t>
            </a:r>
          </a:p>
          <a:p>
            <a:pPr marL="576000" lvl="1">
              <a:lnSpc>
                <a:spcPct val="80000"/>
              </a:lnSpc>
              <a:buClr>
                <a:srgbClr val="4B4B4B"/>
              </a:buClr>
              <a:buFont typeface="Lucida Grande"/>
              <a:buChar char="–"/>
            </a:pPr>
            <a:r>
              <a:rPr lang="sv-SE" dirty="0"/>
              <a:t>Provsamboende</a:t>
            </a:r>
          </a:p>
          <a:p>
            <a:pPr marL="576000" lvl="1">
              <a:lnSpc>
                <a:spcPct val="80000"/>
              </a:lnSpc>
              <a:buClr>
                <a:srgbClr val="4B4B4B"/>
              </a:buClr>
              <a:buFont typeface="Lucida Grande"/>
              <a:buChar char="–"/>
            </a:pPr>
            <a:r>
              <a:rPr lang="sv-SE" dirty="0"/>
              <a:t>Studier/arbete på annan ort</a:t>
            </a:r>
          </a:p>
          <a:p>
            <a:pPr marL="576000" lvl="1">
              <a:lnSpc>
                <a:spcPct val="80000"/>
              </a:lnSpc>
              <a:buClr>
                <a:srgbClr val="4B4B4B"/>
              </a:buClr>
              <a:buFont typeface="Lucida Grande"/>
              <a:buChar char="–"/>
            </a:pPr>
            <a:r>
              <a:rPr lang="sv-SE" dirty="0"/>
              <a:t>Sjukvård/Fängelse</a:t>
            </a:r>
          </a:p>
          <a:p>
            <a:pPr marL="576000" lvl="1">
              <a:lnSpc>
                <a:spcPct val="80000"/>
              </a:lnSpc>
              <a:buClr>
                <a:srgbClr val="4B4B4B"/>
              </a:buClr>
              <a:buFont typeface="Lucida Grande"/>
              <a:buChar char="–"/>
            </a:pPr>
            <a:r>
              <a:rPr lang="sv-SE" dirty="0"/>
              <a:t>Egna barn</a:t>
            </a:r>
          </a:p>
          <a:p>
            <a:pPr marL="576000" lvl="1">
              <a:lnSpc>
                <a:spcPct val="80000"/>
              </a:lnSpc>
              <a:buClr>
                <a:srgbClr val="4B4B4B"/>
              </a:buClr>
              <a:buFont typeface="Lucida Grande"/>
              <a:buChar char="–"/>
            </a:pPr>
            <a:r>
              <a:rPr lang="sv-SE" sz="2400" dirty="0"/>
              <a:t>Bo efter pensionering</a:t>
            </a:r>
          </a:p>
          <a:p>
            <a:pPr marL="576000" lvl="1">
              <a:lnSpc>
                <a:spcPct val="80000"/>
              </a:lnSpc>
              <a:buClr>
                <a:srgbClr val="4B4B4B"/>
              </a:buClr>
              <a:buFont typeface="Lucida Grande"/>
              <a:buChar char="–"/>
            </a:pPr>
            <a:r>
              <a:rPr lang="sv-SE" dirty="0"/>
              <a:t>Marknadsförutsättningar</a:t>
            </a:r>
            <a:endParaRPr lang="sv-SE" sz="2400" dirty="0"/>
          </a:p>
          <a:p>
            <a:pPr marL="288000" lvl="1" indent="-288000">
              <a:lnSpc>
                <a:spcPct val="90000"/>
              </a:lnSpc>
              <a:spcBef>
                <a:spcPts val="1200"/>
              </a:spcBef>
              <a:buClr>
                <a:schemeClr val="accent6">
                  <a:lumMod val="60000"/>
                  <a:lumOff val="40000"/>
                </a:schemeClr>
              </a:buClr>
              <a:buSzPct val="130000"/>
              <a:buFont typeface="Arial"/>
              <a:buChar char="•"/>
            </a:pPr>
            <a:r>
              <a:rPr lang="sv-SE" b="1" dirty="0"/>
              <a:t>Ta fram egna regler i BRF</a:t>
            </a:r>
          </a:p>
          <a:p>
            <a:pPr marL="576000" lvl="1">
              <a:lnSpc>
                <a:spcPct val="80000"/>
              </a:lnSpc>
              <a:buClr>
                <a:srgbClr val="4B4B4B"/>
              </a:buClr>
              <a:buNone/>
            </a:pPr>
            <a:endParaRPr lang="sv-SE" sz="2400" dirty="0"/>
          </a:p>
          <a:p>
            <a:pPr lvl="1">
              <a:lnSpc>
                <a:spcPct val="90000"/>
              </a:lnSpc>
              <a:buNone/>
            </a:pPr>
            <a:endParaRPr lang="sv-SE" dirty="0"/>
          </a:p>
        </p:txBody>
      </p:sp>
      <p:sp>
        <p:nvSpPr>
          <p:cNvPr id="7" name="Platshållare för bildnummer 6"/>
          <p:cNvSpPr>
            <a:spLocks noGrp="1"/>
          </p:cNvSpPr>
          <p:nvPr>
            <p:ph type="sldNum" sz="quarter" idx="11"/>
          </p:nvPr>
        </p:nvSpPr>
        <p:spPr/>
        <p:txBody>
          <a:bodyPr/>
          <a:lstStyle/>
          <a:p>
            <a:pPr>
              <a:defRPr/>
            </a:pPr>
            <a:fld id="{C23C29A1-4027-4D3B-85D3-147C24AB25A4}" type="slidenum">
              <a:rPr lang="sv-SE" smtClean="0"/>
              <a:pPr>
                <a:defRPr/>
              </a:pPr>
              <a:t>15</a:t>
            </a:fld>
            <a:endParaRPr lang="sv-SE"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99592" y="2060848"/>
            <a:ext cx="7416824" cy="4104456"/>
          </a:xfrm>
          <a:prstGeom prst="rect">
            <a:avLst/>
          </a:prstGeom>
        </p:spPr>
        <p:txBody>
          <a:bodyPr/>
          <a:lstStyle/>
          <a:p>
            <a:pPr marL="347000" indent="-288000">
              <a:lnSpc>
                <a:spcPct val="110000"/>
              </a:lnSpc>
              <a:spcBef>
                <a:spcPts val="6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Högsta beslutande organ</a:t>
            </a:r>
          </a:p>
          <a:p>
            <a:pPr marL="347000" indent="-288000">
              <a:lnSpc>
                <a:spcPct val="110000"/>
              </a:lnSpc>
              <a:spcBef>
                <a:spcPts val="600"/>
              </a:spcBef>
              <a:buClr>
                <a:schemeClr val="accent6">
                  <a:lumMod val="60000"/>
                  <a:lumOff val="40000"/>
                </a:schemeClr>
              </a:buClr>
              <a:buSzPct val="130000"/>
              <a:buFont typeface="Arial"/>
              <a:buChar char="•"/>
              <a:defRPr/>
            </a:pPr>
            <a:r>
              <a:rPr lang="sv-SE" sz="2400" b="1" kern="0" dirty="0">
                <a:solidFill>
                  <a:srgbClr val="4B4B4B"/>
                </a:solidFill>
                <a:latin typeface="+mn-lt"/>
              </a:rPr>
              <a:t>Val av styrelse</a:t>
            </a:r>
            <a:endParaRPr lang="sv-SE" sz="2400" b="1" kern="0" dirty="0">
              <a:solidFill>
                <a:srgbClr val="4B4B4B"/>
              </a:solidFill>
              <a:latin typeface="+mn-lt"/>
              <a:ea typeface="+mn-ea"/>
            </a:endParaRPr>
          </a:p>
          <a:p>
            <a:pPr marL="347000" indent="-288000">
              <a:lnSpc>
                <a:spcPct val="110000"/>
              </a:lnSpc>
              <a:spcBef>
                <a:spcPts val="600"/>
              </a:spcBef>
              <a:buClr>
                <a:schemeClr val="accent6">
                  <a:lumMod val="60000"/>
                  <a:lumOff val="40000"/>
                </a:schemeClr>
              </a:buClr>
              <a:buSzPct val="130000"/>
              <a:buFont typeface="Arial"/>
              <a:buChar char="•"/>
              <a:defRPr/>
            </a:pPr>
            <a:r>
              <a:rPr lang="sv-SE" sz="2400" b="1" kern="0" dirty="0">
                <a:solidFill>
                  <a:srgbClr val="4B4B4B"/>
                </a:solidFill>
                <a:latin typeface="+mn-lt"/>
              </a:rPr>
              <a:t>Motioner</a:t>
            </a:r>
            <a:endParaRPr lang="sv-SE" sz="2400" b="1" kern="0" dirty="0">
              <a:solidFill>
                <a:srgbClr val="4B4B4B"/>
              </a:solidFill>
              <a:latin typeface="+mn-lt"/>
              <a:ea typeface="+mn-ea"/>
            </a:endParaRPr>
          </a:p>
          <a:p>
            <a:pPr marL="347000" indent="-288000">
              <a:lnSpc>
                <a:spcPct val="110000"/>
              </a:lnSpc>
              <a:spcBef>
                <a:spcPts val="600"/>
              </a:spcBef>
              <a:buClr>
                <a:schemeClr val="accent6">
                  <a:lumMod val="60000"/>
                  <a:lumOff val="40000"/>
                </a:schemeClr>
              </a:buClr>
              <a:buSzPct val="130000"/>
              <a:buFont typeface="Arial" pitchFamily="34" charset="0"/>
              <a:buChar char="•"/>
              <a:defRPr/>
            </a:pPr>
            <a:r>
              <a:rPr lang="sv-SE" sz="2400" b="1" kern="0" dirty="0">
                <a:solidFill>
                  <a:srgbClr val="4B4B4B"/>
                </a:solidFill>
                <a:latin typeface="+mn-lt"/>
              </a:rPr>
              <a:t>Kallelse</a:t>
            </a:r>
          </a:p>
          <a:p>
            <a:pPr marL="347000" indent="-288000">
              <a:lnSpc>
                <a:spcPct val="110000"/>
              </a:lnSpc>
              <a:spcBef>
                <a:spcPts val="600"/>
              </a:spcBef>
              <a:buClr>
                <a:schemeClr val="accent6">
                  <a:lumMod val="60000"/>
                  <a:lumOff val="40000"/>
                </a:schemeClr>
              </a:buClr>
              <a:buSzPct val="130000"/>
              <a:buFont typeface="Arial" pitchFamily="34" charset="0"/>
              <a:buChar char="•"/>
              <a:defRPr/>
            </a:pPr>
            <a:r>
              <a:rPr lang="sv-SE" sz="2400" b="1" kern="0" dirty="0">
                <a:solidFill>
                  <a:srgbClr val="4B4B4B"/>
                </a:solidFill>
                <a:latin typeface="+mn-lt"/>
              </a:rPr>
              <a:t>Dagordning – beslutspunkter</a:t>
            </a:r>
            <a:endParaRPr lang="sv-SE" sz="1600" b="1" kern="0" dirty="0">
              <a:solidFill>
                <a:srgbClr val="4B4B4B"/>
              </a:solidFill>
              <a:latin typeface="+mn-lt"/>
            </a:endParaRPr>
          </a:p>
          <a:p>
            <a:pPr marL="347000" indent="-288000">
              <a:lnSpc>
                <a:spcPct val="110000"/>
              </a:lnSpc>
              <a:spcBef>
                <a:spcPts val="6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En medlem – en röst</a:t>
            </a:r>
          </a:p>
          <a:p>
            <a:pPr marL="347000" indent="-288000">
              <a:lnSpc>
                <a:spcPct val="110000"/>
              </a:lnSpc>
              <a:spcBef>
                <a:spcPts val="6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Ombud/biträde</a:t>
            </a:r>
          </a:p>
        </p:txBody>
      </p:sp>
      <p:sp>
        <p:nvSpPr>
          <p:cNvPr id="6" name="Rectangle 2"/>
          <p:cNvSpPr txBox="1">
            <a:spLocks noChangeArrowheads="1"/>
          </p:cNvSpPr>
          <p:nvPr/>
        </p:nvSpPr>
        <p:spPr>
          <a:xfrm>
            <a:off x="890016" y="944816"/>
            <a:ext cx="8229600"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FÖRENINGSSTÄMMAN</a:t>
            </a:r>
          </a:p>
        </p:txBody>
      </p:sp>
      <p:sp>
        <p:nvSpPr>
          <p:cNvPr id="8" name="Platshållare för bildnummer 7"/>
          <p:cNvSpPr>
            <a:spLocks noGrp="1"/>
          </p:cNvSpPr>
          <p:nvPr>
            <p:ph type="sldNum" sz="quarter" idx="11"/>
          </p:nvPr>
        </p:nvSpPr>
        <p:spPr/>
        <p:txBody>
          <a:bodyPr/>
          <a:lstStyle/>
          <a:p>
            <a:pPr>
              <a:defRPr/>
            </a:pPr>
            <a:fld id="{2F77A289-600E-4721-B082-3A0CD1A9630C}" type="slidenum">
              <a:rPr lang="sv-SE" smtClean="0"/>
              <a:pPr>
                <a:defRPr/>
              </a:pPr>
              <a:t>16</a:t>
            </a:fld>
            <a:endParaRPr lang="sv-SE" dirty="0"/>
          </a:p>
        </p:txBody>
      </p:sp>
      <p:pic>
        <p:nvPicPr>
          <p:cNvPr id="4099" name="Picture 3" descr="G:\Marknad\Bilder &amp; Grafik\Illustrationer 2017\Illustrationer maj 2017\Dagordning.png"/>
          <p:cNvPicPr>
            <a:picLocks noChangeAspect="1" noChangeArrowheads="1"/>
          </p:cNvPicPr>
          <p:nvPr/>
        </p:nvPicPr>
        <p:blipFill>
          <a:blip r:embed="rId3" cstate="print"/>
          <a:srcRect/>
          <a:stretch>
            <a:fillRect/>
          </a:stretch>
        </p:blipFill>
        <p:spPr bwMode="auto">
          <a:xfrm rot="1073636">
            <a:off x="3793507" y="1390107"/>
            <a:ext cx="7272808" cy="5451944"/>
          </a:xfrm>
          <a:prstGeom prst="rect">
            <a:avLst/>
          </a:prstGeom>
          <a:noFill/>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99344" y="873288"/>
            <a:ext cx="7561088" cy="828000"/>
          </a:xfrm>
          <a:prstGeom prst="rect">
            <a:avLst/>
          </a:prstGeom>
        </p:spPr>
        <p:txBody>
          <a:bodyPr/>
          <a:lstStyle/>
          <a:p>
            <a:pPr algn="ctr">
              <a:lnSpc>
                <a:spcPct val="70000"/>
              </a:lnSpc>
              <a:defRPr/>
            </a:pPr>
            <a:endParaRPr lang="sv-SE" sz="3200" b="1" kern="0" dirty="0">
              <a:solidFill>
                <a:srgbClr val="00257A"/>
              </a:solidFill>
              <a:latin typeface="+mj-lt"/>
              <a:ea typeface="+mj-ea"/>
              <a:cs typeface="+mj-cs"/>
            </a:endParaRPr>
          </a:p>
          <a:p>
            <a:pPr>
              <a:lnSpc>
                <a:spcPct val="90000"/>
              </a:lnSpc>
              <a:defRPr/>
            </a:pPr>
            <a:r>
              <a:rPr lang="sv-SE" sz="3600" b="1" kern="0" dirty="0">
                <a:solidFill>
                  <a:srgbClr val="00257A"/>
                </a:solidFill>
                <a:latin typeface="+mj-lt"/>
                <a:ea typeface="+mj-ea"/>
                <a:cs typeface="+mj-cs"/>
              </a:rPr>
              <a:t>STYRELSEN</a:t>
            </a:r>
          </a:p>
        </p:txBody>
      </p:sp>
      <p:sp>
        <p:nvSpPr>
          <p:cNvPr id="6" name="Rectangle 3"/>
          <p:cNvSpPr txBox="1">
            <a:spLocks noChangeArrowheads="1"/>
          </p:cNvSpPr>
          <p:nvPr/>
        </p:nvSpPr>
        <p:spPr>
          <a:xfrm>
            <a:off x="467544" y="2420888"/>
            <a:ext cx="5328592" cy="1872208"/>
          </a:xfrm>
          <a:prstGeom prst="rect">
            <a:avLst/>
          </a:prstGeom>
        </p:spPr>
        <p:txBody>
          <a:bodyPr/>
          <a:lstStyle/>
          <a:p>
            <a:pPr marL="3429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rPr>
              <a:t>Tre till elva styrelse</a:t>
            </a:r>
            <a:r>
              <a:rPr lang="sv-SE" sz="2400" b="1" kern="0" dirty="0">
                <a:solidFill>
                  <a:srgbClr val="4B4B4B"/>
                </a:solidFill>
                <a:latin typeface="+mn-lt"/>
                <a:ea typeface="+mn-ea"/>
              </a:rPr>
              <a:t>ledamöter  </a:t>
            </a:r>
          </a:p>
          <a:p>
            <a:pPr marL="3429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Juridiskt ansvar</a:t>
            </a:r>
          </a:p>
          <a:p>
            <a:pPr marL="3429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Solidariskt ansvar</a:t>
            </a:r>
          </a:p>
          <a:p>
            <a:pPr marL="292100" indent="-288000">
              <a:lnSpc>
                <a:spcPct val="90000"/>
              </a:lnSpc>
              <a:spcBef>
                <a:spcPts val="1200"/>
              </a:spcBef>
              <a:buClr>
                <a:schemeClr val="accent6">
                  <a:lumMod val="60000"/>
                  <a:lumOff val="40000"/>
                </a:schemeClr>
              </a:buClr>
              <a:buSzPct val="130000"/>
              <a:buFont typeface="Arial"/>
              <a:buChar char="•"/>
              <a:defRPr/>
            </a:pPr>
            <a:endParaRPr lang="sv-SE" b="1" kern="0" dirty="0">
              <a:solidFill>
                <a:srgbClr val="4B4B4B"/>
              </a:solidFill>
              <a:latin typeface="+mn-lt"/>
              <a:ea typeface="+mn-ea"/>
            </a:endParaRP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17</a:t>
            </a:fld>
            <a:endParaRPr lang="sv-SE" dirty="0"/>
          </a:p>
        </p:txBody>
      </p:sp>
      <p:pic>
        <p:nvPicPr>
          <p:cNvPr id="5122" name="Picture 2" descr="G:\Marknad\Bilder &amp; Grafik\Illustrationer 2017\Illustrationer maj 2017\Styrelsemöte.png"/>
          <p:cNvPicPr>
            <a:picLocks noChangeAspect="1" noChangeArrowheads="1"/>
          </p:cNvPicPr>
          <p:nvPr/>
        </p:nvPicPr>
        <p:blipFill>
          <a:blip r:embed="rId3" cstate="print"/>
          <a:srcRect/>
          <a:stretch>
            <a:fillRect/>
          </a:stretch>
        </p:blipFill>
        <p:spPr bwMode="auto">
          <a:xfrm>
            <a:off x="3896924" y="1196752"/>
            <a:ext cx="6147683" cy="4608512"/>
          </a:xfrm>
          <a:prstGeom prst="rect">
            <a:avLst/>
          </a:prstGeom>
          <a:noFill/>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1124744"/>
            <a:ext cx="9094142" cy="1150937"/>
          </a:xfrm>
        </p:spPr>
        <p:txBody>
          <a:bodyPr/>
          <a:lstStyle/>
          <a:p>
            <a:br>
              <a:rPr lang="sv-SE" dirty="0"/>
            </a:br>
            <a:r>
              <a:rPr lang="sv-SE" dirty="0"/>
              <a:t>Vilka är valbara till </a:t>
            </a:r>
            <a:br>
              <a:rPr lang="sv-SE" dirty="0"/>
            </a:br>
            <a:r>
              <a:rPr lang="sv-SE" dirty="0"/>
              <a:t>styrelsen?</a:t>
            </a:r>
          </a:p>
        </p:txBody>
      </p:sp>
      <p:sp>
        <p:nvSpPr>
          <p:cNvPr id="3" name="Platshållare för innehåll 2"/>
          <p:cNvSpPr>
            <a:spLocks noGrp="1"/>
          </p:cNvSpPr>
          <p:nvPr>
            <p:ph idx="1"/>
          </p:nvPr>
        </p:nvSpPr>
        <p:spPr>
          <a:xfrm>
            <a:off x="539552" y="2492896"/>
            <a:ext cx="8015287" cy="3456384"/>
          </a:xfrm>
        </p:spPr>
        <p:txBody>
          <a:bodyPr/>
          <a:lstStyle/>
          <a:p>
            <a:r>
              <a:rPr lang="sv-SE" b="1" dirty="0"/>
              <a:t>Medlem i föreningen</a:t>
            </a:r>
          </a:p>
          <a:p>
            <a:r>
              <a:rPr lang="sv-SE" b="1" dirty="0"/>
              <a:t>Myndig</a:t>
            </a:r>
          </a:p>
          <a:p>
            <a:r>
              <a:rPr lang="sv-SE" b="1" dirty="0"/>
              <a:t>Inte försatt i  konkurs</a:t>
            </a:r>
          </a:p>
          <a:p>
            <a:r>
              <a:rPr lang="sv-SE" b="1" dirty="0"/>
              <a:t>Inte ha näringsförbud</a:t>
            </a:r>
          </a:p>
        </p:txBody>
      </p:sp>
      <p:sp>
        <p:nvSpPr>
          <p:cNvPr id="4" name="Platshållare för bildnummer 3"/>
          <p:cNvSpPr>
            <a:spLocks noGrp="1"/>
          </p:cNvSpPr>
          <p:nvPr>
            <p:ph type="sldNum" sz="quarter" idx="11"/>
          </p:nvPr>
        </p:nvSpPr>
        <p:spPr/>
        <p:txBody>
          <a:bodyPr/>
          <a:lstStyle/>
          <a:p>
            <a:pPr>
              <a:defRPr/>
            </a:pPr>
            <a:fld id="{C23C29A1-4027-4D3B-85D3-147C24AB25A4}" type="slidenum">
              <a:rPr lang="sv-SE" smtClean="0"/>
              <a:pPr>
                <a:defRPr/>
              </a:pPr>
              <a:t>18</a:t>
            </a:fld>
            <a:endParaRPr lang="sv-SE"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7504" y="1988839"/>
            <a:ext cx="6192688" cy="576064"/>
          </a:xfrm>
          <a:prstGeom prst="rect">
            <a:avLst/>
          </a:prstGeom>
        </p:spPr>
        <p:txBody>
          <a:bodyPr/>
          <a:lstStyle/>
          <a:p>
            <a:pPr>
              <a:lnSpc>
                <a:spcPct val="90000"/>
              </a:lnSpc>
              <a:defRPr/>
            </a:pPr>
            <a:endParaRPr lang="sv-SE" sz="3600" b="1" kern="0" dirty="0">
              <a:solidFill>
                <a:srgbClr val="00257A"/>
              </a:solidFill>
              <a:latin typeface="+mj-lt"/>
              <a:ea typeface="+mj-ea"/>
              <a:cs typeface="+mj-cs"/>
            </a:endParaRPr>
          </a:p>
        </p:txBody>
      </p:sp>
      <p:sp>
        <p:nvSpPr>
          <p:cNvPr id="6" name="Rectangle 3"/>
          <p:cNvSpPr txBox="1">
            <a:spLocks noChangeArrowheads="1"/>
          </p:cNvSpPr>
          <p:nvPr/>
        </p:nvSpPr>
        <p:spPr>
          <a:xfrm>
            <a:off x="395536" y="1836096"/>
            <a:ext cx="8136464" cy="4049904"/>
          </a:xfrm>
          <a:prstGeom prst="rect">
            <a:avLst/>
          </a:prstGeom>
        </p:spPr>
        <p:txBody>
          <a:bodyPr/>
          <a:lstStyle/>
          <a:p>
            <a:endParaRPr lang="sv-SE" sz="2400" dirty="0"/>
          </a:p>
          <a:p>
            <a:pPr marL="457200" indent="-457200">
              <a:buFont typeface="Arial" panose="020B0604020202020204" pitchFamily="34" charset="0"/>
              <a:buChar char="•"/>
            </a:pPr>
            <a:r>
              <a:rPr lang="sv-SE" sz="3200" dirty="0"/>
              <a:t>Stäng av alla </a:t>
            </a:r>
            <a:r>
              <a:rPr lang="sv-SE" sz="2800" dirty="0"/>
              <a:t>mikrofoner</a:t>
            </a:r>
            <a:r>
              <a:rPr lang="sv-SE" sz="3200" dirty="0"/>
              <a:t> under mötet</a:t>
            </a:r>
          </a:p>
          <a:p>
            <a:pPr marL="457200" indent="-457200">
              <a:buFont typeface="Arial" panose="020B0604020202020204" pitchFamily="34" charset="0"/>
              <a:buChar char="•"/>
            </a:pPr>
            <a:r>
              <a:rPr lang="sv-SE" sz="3200" dirty="0"/>
              <a:t>Webbkameror är avstängda under hela mötet.</a:t>
            </a:r>
          </a:p>
          <a:p>
            <a:pPr marL="457200" indent="-457200">
              <a:buFont typeface="Arial" panose="020B0604020202020204" pitchFamily="34" charset="0"/>
              <a:buChar char="•"/>
            </a:pPr>
            <a:r>
              <a:rPr lang="sv-SE" sz="3200" dirty="0"/>
              <a:t>Har ni en fråga, så skriver ni den i chatten</a:t>
            </a:r>
          </a:p>
          <a:p>
            <a:pPr marL="457200" indent="-457200">
              <a:buFont typeface="Arial" panose="020B0604020202020204" pitchFamily="34" charset="0"/>
              <a:buChar char="•"/>
            </a:pPr>
            <a:r>
              <a:rPr lang="sv-SE" sz="3200" dirty="0"/>
              <a:t>Vi avslutar kvällen med frågor</a:t>
            </a:r>
          </a:p>
          <a:p>
            <a:endParaRPr lang="sv-SE" sz="3200" dirty="0"/>
          </a:p>
          <a:p>
            <a:pPr marL="457200" indent="-457200">
              <a:buFont typeface="Arial" panose="020B0604020202020204" pitchFamily="34" charset="0"/>
              <a:buChar char="•"/>
            </a:pPr>
            <a:endParaRPr lang="sv-SE" sz="3200" dirty="0"/>
          </a:p>
          <a:p>
            <a:pPr marL="0" indent="0">
              <a:buNone/>
            </a:pPr>
            <a:endParaRPr lang="sv-SE" sz="1600" b="1" dirty="0"/>
          </a:p>
          <a:p>
            <a:pPr>
              <a:buNone/>
            </a:pPr>
            <a:r>
              <a:rPr lang="sv-SE" sz="1400" dirty="0"/>
              <a:t>    </a:t>
            </a:r>
          </a:p>
          <a:p>
            <a:pPr marL="342900" indent="-342900">
              <a:lnSpc>
                <a:spcPct val="90000"/>
              </a:lnSpc>
              <a:spcBef>
                <a:spcPts val="1176"/>
              </a:spcBef>
              <a:buClr>
                <a:schemeClr val="accent6">
                  <a:lumMod val="60000"/>
                  <a:lumOff val="40000"/>
                </a:schemeClr>
              </a:buClr>
              <a:buSzPct val="130000"/>
              <a:buFont typeface="Arial"/>
              <a:buChar char="•"/>
              <a:defRPr/>
            </a:pPr>
            <a:endParaRPr lang="sv-SE" sz="2400" b="1" kern="0" dirty="0">
              <a:solidFill>
                <a:srgbClr val="4B4B4B"/>
              </a:solidFill>
              <a:latin typeface="+mn-lt"/>
              <a:ea typeface="+mn-ea"/>
            </a:endParaRPr>
          </a:p>
        </p:txBody>
      </p:sp>
      <p:sp>
        <p:nvSpPr>
          <p:cNvPr id="7" name="Rectangle 2">
            <a:extLst>
              <a:ext uri="{FF2B5EF4-FFF2-40B4-BE49-F238E27FC236}">
                <a16:creationId xmlns:a16="http://schemas.microsoft.com/office/drawing/2014/main" id="{A5FE4B58-DA80-495E-A08A-9AB8C19F49E1}"/>
              </a:ext>
            </a:extLst>
          </p:cNvPr>
          <p:cNvSpPr txBox="1">
            <a:spLocks noChangeArrowheads="1"/>
          </p:cNvSpPr>
          <p:nvPr/>
        </p:nvSpPr>
        <p:spPr>
          <a:xfrm>
            <a:off x="612000" y="972000"/>
            <a:ext cx="8229600" cy="576065"/>
          </a:xfrm>
          <a:prstGeom prst="rect">
            <a:avLst/>
          </a:prstGeom>
        </p:spPr>
        <p:txBody>
          <a:bodyPr/>
          <a:lstStyle/>
          <a:p>
            <a:pPr eaLnBrk="0" fontAlgn="auto" hangingPunct="0">
              <a:spcBef>
                <a:spcPts val="0"/>
              </a:spcBef>
              <a:spcAft>
                <a:spcPts val="0"/>
              </a:spcAft>
              <a:defRPr/>
            </a:pPr>
            <a:r>
              <a:rPr lang="sv-SE" sz="3600" b="1" kern="0" cap="all" dirty="0">
                <a:solidFill>
                  <a:srgbClr val="00257A"/>
                </a:solidFill>
                <a:latin typeface="+mn-lt"/>
                <a:cs typeface="+mn-cs"/>
              </a:rPr>
              <a:t>Hur jobbar vi i kväll</a:t>
            </a:r>
            <a:endParaRPr lang="sv-SE" sz="4400" b="1" kern="0" cap="all" dirty="0">
              <a:solidFill>
                <a:srgbClr val="00257A"/>
              </a:solidFill>
              <a:latin typeface="+mn-lt"/>
              <a:cs typeface="+mn-cs"/>
            </a:endParaRPr>
          </a:p>
        </p:txBody>
      </p:sp>
      <p:sp>
        <p:nvSpPr>
          <p:cNvPr id="2" name="Rektangel 1">
            <a:extLst>
              <a:ext uri="{FF2B5EF4-FFF2-40B4-BE49-F238E27FC236}">
                <a16:creationId xmlns:a16="http://schemas.microsoft.com/office/drawing/2014/main" id="{D4EEE3E4-5AF5-4B7F-B536-03CEA3814CD1}"/>
              </a:ext>
            </a:extLst>
          </p:cNvPr>
          <p:cNvSpPr/>
          <p:nvPr/>
        </p:nvSpPr>
        <p:spPr>
          <a:xfrm>
            <a:off x="179512" y="116632"/>
            <a:ext cx="8727951"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28362832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5813" y="944816"/>
            <a:ext cx="8016875" cy="828000"/>
          </a:xfrm>
        </p:spPr>
        <p:txBody>
          <a:bodyPr/>
          <a:lstStyle/>
          <a:p>
            <a:pPr eaLnBrk="1" hangingPunct="1">
              <a:defRPr/>
            </a:pPr>
            <a:r>
              <a:rPr lang="sv-SE" dirty="0"/>
              <a:t>jäv</a:t>
            </a:r>
          </a:p>
        </p:txBody>
      </p:sp>
      <p:sp>
        <p:nvSpPr>
          <p:cNvPr id="6148" name="Platshållare för innehåll 7"/>
          <p:cNvSpPr>
            <a:spLocks noGrp="1"/>
          </p:cNvSpPr>
          <p:nvPr>
            <p:ph sz="half" idx="2"/>
          </p:nvPr>
        </p:nvSpPr>
        <p:spPr>
          <a:xfrm>
            <a:off x="539552" y="2132856"/>
            <a:ext cx="8208912" cy="3216265"/>
          </a:xfrm>
        </p:spPr>
        <p:txBody>
          <a:bodyPr wrap="square">
            <a:spAutoFit/>
          </a:bodyPr>
          <a:lstStyle/>
          <a:p>
            <a:pPr marL="457200" lvl="0" indent="-457200">
              <a:buFont typeface="+mj-lt"/>
              <a:buAutoNum type="arabicPeriod"/>
            </a:pPr>
            <a:r>
              <a:rPr lang="sv-SE" sz="2800" b="1" dirty="0"/>
              <a:t>Styrelseledamot ska inte handlägga avtal mellan henne/honom  och tredje man</a:t>
            </a:r>
          </a:p>
          <a:p>
            <a:pPr marL="457200" lvl="0" indent="-457200">
              <a:buFont typeface="+mj-lt"/>
              <a:buAutoNum type="arabicPeriod"/>
            </a:pPr>
            <a:endParaRPr lang="sv-SE" sz="2800" b="1" dirty="0"/>
          </a:p>
          <a:p>
            <a:pPr marL="457200" lvl="0" indent="-457200">
              <a:buFont typeface="+mj-lt"/>
              <a:buAutoNum type="arabicPeriod"/>
            </a:pPr>
            <a:r>
              <a:rPr lang="sv-SE" sz="2800" b="1" dirty="0"/>
              <a:t>Inget eget intresse/vinning</a:t>
            </a:r>
          </a:p>
          <a:p>
            <a:pPr marL="457200" lvl="0" indent="-457200">
              <a:buNone/>
            </a:pPr>
            <a:endParaRPr lang="sv-SE" b="1" dirty="0"/>
          </a:p>
          <a:p>
            <a:pPr marL="0" lvl="0" indent="0">
              <a:buNone/>
            </a:pPr>
            <a:endParaRPr lang="sv-SE" dirty="0"/>
          </a:p>
          <a:p>
            <a:pPr marL="342900" indent="-342900">
              <a:buFont typeface="Arial" pitchFamily="34" charset="0"/>
              <a:buChar char="•"/>
            </a:pPr>
            <a:endParaRPr lang="sv-SE" sz="1800" dirty="0"/>
          </a:p>
        </p:txBody>
      </p:sp>
      <p:sp>
        <p:nvSpPr>
          <p:cNvPr id="6" name="Platshållare för bildnummer 5"/>
          <p:cNvSpPr>
            <a:spLocks noGrp="1"/>
          </p:cNvSpPr>
          <p:nvPr>
            <p:ph type="sldNum" sz="quarter" idx="11"/>
          </p:nvPr>
        </p:nvSpPr>
        <p:spPr/>
        <p:txBody>
          <a:bodyPr/>
          <a:lstStyle/>
          <a:p>
            <a:pPr>
              <a:defRPr/>
            </a:pPr>
            <a:fld id="{0A08E091-3474-4403-BEA1-95EC7500EDE2}" type="slidenum">
              <a:rPr lang="sv-SE" smtClean="0"/>
              <a:pPr>
                <a:defRPr/>
              </a:pPr>
              <a:t>19</a:t>
            </a:fld>
            <a:endParaRPr lang="sv-SE" dirty="0"/>
          </a:p>
        </p:txBody>
      </p:sp>
      <p:pic>
        <p:nvPicPr>
          <p:cNvPr id="6147" name="Picture 3" descr="G:\Marknad\Bilder &amp; Grafik\Illustrationer 2017\Illustrationer maj 2017\Ekonomi1.png"/>
          <p:cNvPicPr>
            <a:picLocks noChangeAspect="1" noChangeArrowheads="1"/>
          </p:cNvPicPr>
          <p:nvPr/>
        </p:nvPicPr>
        <p:blipFill>
          <a:blip r:embed="rId3" cstate="print"/>
          <a:srcRect/>
          <a:stretch>
            <a:fillRect/>
          </a:stretch>
        </p:blipFill>
        <p:spPr bwMode="auto">
          <a:xfrm>
            <a:off x="5590341" y="2709235"/>
            <a:ext cx="5534387" cy="4148765"/>
          </a:xfrm>
          <a:prstGeom prst="rect">
            <a:avLst/>
          </a:prstGeom>
          <a:noFill/>
        </p:spPr>
      </p:pic>
    </p:spTree>
    <p:extLst>
      <p:ext uri="{BB962C8B-B14F-4D97-AF65-F5344CB8AC3E}">
        <p14:creationId xmlns:p14="http://schemas.microsoft.com/office/powerpoint/2010/main" val="353385615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Platshållare för innehåll 2"/>
          <p:cNvSpPr>
            <a:spLocks noGrp="1"/>
          </p:cNvSpPr>
          <p:nvPr>
            <p:ph idx="1"/>
          </p:nvPr>
        </p:nvSpPr>
        <p:spPr>
          <a:xfrm>
            <a:off x="971600" y="2276872"/>
            <a:ext cx="5040312" cy="4103688"/>
          </a:xfrm>
        </p:spPr>
        <p:txBody>
          <a:bodyPr/>
          <a:lstStyle/>
          <a:p>
            <a:pPr>
              <a:spcBef>
                <a:spcPts val="1000"/>
              </a:spcBef>
            </a:pPr>
            <a:r>
              <a:rPr lang="sv-SE" sz="2400" b="1" dirty="0">
                <a:latin typeface="Arial" charset="0"/>
              </a:rPr>
              <a:t>Tystnadsplikt</a:t>
            </a:r>
          </a:p>
          <a:p>
            <a:pPr>
              <a:spcBef>
                <a:spcPts val="1000"/>
              </a:spcBef>
            </a:pPr>
            <a:r>
              <a:rPr lang="sv-SE" sz="2400" b="1" dirty="0">
                <a:latin typeface="Arial" charset="0"/>
              </a:rPr>
              <a:t>Lojalitetplikt</a:t>
            </a:r>
          </a:p>
          <a:p>
            <a:pPr>
              <a:spcBef>
                <a:spcPts val="1000"/>
              </a:spcBef>
            </a:pPr>
            <a:r>
              <a:rPr lang="sv-SE" sz="2400" b="1" dirty="0">
                <a:latin typeface="Arial" charset="0"/>
              </a:rPr>
              <a:t>Vårdplikt</a:t>
            </a:r>
            <a:endParaRPr lang="sv-SE" altLang="ja-JP" sz="2400" b="1" dirty="0">
              <a:latin typeface="Arial" charset="0"/>
            </a:endParaRPr>
          </a:p>
          <a:p>
            <a:pPr>
              <a:spcBef>
                <a:spcPts val="1000"/>
              </a:spcBef>
            </a:pPr>
            <a:r>
              <a:rPr lang="sv-SE" sz="2400" b="1" dirty="0">
                <a:latin typeface="Arial" charset="0"/>
              </a:rPr>
              <a:t>Lydnadsplikt</a:t>
            </a:r>
          </a:p>
          <a:p>
            <a:pPr>
              <a:spcBef>
                <a:spcPts val="1000"/>
              </a:spcBef>
            </a:pPr>
            <a:r>
              <a:rPr lang="sv-SE" sz="2400" b="1" dirty="0">
                <a:latin typeface="Arial" charset="0"/>
              </a:rPr>
              <a:t>Likhetsprincip</a:t>
            </a:r>
          </a:p>
          <a:p>
            <a:pPr eaLnBrk="1" hangingPunct="1">
              <a:spcBef>
                <a:spcPts val="1000"/>
              </a:spcBef>
            </a:pPr>
            <a:endParaRPr lang="sv-SE" sz="2400" dirty="0">
              <a:latin typeface="Arial" charset="0"/>
            </a:endParaRPr>
          </a:p>
        </p:txBody>
      </p:sp>
      <p:sp>
        <p:nvSpPr>
          <p:cNvPr id="38914" name="Rubrik 1"/>
          <p:cNvSpPr txBox="1">
            <a:spLocks/>
          </p:cNvSpPr>
          <p:nvPr/>
        </p:nvSpPr>
        <p:spPr bwMode="auto">
          <a:xfrm>
            <a:off x="900113" y="944499"/>
            <a:ext cx="80168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sv-SE" sz="3600" b="1" dirty="0">
                <a:cs typeface="Arial" charset="0"/>
              </a:rPr>
              <a:t>SYSSLOMANNAANSVAR</a:t>
            </a:r>
          </a:p>
        </p:txBody>
      </p:sp>
      <p:sp>
        <p:nvSpPr>
          <p:cNvPr id="38916" name="Platshållare för bildnumm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FF14F3-33C8-D249-8F70-85C98ADF9288}" type="slidenum">
              <a:rPr lang="sv-SE" sz="1000">
                <a:solidFill>
                  <a:srgbClr val="B5ACBD"/>
                </a:solidFill>
              </a:rPr>
              <a:pPr eaLnBrk="1" hangingPunct="1"/>
              <a:t>20</a:t>
            </a:fld>
            <a:endParaRPr lang="sv-SE" sz="1000">
              <a:solidFill>
                <a:srgbClr val="B5ACBD"/>
              </a:solidFill>
            </a:endParaRPr>
          </a:p>
        </p:txBody>
      </p:sp>
      <p:pic>
        <p:nvPicPr>
          <p:cNvPr id="5122" name="Picture 2" descr="G:\Marknad\Bilder &amp; Grafik\Illustrationer 2017\Illustrationer maj 2017\Social-hallbarhet.png"/>
          <p:cNvPicPr>
            <a:picLocks noChangeAspect="1" noChangeArrowheads="1"/>
          </p:cNvPicPr>
          <p:nvPr/>
        </p:nvPicPr>
        <p:blipFill>
          <a:blip r:embed="rId3" cstate="print"/>
          <a:srcRect/>
          <a:stretch>
            <a:fillRect/>
          </a:stretch>
        </p:blipFill>
        <p:spPr bwMode="auto">
          <a:xfrm rot="19855720">
            <a:off x="3715781" y="1977029"/>
            <a:ext cx="5819959" cy="4362839"/>
          </a:xfrm>
          <a:prstGeom prst="rect">
            <a:avLst/>
          </a:prstGeom>
          <a:noFill/>
        </p:spPr>
      </p:pic>
    </p:spTree>
    <p:extLst>
      <p:ext uri="{BB962C8B-B14F-4D97-AF65-F5344CB8AC3E}">
        <p14:creationId xmlns:p14="http://schemas.microsoft.com/office/powerpoint/2010/main" val="27295177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78904" y="1196752"/>
            <a:ext cx="8229600" cy="1143000"/>
          </a:xfrm>
          <a:prstGeom prst="rect">
            <a:avLst/>
          </a:prstGeom>
        </p:spPr>
        <p:txBody>
          <a:bodyPr/>
          <a:lstStyle/>
          <a:p>
            <a:pPr>
              <a:lnSpc>
                <a:spcPct val="90000"/>
              </a:lnSpc>
              <a:defRPr/>
            </a:pPr>
            <a:r>
              <a:rPr lang="sv-SE" sz="3600" b="1" kern="0" dirty="0">
                <a:solidFill>
                  <a:srgbClr val="00257A"/>
                </a:solidFill>
              </a:rPr>
              <a:t>STYRELSENS KONSTITUERING</a:t>
            </a:r>
          </a:p>
        </p:txBody>
      </p:sp>
      <p:sp>
        <p:nvSpPr>
          <p:cNvPr id="6" name="Rectangle 3"/>
          <p:cNvSpPr txBox="1">
            <a:spLocks noChangeArrowheads="1"/>
          </p:cNvSpPr>
          <p:nvPr/>
        </p:nvSpPr>
        <p:spPr>
          <a:xfrm>
            <a:off x="971600" y="2276872"/>
            <a:ext cx="6120679" cy="2664296"/>
          </a:xfrm>
          <a:prstGeom prst="rect">
            <a:avLst/>
          </a:prstGeom>
        </p:spPr>
        <p:txBody>
          <a:bodyPr/>
          <a:lstStyle/>
          <a:p>
            <a:pPr marL="342900" indent="-3429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Ordförande , </a:t>
            </a:r>
            <a:r>
              <a:rPr lang="sv-SE" sz="2400" b="1" kern="0" dirty="0">
                <a:solidFill>
                  <a:srgbClr val="000000"/>
                </a:solidFill>
                <a:latin typeface="+mn-lt"/>
                <a:ea typeface="+mn-ea"/>
              </a:rPr>
              <a:t>ska anmälas till Bolagsverket</a:t>
            </a:r>
          </a:p>
          <a:p>
            <a:pPr marL="342900" indent="-3429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Vice ordförande</a:t>
            </a:r>
          </a:p>
          <a:p>
            <a:pPr marL="342900" indent="-3429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Sekreterare</a:t>
            </a:r>
          </a:p>
          <a:p>
            <a:pPr marL="342900" indent="-3429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Studieorganisatör</a:t>
            </a:r>
          </a:p>
          <a:p>
            <a:pPr marL="342900" indent="-3429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Övriga funktioner </a:t>
            </a:r>
            <a:endParaRPr lang="sv-SE" b="1" kern="0" dirty="0">
              <a:solidFill>
                <a:srgbClr val="4B4B4B"/>
              </a:solidFill>
              <a:latin typeface="+mn-lt"/>
              <a:ea typeface="+mn-ea"/>
            </a:endParaRPr>
          </a:p>
          <a:p>
            <a:pPr marL="292100" indent="-292100">
              <a:lnSpc>
                <a:spcPct val="90000"/>
              </a:lnSpc>
              <a:spcBef>
                <a:spcPts val="1200"/>
              </a:spcBef>
              <a:buClr>
                <a:schemeClr val="accent6">
                  <a:lumMod val="60000"/>
                  <a:lumOff val="40000"/>
                </a:schemeClr>
              </a:buClr>
              <a:buSzPct val="130000"/>
              <a:buFont typeface="Arial"/>
              <a:buChar char="•"/>
              <a:defRPr/>
            </a:pPr>
            <a:endParaRPr lang="sv-SE" b="1" kern="0" dirty="0">
              <a:solidFill>
                <a:srgbClr val="4B4B4B"/>
              </a:solidFill>
              <a:latin typeface="+mn-lt"/>
              <a:ea typeface="+mn-ea"/>
            </a:endParaRPr>
          </a:p>
        </p:txBody>
      </p:sp>
      <p:sp>
        <p:nvSpPr>
          <p:cNvPr id="8" name="Platshållare för bildnummer 7"/>
          <p:cNvSpPr>
            <a:spLocks noGrp="1"/>
          </p:cNvSpPr>
          <p:nvPr>
            <p:ph type="sldNum" sz="quarter" idx="11"/>
          </p:nvPr>
        </p:nvSpPr>
        <p:spPr/>
        <p:txBody>
          <a:bodyPr/>
          <a:lstStyle/>
          <a:p>
            <a:pPr>
              <a:defRPr/>
            </a:pPr>
            <a:fld id="{2F77A289-600E-4721-B082-3A0CD1A9630C}" type="slidenum">
              <a:rPr lang="sv-SE" smtClean="0"/>
              <a:pPr>
                <a:defRPr/>
              </a:pPr>
              <a:t>21</a:t>
            </a:fld>
            <a:endParaRPr lang="sv-SE" dirty="0"/>
          </a:p>
        </p:txBody>
      </p:sp>
      <p:pic>
        <p:nvPicPr>
          <p:cNvPr id="1032" name="Picture 8" descr="G:\Marknad\Bilder &amp; Grafik\Illustrationer 2017\02.png"/>
          <p:cNvPicPr>
            <a:picLocks noChangeAspect="1" noChangeArrowheads="1"/>
          </p:cNvPicPr>
          <p:nvPr/>
        </p:nvPicPr>
        <p:blipFill>
          <a:blip r:embed="rId3" cstate="print"/>
          <a:srcRect/>
          <a:stretch>
            <a:fillRect/>
          </a:stretch>
        </p:blipFill>
        <p:spPr bwMode="auto">
          <a:xfrm>
            <a:off x="4997270" y="3609020"/>
            <a:ext cx="3535169" cy="2650084"/>
          </a:xfrm>
          <a:prstGeom prst="rect">
            <a:avLst/>
          </a:prstGeom>
          <a:noFill/>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899592" y="1196752"/>
            <a:ext cx="8229600" cy="1143000"/>
          </a:xfrm>
          <a:prstGeom prst="rect">
            <a:avLst/>
          </a:prstGeom>
        </p:spPr>
        <p:txBody>
          <a:bodyPr/>
          <a:lstStyle/>
          <a:p>
            <a:pPr>
              <a:lnSpc>
                <a:spcPct val="90000"/>
              </a:lnSpc>
              <a:defRPr/>
            </a:pPr>
            <a:r>
              <a:rPr lang="sv-SE" sz="3600" b="1" kern="0" dirty="0">
                <a:solidFill>
                  <a:srgbClr val="00257A"/>
                </a:solidFill>
                <a:latin typeface="+mj-lt"/>
                <a:ea typeface="+mj-ea"/>
                <a:cs typeface="+mj-cs"/>
              </a:rPr>
              <a:t>STYRELSENS ÅTAGANDE OCH UPPGIFTER</a:t>
            </a:r>
          </a:p>
        </p:txBody>
      </p:sp>
      <p:sp>
        <p:nvSpPr>
          <p:cNvPr id="6" name="Rectangle 3"/>
          <p:cNvSpPr txBox="1">
            <a:spLocks noChangeArrowheads="1"/>
          </p:cNvSpPr>
          <p:nvPr/>
        </p:nvSpPr>
        <p:spPr>
          <a:xfrm>
            <a:off x="971600" y="2492896"/>
            <a:ext cx="4968552" cy="3024336"/>
          </a:xfrm>
          <a:prstGeom prst="rect">
            <a:avLst/>
          </a:prstGeom>
        </p:spPr>
        <p:txBody>
          <a:bodyPr/>
          <a:lstStyle/>
          <a:p>
            <a:pPr marL="342900" indent="-342900">
              <a:lnSpc>
                <a:spcPct val="90000"/>
              </a:lnSpc>
              <a:spcBef>
                <a:spcPts val="1176"/>
              </a:spcBef>
              <a:buClr>
                <a:schemeClr val="accent6">
                  <a:lumMod val="60000"/>
                  <a:lumOff val="40000"/>
                </a:schemeClr>
              </a:buClr>
              <a:buSzPct val="130000"/>
              <a:buFont typeface="Arial"/>
              <a:buChar char="•"/>
              <a:defRPr/>
            </a:pPr>
            <a:r>
              <a:rPr lang="sv-SE" sz="2400" b="1" kern="0" dirty="0">
                <a:solidFill>
                  <a:srgbClr val="4B4B4B"/>
                </a:solidFill>
                <a:latin typeface="Arial" pitchFamily="34" charset="0"/>
              </a:rPr>
              <a:t>Firmatecknare</a:t>
            </a:r>
          </a:p>
          <a:p>
            <a:pPr marL="342900" indent="-342900">
              <a:lnSpc>
                <a:spcPct val="90000"/>
              </a:lnSpc>
              <a:spcBef>
                <a:spcPts val="1176"/>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Attesträtt</a:t>
            </a:r>
          </a:p>
          <a:p>
            <a:pPr marL="342900" indent="-342900">
              <a:lnSpc>
                <a:spcPct val="90000"/>
              </a:lnSpc>
              <a:spcBef>
                <a:spcPts val="1176"/>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Kontaktuppgifter till HSB</a:t>
            </a:r>
          </a:p>
          <a:p>
            <a:pPr marL="342900" indent="-342900">
              <a:lnSpc>
                <a:spcPct val="90000"/>
              </a:lnSpc>
              <a:spcBef>
                <a:spcPts val="1176"/>
              </a:spcBef>
              <a:buClr>
                <a:schemeClr val="accent6">
                  <a:lumMod val="60000"/>
                  <a:lumOff val="40000"/>
                </a:schemeClr>
              </a:buClr>
              <a:buSzPct val="130000"/>
              <a:buFont typeface="Arial"/>
              <a:buChar char="•"/>
              <a:defRPr/>
            </a:pPr>
            <a:r>
              <a:rPr lang="sv-SE" sz="2400" b="1" kern="0" dirty="0">
                <a:solidFill>
                  <a:srgbClr val="4B4B4B"/>
                </a:solidFill>
                <a:latin typeface="+mn-lt"/>
              </a:rPr>
              <a:t>Registrering Bolagsverket</a:t>
            </a:r>
            <a:endParaRPr lang="sv-SE" sz="2400" b="1" kern="0" dirty="0">
              <a:solidFill>
                <a:srgbClr val="4B4B4B"/>
              </a:solidFill>
              <a:latin typeface="+mn-lt"/>
              <a:ea typeface="+mn-ea"/>
            </a:endParaRPr>
          </a:p>
          <a:p>
            <a:pPr marL="342900" indent="-342900">
              <a:lnSpc>
                <a:spcPct val="90000"/>
              </a:lnSpc>
              <a:spcBef>
                <a:spcPts val="1176"/>
              </a:spcBef>
              <a:buClr>
                <a:schemeClr val="accent6">
                  <a:lumMod val="60000"/>
                  <a:lumOff val="40000"/>
                </a:schemeClr>
              </a:buClr>
              <a:buSzPct val="130000"/>
              <a:buFont typeface="Arial"/>
              <a:buChar char="•"/>
              <a:defRPr/>
            </a:pPr>
            <a:endParaRPr lang="sv-SE" sz="2400" b="1" kern="0" dirty="0">
              <a:solidFill>
                <a:srgbClr val="4B4B4B"/>
              </a:solidFill>
              <a:latin typeface="+mn-lt"/>
              <a:ea typeface="+mn-ea"/>
            </a:endParaRPr>
          </a:p>
        </p:txBody>
      </p:sp>
      <p:sp>
        <p:nvSpPr>
          <p:cNvPr id="8" name="Platshållare för bildnummer 7"/>
          <p:cNvSpPr>
            <a:spLocks noGrp="1"/>
          </p:cNvSpPr>
          <p:nvPr>
            <p:ph type="sldNum" sz="quarter" idx="11"/>
          </p:nvPr>
        </p:nvSpPr>
        <p:spPr/>
        <p:txBody>
          <a:bodyPr/>
          <a:lstStyle/>
          <a:p>
            <a:pPr>
              <a:defRPr/>
            </a:pPr>
            <a:fld id="{2F77A289-600E-4721-B082-3A0CD1A9630C}" type="slidenum">
              <a:rPr lang="sv-SE" smtClean="0"/>
              <a:pPr>
                <a:defRPr/>
              </a:pPr>
              <a:t>22</a:t>
            </a:fld>
            <a:endParaRPr lang="sv-SE"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85813" y="2060848"/>
            <a:ext cx="8015287" cy="4176464"/>
          </a:xfrm>
        </p:spPr>
        <p:txBody>
          <a:bodyPr rtlCol="0">
            <a:normAutofit/>
          </a:bodyPr>
          <a:lstStyle/>
          <a:p>
            <a:pPr marL="216000" indent="-216000" eaLnBrk="1" fontAlgn="auto" hangingPunct="1">
              <a:lnSpc>
                <a:spcPct val="90000"/>
              </a:lnSpc>
              <a:spcAft>
                <a:spcPts val="0"/>
              </a:spcAft>
              <a:buFont typeface="Arial" pitchFamily="34" charset="0"/>
              <a:buNone/>
              <a:defRPr/>
            </a:pPr>
            <a:endParaRPr lang="sv-SE" sz="2400" dirty="0"/>
          </a:p>
          <a:p>
            <a:pPr eaLnBrk="1" hangingPunct="1">
              <a:spcBef>
                <a:spcPts val="1200"/>
              </a:spcBef>
            </a:pPr>
            <a:r>
              <a:rPr lang="sv-SE" sz="2400" b="1" dirty="0">
                <a:latin typeface="Arial" charset="0"/>
              </a:rPr>
              <a:t>Resursperson/rådgivare för brf-styrelsen</a:t>
            </a:r>
          </a:p>
          <a:p>
            <a:pPr eaLnBrk="1" hangingPunct="1">
              <a:spcBef>
                <a:spcPts val="1200"/>
              </a:spcBef>
            </a:pPr>
            <a:r>
              <a:rPr lang="sv-SE" sz="2400" b="1" dirty="0">
                <a:latin typeface="Arial" charset="0"/>
              </a:rPr>
              <a:t>Värna bostadsrättsföreningens intressen</a:t>
            </a:r>
          </a:p>
          <a:p>
            <a:pPr eaLnBrk="1" hangingPunct="1">
              <a:spcBef>
                <a:spcPts val="1200"/>
              </a:spcBef>
            </a:pPr>
            <a:r>
              <a:rPr lang="sv-SE" sz="2400" b="1" dirty="0">
                <a:latin typeface="Arial" charset="0"/>
              </a:rPr>
              <a:t>Ska inte åta sig uppdrag i styrelsen</a:t>
            </a:r>
          </a:p>
          <a:p>
            <a:pPr eaLnBrk="1" hangingPunct="1">
              <a:spcBef>
                <a:spcPts val="1200"/>
              </a:spcBef>
            </a:pPr>
            <a:r>
              <a:rPr lang="sv-SE" sz="2400" b="1" dirty="0">
                <a:latin typeface="Arial" charset="0"/>
              </a:rPr>
              <a:t>Inte utföra arbetsuppgifter åt föreningen</a:t>
            </a:r>
          </a:p>
        </p:txBody>
      </p:sp>
      <p:sp>
        <p:nvSpPr>
          <p:cNvPr id="4" name="Rectangle 2"/>
          <p:cNvSpPr>
            <a:spLocks noGrp="1" noChangeArrowheads="1"/>
          </p:cNvSpPr>
          <p:nvPr>
            <p:ph type="title"/>
          </p:nvPr>
        </p:nvSpPr>
        <p:spPr>
          <a:xfrm>
            <a:off x="827584" y="957008"/>
            <a:ext cx="8016875" cy="828000"/>
          </a:xfrm>
        </p:spPr>
        <p:txBody>
          <a:bodyPr/>
          <a:lstStyle/>
          <a:p>
            <a:pPr eaLnBrk="1" fontAlgn="auto" hangingPunct="1">
              <a:spcAft>
                <a:spcPts val="0"/>
              </a:spcAft>
              <a:defRPr/>
            </a:pPr>
            <a:r>
              <a:rPr lang="sv-SE" dirty="0"/>
              <a:t>HSB-ledamoten	</a:t>
            </a:r>
          </a:p>
        </p:txBody>
      </p:sp>
      <p:sp>
        <p:nvSpPr>
          <p:cNvPr id="6" name="Platshållare för bildnummer 5"/>
          <p:cNvSpPr>
            <a:spLocks noGrp="1"/>
          </p:cNvSpPr>
          <p:nvPr>
            <p:ph type="sldNum" sz="quarter" idx="11"/>
          </p:nvPr>
        </p:nvSpPr>
        <p:spPr/>
        <p:txBody>
          <a:bodyPr/>
          <a:lstStyle/>
          <a:p>
            <a:pPr>
              <a:defRPr/>
            </a:pPr>
            <a:fld id="{C23C29A1-4027-4D3B-85D3-147C24AB25A4}" type="slidenum">
              <a:rPr lang="sv-SE" smtClean="0"/>
              <a:pPr>
                <a:defRPr/>
              </a:pPr>
              <a:t>23</a:t>
            </a:fld>
            <a:endParaRPr lang="sv-SE"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Marknad\Bilder &amp; Grafik\Illustrationer 2017\13.jpg"/>
          <p:cNvPicPr>
            <a:picLocks noChangeAspect="1" noChangeArrowheads="1"/>
          </p:cNvPicPr>
          <p:nvPr/>
        </p:nvPicPr>
        <p:blipFill>
          <a:blip r:embed="rId3" cstate="print"/>
          <a:srcRect/>
          <a:stretch>
            <a:fillRect/>
          </a:stretch>
        </p:blipFill>
        <p:spPr bwMode="auto">
          <a:xfrm>
            <a:off x="3563888" y="2204864"/>
            <a:ext cx="5283165" cy="3960440"/>
          </a:xfrm>
          <a:prstGeom prst="rect">
            <a:avLst/>
          </a:prstGeom>
          <a:noFill/>
        </p:spPr>
      </p:pic>
      <p:sp>
        <p:nvSpPr>
          <p:cNvPr id="5" name="Rectangle 3"/>
          <p:cNvSpPr txBox="1">
            <a:spLocks noChangeArrowheads="1"/>
          </p:cNvSpPr>
          <p:nvPr/>
        </p:nvSpPr>
        <p:spPr>
          <a:xfrm>
            <a:off x="971600" y="2132856"/>
            <a:ext cx="3096344" cy="3124200"/>
          </a:xfrm>
          <a:prstGeom prst="rect">
            <a:avLst/>
          </a:prstGeom>
        </p:spPr>
        <p:txBody>
          <a:bodyPr/>
          <a:lstStyle/>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Lyssna och leda</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rPr>
              <a:t>Informera</a:t>
            </a:r>
            <a:endParaRPr lang="sv-SE" sz="2400" b="1" kern="0" dirty="0">
              <a:solidFill>
                <a:srgbClr val="4B4B4B"/>
              </a:solidFill>
              <a:latin typeface="+mn-lt"/>
              <a:ea typeface="+mn-ea"/>
            </a:endParaRP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Organisera</a:t>
            </a:r>
            <a:endParaRPr lang="sv-SE" sz="2400" b="1" kern="0" dirty="0">
              <a:solidFill>
                <a:srgbClr val="4B4B4B"/>
              </a:solidFill>
              <a:latin typeface="Arial" pitchFamily="34" charset="0"/>
            </a:endParaRP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Förvalta </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Arial" pitchFamily="34" charset="0"/>
              </a:rPr>
              <a:t>Verkställa</a:t>
            </a:r>
            <a:endParaRPr lang="sv-SE" sz="2400" b="1" kern="0" dirty="0">
              <a:solidFill>
                <a:srgbClr val="4B4B4B"/>
              </a:solidFill>
              <a:latin typeface="+mn-lt"/>
              <a:ea typeface="+mn-ea"/>
            </a:endParaRP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Redovisa</a:t>
            </a:r>
          </a:p>
          <a:p>
            <a:pPr marL="288000" indent="-288000">
              <a:lnSpc>
                <a:spcPct val="90000"/>
              </a:lnSpc>
              <a:spcBef>
                <a:spcPts val="1200"/>
              </a:spcBef>
              <a:buClr>
                <a:schemeClr val="accent6">
                  <a:lumMod val="60000"/>
                  <a:lumOff val="40000"/>
                </a:schemeClr>
              </a:buClr>
              <a:buSzPct val="130000"/>
              <a:buFont typeface="Arial"/>
              <a:buChar char="•"/>
              <a:defRPr/>
            </a:pPr>
            <a:endParaRPr lang="sv-SE" sz="2800" b="1" kern="0" dirty="0">
              <a:solidFill>
                <a:srgbClr val="4B4B4B"/>
              </a:solidFill>
              <a:latin typeface="+mn-lt"/>
              <a:ea typeface="+mn-ea"/>
            </a:endParaRPr>
          </a:p>
        </p:txBody>
      </p:sp>
      <p:sp>
        <p:nvSpPr>
          <p:cNvPr id="6" name="Rectangle 2"/>
          <p:cNvSpPr txBox="1">
            <a:spLocks noChangeArrowheads="1"/>
          </p:cNvSpPr>
          <p:nvPr/>
        </p:nvSpPr>
        <p:spPr>
          <a:xfrm>
            <a:off x="899592" y="920432"/>
            <a:ext cx="7201048"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STYRELSEN SKA:</a:t>
            </a:r>
          </a:p>
        </p:txBody>
      </p:sp>
      <p:sp>
        <p:nvSpPr>
          <p:cNvPr id="8" name="Platshållare för bildnummer 7"/>
          <p:cNvSpPr>
            <a:spLocks noGrp="1"/>
          </p:cNvSpPr>
          <p:nvPr>
            <p:ph type="sldNum" sz="quarter" idx="11"/>
          </p:nvPr>
        </p:nvSpPr>
        <p:spPr/>
        <p:txBody>
          <a:bodyPr/>
          <a:lstStyle/>
          <a:p>
            <a:pPr>
              <a:defRPr/>
            </a:pPr>
            <a:fld id="{2F77A289-600E-4721-B082-3A0CD1A9630C}" type="slidenum">
              <a:rPr lang="sv-SE" smtClean="0"/>
              <a:pPr>
                <a:defRPr/>
              </a:pPr>
              <a:t>24</a:t>
            </a:fld>
            <a:endParaRPr lang="sv-SE"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9"/>
          <p:cNvSpPr>
            <a:spLocks noChangeArrowheads="1"/>
          </p:cNvSpPr>
          <p:nvPr/>
        </p:nvSpPr>
        <p:spPr bwMode="auto">
          <a:xfrm>
            <a:off x="971600" y="2780928"/>
            <a:ext cx="5256584" cy="1397306"/>
          </a:xfrm>
          <a:prstGeom prst="rect">
            <a:avLst/>
          </a:prstGeom>
          <a:noFill/>
          <a:ln w="9525">
            <a:noFill/>
            <a:miter lim="800000"/>
            <a:headEnd/>
            <a:tailEnd/>
          </a:ln>
        </p:spPr>
        <p:txBody>
          <a:bodyPr wrap="square">
            <a:spAutoFit/>
          </a:bodyPr>
          <a:lstStyle/>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Samtliga ledamöter ska kallas</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Utskick av dagordning</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Utskick av underlag för beslut</a:t>
            </a:r>
          </a:p>
        </p:txBody>
      </p:sp>
      <p:sp>
        <p:nvSpPr>
          <p:cNvPr id="6" name="Platshållare för bildnummer 5"/>
          <p:cNvSpPr>
            <a:spLocks noGrp="1"/>
          </p:cNvSpPr>
          <p:nvPr>
            <p:ph type="sldNum" sz="quarter" idx="11"/>
          </p:nvPr>
        </p:nvSpPr>
        <p:spPr/>
        <p:txBody>
          <a:bodyPr/>
          <a:lstStyle/>
          <a:p>
            <a:pPr>
              <a:defRPr/>
            </a:pPr>
            <a:fld id="{2F77A289-600E-4721-B082-3A0CD1A9630C}" type="slidenum">
              <a:rPr lang="sv-SE" smtClean="0"/>
              <a:pPr>
                <a:defRPr/>
              </a:pPr>
              <a:t>25</a:t>
            </a:fld>
            <a:endParaRPr lang="sv-SE" dirty="0"/>
          </a:p>
        </p:txBody>
      </p:sp>
      <p:sp>
        <p:nvSpPr>
          <p:cNvPr id="7" name="Rubrik 1"/>
          <p:cNvSpPr txBox="1">
            <a:spLocks/>
          </p:cNvSpPr>
          <p:nvPr/>
        </p:nvSpPr>
        <p:spPr>
          <a:xfrm>
            <a:off x="891794" y="1128967"/>
            <a:ext cx="8016875" cy="1150937"/>
          </a:xfrm>
          <a:prstGeom prst="rect">
            <a:avLst/>
          </a:prstGeom>
        </p:spPr>
        <p:txBody>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KALLELSE </a:t>
            </a:r>
            <a:r>
              <a:rPr lang="sv-SE" sz="3600" b="1" cap="all" dirty="0">
                <a:latin typeface="Arial" pitchFamily="34" charset="0"/>
                <a:ea typeface="+mj-ea"/>
                <a:cs typeface="Arial" pitchFamily="34" charset="0"/>
              </a:rPr>
              <a:t>STYRELSESANMMANTRÄDE</a:t>
            </a:r>
          </a:p>
        </p:txBody>
      </p:sp>
      <p:sp>
        <p:nvSpPr>
          <p:cNvPr id="8" name="Rectangle 9"/>
          <p:cNvSpPr>
            <a:spLocks noChangeArrowheads="1"/>
          </p:cNvSpPr>
          <p:nvPr/>
        </p:nvSpPr>
        <p:spPr bwMode="auto">
          <a:xfrm>
            <a:off x="1115616" y="4869160"/>
            <a:ext cx="4464496" cy="424732"/>
          </a:xfrm>
          <a:prstGeom prst="rect">
            <a:avLst/>
          </a:prstGeom>
          <a:noFill/>
          <a:ln w="9525">
            <a:noFill/>
            <a:miter lim="800000"/>
            <a:headEnd/>
            <a:tailEnd/>
          </a:ln>
        </p:spPr>
        <p:txBody>
          <a:bodyPr wrap="square">
            <a:spAutoFit/>
          </a:bodyPr>
          <a:lstStyle/>
          <a:p>
            <a:pPr marL="288000" indent="-288000">
              <a:lnSpc>
                <a:spcPct val="90000"/>
              </a:lnSpc>
              <a:spcBef>
                <a:spcPts val="1176"/>
              </a:spcBef>
              <a:buClr>
                <a:schemeClr val="accent6">
                  <a:lumMod val="60000"/>
                  <a:lumOff val="40000"/>
                </a:schemeClr>
              </a:buClr>
              <a:buSzPct val="130000"/>
            </a:pPr>
            <a:r>
              <a:rPr lang="sv-SE" sz="2400" b="1" dirty="0">
                <a:solidFill>
                  <a:srgbClr val="4B4B4B"/>
                </a:solidFill>
              </a:rPr>
              <a:t>Kom förberedd till mötet!</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3"/>
          <p:cNvSpPr>
            <a:spLocks noChangeArrowheads="1"/>
          </p:cNvSpPr>
          <p:nvPr/>
        </p:nvSpPr>
        <p:spPr bwMode="auto">
          <a:xfrm>
            <a:off x="1043608" y="2204864"/>
            <a:ext cx="6408712" cy="1883593"/>
          </a:xfrm>
          <a:prstGeom prst="rect">
            <a:avLst/>
          </a:prstGeom>
          <a:noFill/>
          <a:ln w="9525">
            <a:noFill/>
            <a:miter lim="800000"/>
            <a:headEnd/>
            <a:tailEnd/>
          </a:ln>
        </p:spPr>
        <p:txBody>
          <a:bodyPr wrap="square">
            <a:spAutoFit/>
          </a:bodyPr>
          <a:lstStyle/>
          <a:p>
            <a:pPr marL="288000" indent="-28800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Suppleanten (ersättarens) kallas</a:t>
            </a:r>
          </a:p>
          <a:p>
            <a:pPr marL="288000" indent="-28800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Beslutför styrelse </a:t>
            </a:r>
          </a:p>
          <a:p>
            <a:pPr marL="288000" indent="-28800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Avvikande mening</a:t>
            </a:r>
          </a:p>
          <a:p>
            <a:pPr marL="288000" indent="-288000">
              <a:lnSpc>
                <a:spcPct val="90000"/>
              </a:lnSpc>
              <a:spcBef>
                <a:spcPts val="1200"/>
              </a:spcBef>
              <a:buClr>
                <a:schemeClr val="accent6">
                  <a:lumMod val="60000"/>
                  <a:lumOff val="40000"/>
                </a:schemeClr>
              </a:buClr>
              <a:buSzPct val="130000"/>
              <a:buFont typeface="Arial"/>
              <a:buChar char="•"/>
            </a:pPr>
            <a:r>
              <a:rPr lang="sv-SE" sz="2400" b="1" dirty="0">
                <a:solidFill>
                  <a:srgbClr val="4B4B4B"/>
                </a:solidFill>
              </a:rPr>
              <a:t>Ordförandens utslagsröst</a:t>
            </a:r>
          </a:p>
        </p:txBody>
      </p:sp>
      <p:sp>
        <p:nvSpPr>
          <p:cNvPr id="6" name="Rectangle 15"/>
          <p:cNvSpPr txBox="1">
            <a:spLocks noChangeArrowheads="1"/>
          </p:cNvSpPr>
          <p:nvPr/>
        </p:nvSpPr>
        <p:spPr>
          <a:xfrm>
            <a:off x="950640" y="980728"/>
            <a:ext cx="6769000"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STYRELSESAMMANTRÄDE</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26</a:t>
            </a:fld>
            <a:endParaRPr lang="sv-SE"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ChangeArrowheads="1"/>
          </p:cNvSpPr>
          <p:nvPr/>
        </p:nvSpPr>
        <p:spPr bwMode="auto">
          <a:xfrm>
            <a:off x="718415" y="1916832"/>
            <a:ext cx="7056784" cy="3108543"/>
          </a:xfrm>
          <a:prstGeom prst="rect">
            <a:avLst/>
          </a:prstGeom>
          <a:noFill/>
          <a:ln w="9525">
            <a:noFill/>
            <a:miter lim="800000"/>
            <a:headEnd/>
            <a:tailEnd/>
          </a:ln>
        </p:spPr>
        <p:txBody>
          <a:bodyPr wrap="square">
            <a:spAutoFit/>
          </a:bodyPr>
          <a:lstStyle/>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Justeras av ordförande, sekreterare samt en justerare </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Inte offentligt</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Förs i nummerordning </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Förvaras betryggande</a:t>
            </a:r>
          </a:p>
          <a:p>
            <a:pPr marL="288000" indent="-288000">
              <a:lnSpc>
                <a:spcPct val="90000"/>
              </a:lnSpc>
              <a:spcBef>
                <a:spcPts val="1176"/>
              </a:spcBef>
              <a:buClr>
                <a:schemeClr val="accent6">
                  <a:lumMod val="60000"/>
                  <a:lumOff val="40000"/>
                </a:schemeClr>
              </a:buClr>
              <a:buSzPct val="130000"/>
              <a:buFont typeface="Arial"/>
              <a:buChar char="•"/>
            </a:pPr>
            <a:r>
              <a:rPr lang="sv-SE" sz="2400" b="1" dirty="0">
                <a:solidFill>
                  <a:srgbClr val="4B4B4B"/>
                </a:solidFill>
              </a:rPr>
              <a:t>Medlemsinformation </a:t>
            </a:r>
          </a:p>
          <a:p>
            <a:pPr>
              <a:lnSpc>
                <a:spcPct val="90000"/>
              </a:lnSpc>
              <a:spcBef>
                <a:spcPct val="20000"/>
              </a:spcBef>
              <a:buClr>
                <a:srgbClr val="D8B511"/>
              </a:buClr>
              <a:buSzPct val="110000"/>
            </a:pPr>
            <a:endParaRPr lang="sv-SE" sz="2400" dirty="0">
              <a:solidFill>
                <a:srgbClr val="4B4B4B"/>
              </a:solidFill>
            </a:endParaRPr>
          </a:p>
        </p:txBody>
      </p:sp>
      <p:sp>
        <p:nvSpPr>
          <p:cNvPr id="6" name="Rectangle 15"/>
          <p:cNvSpPr txBox="1">
            <a:spLocks noChangeArrowheads="1"/>
          </p:cNvSpPr>
          <p:nvPr/>
        </p:nvSpPr>
        <p:spPr>
          <a:xfrm>
            <a:off x="950640" y="980728"/>
            <a:ext cx="6769000"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STYRELSEPROTOKOLL</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27</a:t>
            </a:fld>
            <a:endParaRPr lang="sv-SE" dirty="0"/>
          </a:p>
        </p:txBody>
      </p:sp>
      <p:pic>
        <p:nvPicPr>
          <p:cNvPr id="3075" name="Picture 3" descr="G:\Marknad\Bilder &amp; Grafik\Illustrationer 2017\Illustrationer maj 2017\Möte.png"/>
          <p:cNvPicPr>
            <a:picLocks noChangeAspect="1" noChangeArrowheads="1"/>
          </p:cNvPicPr>
          <p:nvPr/>
        </p:nvPicPr>
        <p:blipFill>
          <a:blip r:embed="rId3" cstate="print"/>
          <a:srcRect/>
          <a:stretch>
            <a:fillRect/>
          </a:stretch>
        </p:blipFill>
        <p:spPr bwMode="auto">
          <a:xfrm rot="1411195">
            <a:off x="4217846" y="3006417"/>
            <a:ext cx="5386517" cy="4037916"/>
          </a:xfrm>
          <a:prstGeom prst="rect">
            <a:avLst/>
          </a:prstGeom>
          <a:noFill/>
        </p:spPr>
      </p:pic>
      <p:sp>
        <p:nvSpPr>
          <p:cNvPr id="8" name="Alternativ process 7"/>
          <p:cNvSpPr/>
          <p:nvPr/>
        </p:nvSpPr>
        <p:spPr>
          <a:xfrm>
            <a:off x="7884368" y="3933056"/>
            <a:ext cx="792088" cy="864096"/>
          </a:xfrm>
          <a:prstGeom prst="flowChartAlternateProces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929655" y="1196975"/>
            <a:ext cx="71707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sv-SE" sz="3600" b="1" kern="0" dirty="0">
                <a:solidFill>
                  <a:srgbClr val="00257A"/>
                </a:solidFill>
              </a:rPr>
              <a:t>STYRELSENS ARBETSÅR</a:t>
            </a:r>
            <a:endParaRPr lang="sv-SE" sz="3600" b="1" dirty="0">
              <a:cs typeface="Arial" charset="0"/>
            </a:endParaRPr>
          </a:p>
        </p:txBody>
      </p:sp>
      <p:sp>
        <p:nvSpPr>
          <p:cNvPr id="332803" name="Oval 3"/>
          <p:cNvSpPr>
            <a:spLocks noChangeArrowheads="1"/>
          </p:cNvSpPr>
          <p:nvPr/>
        </p:nvSpPr>
        <p:spPr bwMode="auto">
          <a:xfrm>
            <a:off x="307975" y="3140075"/>
            <a:ext cx="1992313" cy="647700"/>
          </a:xfrm>
          <a:prstGeom prst="ellipse">
            <a:avLst/>
          </a:prstGeom>
          <a:solidFill>
            <a:srgbClr val="B3D31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sv-SE">
              <a:solidFill>
                <a:srgbClr val="080808"/>
              </a:solidFill>
            </a:endParaRPr>
          </a:p>
        </p:txBody>
      </p:sp>
      <p:sp>
        <p:nvSpPr>
          <p:cNvPr id="332804" name="Text Box 4"/>
          <p:cNvSpPr txBox="1">
            <a:spLocks noChangeArrowheads="1"/>
          </p:cNvSpPr>
          <p:nvPr/>
        </p:nvSpPr>
        <p:spPr bwMode="auto">
          <a:xfrm>
            <a:off x="439489" y="3282950"/>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600" b="1" i="1" dirty="0">
                <a:solidFill>
                  <a:srgbClr val="080808"/>
                </a:solidFill>
                <a:latin typeface="Calibri" charset="0"/>
              </a:rPr>
              <a:t>Ekonomi</a:t>
            </a:r>
          </a:p>
        </p:txBody>
      </p:sp>
      <p:sp>
        <p:nvSpPr>
          <p:cNvPr id="332805" name="Oval 5"/>
          <p:cNvSpPr>
            <a:spLocks noChangeArrowheads="1"/>
          </p:cNvSpPr>
          <p:nvPr/>
        </p:nvSpPr>
        <p:spPr bwMode="auto">
          <a:xfrm>
            <a:off x="4859783" y="1988840"/>
            <a:ext cx="1992312" cy="647700"/>
          </a:xfrm>
          <a:prstGeom prst="ellipse">
            <a:avLst/>
          </a:prstGeom>
          <a:solidFill>
            <a:srgbClr val="B3D31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sv-SE" b="1">
              <a:solidFill>
                <a:srgbClr val="080808"/>
              </a:solidFill>
            </a:endParaRPr>
          </a:p>
        </p:txBody>
      </p:sp>
      <p:sp>
        <p:nvSpPr>
          <p:cNvPr id="332806" name="Text Box 6"/>
          <p:cNvSpPr txBox="1">
            <a:spLocks noChangeArrowheads="1"/>
          </p:cNvSpPr>
          <p:nvPr/>
        </p:nvSpPr>
        <p:spPr bwMode="auto">
          <a:xfrm>
            <a:off x="5003799" y="2132856"/>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600" b="1" i="1" dirty="0">
                <a:solidFill>
                  <a:srgbClr val="080808"/>
                </a:solidFill>
                <a:latin typeface="Calibri" charset="0"/>
              </a:rPr>
              <a:t>Uppföljning</a:t>
            </a:r>
          </a:p>
        </p:txBody>
      </p:sp>
      <p:sp>
        <p:nvSpPr>
          <p:cNvPr id="332807" name="Oval 7"/>
          <p:cNvSpPr>
            <a:spLocks noChangeArrowheads="1"/>
          </p:cNvSpPr>
          <p:nvPr/>
        </p:nvSpPr>
        <p:spPr bwMode="auto">
          <a:xfrm>
            <a:off x="6754564" y="4292600"/>
            <a:ext cx="1993900" cy="647700"/>
          </a:xfrm>
          <a:prstGeom prst="ellipse">
            <a:avLst/>
          </a:prstGeom>
          <a:solidFill>
            <a:srgbClr val="E3005D"/>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sv-SE" b="1">
              <a:solidFill>
                <a:srgbClr val="080808"/>
              </a:solidFill>
            </a:endParaRPr>
          </a:p>
        </p:txBody>
      </p:sp>
      <p:sp>
        <p:nvSpPr>
          <p:cNvPr id="332808" name="Text Box 8"/>
          <p:cNvSpPr txBox="1">
            <a:spLocks noChangeArrowheads="1"/>
          </p:cNvSpPr>
          <p:nvPr/>
        </p:nvSpPr>
        <p:spPr bwMode="auto">
          <a:xfrm>
            <a:off x="6948015" y="4437112"/>
            <a:ext cx="17287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600" b="1" i="1" dirty="0">
                <a:solidFill>
                  <a:srgbClr val="080808"/>
                </a:solidFill>
                <a:latin typeface="Calibri" charset="0"/>
              </a:rPr>
              <a:t>Årsplanering</a:t>
            </a:r>
          </a:p>
        </p:txBody>
      </p:sp>
      <p:sp>
        <p:nvSpPr>
          <p:cNvPr id="332809" name="Oval 9"/>
          <p:cNvSpPr>
            <a:spLocks noChangeArrowheads="1"/>
          </p:cNvSpPr>
          <p:nvPr/>
        </p:nvSpPr>
        <p:spPr bwMode="auto">
          <a:xfrm>
            <a:off x="2501651" y="5514975"/>
            <a:ext cx="1992313" cy="647700"/>
          </a:xfrm>
          <a:prstGeom prst="ellipse">
            <a:avLst/>
          </a:prstGeom>
          <a:solidFill>
            <a:srgbClr val="E3005D"/>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sv-SE" b="1">
              <a:solidFill>
                <a:srgbClr val="080808"/>
              </a:solidFill>
            </a:endParaRPr>
          </a:p>
        </p:txBody>
      </p:sp>
      <p:sp>
        <p:nvSpPr>
          <p:cNvPr id="332810" name="Text Box 10"/>
          <p:cNvSpPr txBox="1">
            <a:spLocks noChangeArrowheads="1"/>
          </p:cNvSpPr>
          <p:nvPr/>
        </p:nvSpPr>
        <p:spPr bwMode="auto">
          <a:xfrm>
            <a:off x="2633414" y="5657850"/>
            <a:ext cx="172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600" b="1" i="1" dirty="0">
                <a:solidFill>
                  <a:srgbClr val="080808"/>
                </a:solidFill>
                <a:latin typeface="Calibri" charset="0"/>
              </a:rPr>
              <a:t>Underhåll</a:t>
            </a:r>
          </a:p>
        </p:txBody>
      </p:sp>
      <p:cxnSp>
        <p:nvCxnSpPr>
          <p:cNvPr id="332811" name="AutoShape 11"/>
          <p:cNvCxnSpPr>
            <a:cxnSpLocks noChangeShapeType="1"/>
            <a:stCxn id="332815" idx="0"/>
            <a:endCxn id="332817" idx="2"/>
          </p:cNvCxnSpPr>
          <p:nvPr/>
        </p:nvCxnSpPr>
        <p:spPr bwMode="auto">
          <a:xfrm rot="5400000" flipH="1" flipV="1">
            <a:off x="2298129" y="2644577"/>
            <a:ext cx="831180" cy="1169714"/>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2812" name="AutoShape 12"/>
          <p:cNvCxnSpPr>
            <a:cxnSpLocks noChangeShapeType="1"/>
            <a:stCxn id="332817" idx="6"/>
            <a:endCxn id="332819" idx="0"/>
          </p:cNvCxnSpPr>
          <p:nvPr/>
        </p:nvCxnSpPr>
        <p:spPr bwMode="auto">
          <a:xfrm>
            <a:off x="5757614" y="2814638"/>
            <a:ext cx="1230312" cy="755650"/>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2813" name="AutoShape 13"/>
          <p:cNvCxnSpPr>
            <a:cxnSpLocks noChangeShapeType="1"/>
            <a:stCxn id="332819" idx="4"/>
            <a:endCxn id="332821" idx="6"/>
          </p:cNvCxnSpPr>
          <p:nvPr/>
        </p:nvCxnSpPr>
        <p:spPr bwMode="auto">
          <a:xfrm rot="5400000">
            <a:off x="5922713" y="4197351"/>
            <a:ext cx="900113" cy="1230312"/>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32814" name="AutoShape 14"/>
          <p:cNvCxnSpPr>
            <a:cxnSpLocks noChangeShapeType="1"/>
            <a:stCxn id="332821" idx="2"/>
            <a:endCxn id="332815" idx="4"/>
          </p:cNvCxnSpPr>
          <p:nvPr/>
        </p:nvCxnSpPr>
        <p:spPr bwMode="auto">
          <a:xfrm rot="10800000">
            <a:off x="2128862" y="4437187"/>
            <a:ext cx="1169714" cy="824582"/>
          </a:xfrm>
          <a:prstGeom prst="curvedConnector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32815" name="Oval 15"/>
          <p:cNvSpPr>
            <a:spLocks noChangeArrowheads="1"/>
          </p:cNvSpPr>
          <p:nvPr/>
        </p:nvSpPr>
        <p:spPr bwMode="auto">
          <a:xfrm>
            <a:off x="899343" y="3645024"/>
            <a:ext cx="2459038" cy="792163"/>
          </a:xfrm>
          <a:prstGeom prst="ellipse">
            <a:avLst/>
          </a:prstGeom>
          <a:solidFill>
            <a:schemeClr val="accent6">
              <a:lumMod val="60000"/>
              <a:lumOff val="40000"/>
            </a:schemeClr>
          </a:solidFill>
          <a:ln>
            <a:noFill/>
          </a:ln>
        </p:spPr>
        <p:txBody>
          <a:bodyPr wrap="none" anchor="ctr"/>
          <a:lstStyle/>
          <a:p>
            <a:pPr>
              <a:defRPr/>
            </a:pPr>
            <a:endParaRPr lang="sv-SE" b="1">
              <a:solidFill>
                <a:srgbClr val="080808"/>
              </a:solidFill>
              <a:cs typeface="+mn-cs"/>
            </a:endParaRPr>
          </a:p>
        </p:txBody>
      </p:sp>
      <p:sp>
        <p:nvSpPr>
          <p:cNvPr id="332816" name="Text Box 16"/>
          <p:cNvSpPr txBox="1">
            <a:spLocks noChangeArrowheads="1"/>
          </p:cNvSpPr>
          <p:nvPr/>
        </p:nvSpPr>
        <p:spPr bwMode="auto">
          <a:xfrm>
            <a:off x="1236414" y="3857625"/>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800" b="1" dirty="0">
                <a:solidFill>
                  <a:srgbClr val="080808"/>
                </a:solidFill>
                <a:latin typeface="Calibri" charset="0"/>
              </a:rPr>
              <a:t>Budget</a:t>
            </a:r>
          </a:p>
        </p:txBody>
      </p:sp>
      <p:sp>
        <p:nvSpPr>
          <p:cNvPr id="332817" name="Oval 17"/>
          <p:cNvSpPr>
            <a:spLocks noChangeArrowheads="1"/>
          </p:cNvSpPr>
          <p:nvPr/>
        </p:nvSpPr>
        <p:spPr bwMode="auto">
          <a:xfrm>
            <a:off x="3298576" y="2417763"/>
            <a:ext cx="2459038" cy="792162"/>
          </a:xfrm>
          <a:prstGeom prst="ellipse">
            <a:avLst/>
          </a:prstGeom>
          <a:solidFill>
            <a:schemeClr val="accent6">
              <a:lumMod val="60000"/>
              <a:lumOff val="40000"/>
            </a:schemeClr>
          </a:solidFill>
          <a:ln>
            <a:noFill/>
          </a:ln>
        </p:spPr>
        <p:txBody>
          <a:bodyPr wrap="none" anchor="ctr"/>
          <a:lstStyle/>
          <a:p>
            <a:pPr>
              <a:defRPr/>
            </a:pPr>
            <a:endParaRPr lang="sv-SE" b="1">
              <a:solidFill>
                <a:srgbClr val="080808"/>
              </a:solidFill>
              <a:cs typeface="+mn-cs"/>
            </a:endParaRPr>
          </a:p>
        </p:txBody>
      </p:sp>
      <p:sp>
        <p:nvSpPr>
          <p:cNvPr id="332818" name="Text Box 18"/>
          <p:cNvSpPr txBox="1">
            <a:spLocks noChangeArrowheads="1"/>
          </p:cNvSpPr>
          <p:nvPr/>
        </p:nvSpPr>
        <p:spPr bwMode="auto">
          <a:xfrm>
            <a:off x="3635126" y="2630488"/>
            <a:ext cx="17287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800" b="1" dirty="0">
                <a:solidFill>
                  <a:srgbClr val="080808"/>
                </a:solidFill>
                <a:latin typeface="Calibri" charset="0"/>
              </a:rPr>
              <a:t>Bokslut</a:t>
            </a:r>
          </a:p>
        </p:txBody>
      </p:sp>
      <p:sp>
        <p:nvSpPr>
          <p:cNvPr id="332819" name="Oval 19"/>
          <p:cNvSpPr>
            <a:spLocks noChangeArrowheads="1"/>
          </p:cNvSpPr>
          <p:nvPr/>
        </p:nvSpPr>
        <p:spPr bwMode="auto">
          <a:xfrm>
            <a:off x="5759201" y="3570288"/>
            <a:ext cx="2459038" cy="792162"/>
          </a:xfrm>
          <a:prstGeom prst="ellipse">
            <a:avLst/>
          </a:prstGeom>
          <a:solidFill>
            <a:schemeClr val="accent6">
              <a:lumMod val="60000"/>
              <a:lumOff val="40000"/>
            </a:schemeClr>
          </a:solidFill>
          <a:ln>
            <a:noFill/>
          </a:ln>
        </p:spPr>
        <p:txBody>
          <a:bodyPr wrap="none" anchor="ctr"/>
          <a:lstStyle/>
          <a:p>
            <a:pPr>
              <a:defRPr/>
            </a:pPr>
            <a:endParaRPr lang="sv-SE" b="1">
              <a:solidFill>
                <a:srgbClr val="080808"/>
              </a:solidFill>
              <a:cs typeface="+mn-cs"/>
            </a:endParaRPr>
          </a:p>
        </p:txBody>
      </p:sp>
      <p:sp>
        <p:nvSpPr>
          <p:cNvPr id="332820" name="Text Box 20"/>
          <p:cNvSpPr txBox="1">
            <a:spLocks noChangeArrowheads="1"/>
          </p:cNvSpPr>
          <p:nvPr/>
        </p:nvSpPr>
        <p:spPr bwMode="auto">
          <a:xfrm>
            <a:off x="6089401" y="3645024"/>
            <a:ext cx="18669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800" b="1" dirty="0">
                <a:solidFill>
                  <a:srgbClr val="080808"/>
                </a:solidFill>
                <a:latin typeface="Calibri" charset="0"/>
              </a:rPr>
              <a:t>Stämma och konstituering</a:t>
            </a:r>
          </a:p>
        </p:txBody>
      </p:sp>
      <p:sp>
        <p:nvSpPr>
          <p:cNvPr id="332821" name="Oval 21"/>
          <p:cNvSpPr>
            <a:spLocks noChangeArrowheads="1"/>
          </p:cNvSpPr>
          <p:nvPr/>
        </p:nvSpPr>
        <p:spPr bwMode="auto">
          <a:xfrm>
            <a:off x="3298576" y="4865688"/>
            <a:ext cx="2459038" cy="792162"/>
          </a:xfrm>
          <a:prstGeom prst="ellipse">
            <a:avLst/>
          </a:prstGeom>
          <a:solidFill>
            <a:schemeClr val="accent6">
              <a:lumMod val="60000"/>
              <a:lumOff val="40000"/>
            </a:schemeClr>
          </a:solidFill>
          <a:ln>
            <a:noFill/>
          </a:ln>
        </p:spPr>
        <p:txBody>
          <a:bodyPr wrap="none" anchor="ctr"/>
          <a:lstStyle/>
          <a:p>
            <a:pPr>
              <a:defRPr/>
            </a:pPr>
            <a:endParaRPr lang="sv-SE" b="1">
              <a:solidFill>
                <a:srgbClr val="080808"/>
              </a:solidFill>
              <a:cs typeface="+mn-cs"/>
            </a:endParaRPr>
          </a:p>
        </p:txBody>
      </p:sp>
      <p:sp>
        <p:nvSpPr>
          <p:cNvPr id="332822" name="Text Box 22"/>
          <p:cNvSpPr txBox="1">
            <a:spLocks noChangeArrowheads="1"/>
          </p:cNvSpPr>
          <p:nvPr/>
        </p:nvSpPr>
        <p:spPr bwMode="auto">
          <a:xfrm>
            <a:off x="3635647" y="5085184"/>
            <a:ext cx="17287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800" b="1" dirty="0">
                <a:solidFill>
                  <a:srgbClr val="080808"/>
                </a:solidFill>
                <a:latin typeface="Calibri" charset="0"/>
              </a:rPr>
              <a:t>Fastighetssyn</a:t>
            </a:r>
          </a:p>
        </p:txBody>
      </p:sp>
      <p:sp>
        <p:nvSpPr>
          <p:cNvPr id="332823" name="Oval 23"/>
          <p:cNvSpPr>
            <a:spLocks noChangeArrowheads="1"/>
          </p:cNvSpPr>
          <p:nvPr/>
        </p:nvSpPr>
        <p:spPr bwMode="auto">
          <a:xfrm>
            <a:off x="5890964" y="5443538"/>
            <a:ext cx="2657475" cy="1009650"/>
          </a:xfrm>
          <a:prstGeom prst="ellipse">
            <a:avLst/>
          </a:prstGeom>
          <a:solidFill>
            <a:srgbClr val="B3D312"/>
          </a:solidFill>
          <a:ln w="38100">
            <a:noFill/>
            <a:round/>
            <a:headEnd/>
            <a:tailEnd/>
          </a:ln>
          <a:effectLst>
            <a:outerShdw dist="107763" dir="2700000" algn="ctr" rotWithShape="0">
              <a:schemeClr val="bg2">
                <a:alpha val="50000"/>
              </a:schemeClr>
            </a:outerShdw>
          </a:effectLst>
        </p:spPr>
        <p:txBody>
          <a:bodyPr wrap="none" anchor="ctr"/>
          <a:lstStyle/>
          <a:p>
            <a:pPr>
              <a:defRPr/>
            </a:pPr>
            <a:endParaRPr lang="sv-SE" b="1">
              <a:solidFill>
                <a:srgbClr val="080808"/>
              </a:solidFill>
              <a:ea typeface="+mn-ea"/>
              <a:cs typeface="+mn-cs"/>
            </a:endParaRPr>
          </a:p>
        </p:txBody>
      </p:sp>
      <p:sp>
        <p:nvSpPr>
          <p:cNvPr id="332824" name="Text Box 24"/>
          <p:cNvSpPr txBox="1">
            <a:spLocks noChangeArrowheads="1"/>
          </p:cNvSpPr>
          <p:nvPr/>
        </p:nvSpPr>
        <p:spPr bwMode="auto">
          <a:xfrm>
            <a:off x="6156076" y="5586413"/>
            <a:ext cx="21129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sv-SE" sz="1800" b="1" dirty="0">
                <a:solidFill>
                  <a:srgbClr val="000000"/>
                </a:solidFill>
                <a:latin typeface="Calibri" charset="0"/>
              </a:rPr>
              <a:t>I övrigt möten </a:t>
            </a:r>
            <a:br>
              <a:rPr lang="sv-SE" sz="1800" b="1" dirty="0">
                <a:solidFill>
                  <a:srgbClr val="000000"/>
                </a:solidFill>
                <a:latin typeface="Calibri" charset="0"/>
              </a:rPr>
            </a:br>
            <a:r>
              <a:rPr lang="sv-SE" sz="1800" b="1" dirty="0">
                <a:solidFill>
                  <a:srgbClr val="000000"/>
                </a:solidFill>
                <a:latin typeface="Calibri" charset="0"/>
              </a:rPr>
              <a:t>vid behov</a:t>
            </a:r>
          </a:p>
        </p:txBody>
      </p:sp>
      <p:sp>
        <p:nvSpPr>
          <p:cNvPr id="29720" name="Platshållare för bildnummer 2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0F76F2-EE29-6445-9AE7-B27A1A340E1D}" type="slidenum">
              <a:rPr lang="sv-SE" sz="1000">
                <a:solidFill>
                  <a:srgbClr val="B5ACBD"/>
                </a:solidFill>
              </a:rPr>
              <a:pPr eaLnBrk="1" hangingPunct="1"/>
              <a:t>28</a:t>
            </a:fld>
            <a:endParaRPr lang="sv-SE" sz="1000">
              <a:solidFill>
                <a:srgbClr val="B5ACBD"/>
              </a:solidFill>
            </a:endParaRPr>
          </a:p>
        </p:txBody>
      </p:sp>
      <p:sp>
        <p:nvSpPr>
          <p:cNvPr id="27" name="textruta 26"/>
          <p:cNvSpPr txBox="1"/>
          <p:nvPr/>
        </p:nvSpPr>
        <p:spPr>
          <a:xfrm>
            <a:off x="7524328" y="2492896"/>
            <a:ext cx="1008112" cy="369332"/>
          </a:xfrm>
          <a:prstGeom prst="rect">
            <a:avLst/>
          </a:prstGeom>
          <a:noFill/>
        </p:spPr>
        <p:txBody>
          <a:bodyPr wrap="square" rtlCol="0">
            <a:spAutoFit/>
          </a:bodyPr>
          <a:lstStyle/>
          <a:p>
            <a:r>
              <a:rPr lang="sv-SE" b="1" dirty="0"/>
              <a:t>START</a:t>
            </a:r>
          </a:p>
        </p:txBody>
      </p:sp>
      <p:cxnSp>
        <p:nvCxnSpPr>
          <p:cNvPr id="32" name="Rak pil 31"/>
          <p:cNvCxnSpPr/>
          <p:nvPr/>
        </p:nvCxnSpPr>
        <p:spPr>
          <a:xfrm flipH="1">
            <a:off x="7164288" y="2852936"/>
            <a:ext cx="576064" cy="576064"/>
          </a:xfrm>
          <a:prstGeom prst="straightConnector1">
            <a:avLst/>
          </a:prstGeom>
          <a:ln w="25400">
            <a:solidFill>
              <a:srgbClr val="00257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99605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5CF68E-1E7B-43A1-A51B-7CA1C35C485C}"/>
              </a:ext>
            </a:extLst>
          </p:cNvPr>
          <p:cNvSpPr>
            <a:spLocks noGrp="1"/>
          </p:cNvSpPr>
          <p:nvPr>
            <p:ph type="title"/>
          </p:nvPr>
        </p:nvSpPr>
        <p:spPr/>
        <p:txBody>
          <a:bodyPr/>
          <a:lstStyle/>
          <a:p>
            <a:pPr eaLnBrk="1" hangingPunct="1">
              <a:defRPr/>
            </a:pPr>
            <a:r>
              <a:rPr lang="sv-SE" dirty="0"/>
              <a:t>Distriktets huvudarbetsuppgifter</a:t>
            </a:r>
          </a:p>
        </p:txBody>
      </p:sp>
      <p:sp>
        <p:nvSpPr>
          <p:cNvPr id="8195" name="Platshållare för innehåll 2">
            <a:extLst>
              <a:ext uri="{FF2B5EF4-FFF2-40B4-BE49-F238E27FC236}">
                <a16:creationId xmlns:a16="http://schemas.microsoft.com/office/drawing/2014/main" id="{3DB5C307-8CE1-4C08-89B2-072AF0C33255}"/>
              </a:ext>
            </a:extLst>
          </p:cNvPr>
          <p:cNvSpPr>
            <a:spLocks noGrp="1" noChangeArrowheads="1"/>
          </p:cNvSpPr>
          <p:nvPr>
            <p:ph idx="1"/>
          </p:nvPr>
        </p:nvSpPr>
        <p:spPr/>
        <p:txBody>
          <a:bodyPr/>
          <a:lstStyle/>
          <a:p>
            <a:pPr eaLnBrk="1" hangingPunct="1"/>
            <a:endParaRPr lang="sv-SE" altLang="sv-SE" dirty="0"/>
          </a:p>
          <a:p>
            <a:pPr eaLnBrk="1" hangingPunct="1"/>
            <a:r>
              <a:rPr lang="sv-SE" altLang="sv-SE" dirty="0"/>
              <a:t>Stöd till styrelserna i BRF</a:t>
            </a:r>
          </a:p>
          <a:p>
            <a:pPr eaLnBrk="1" hangingPunct="1"/>
            <a:r>
              <a:rPr lang="sv-SE" altLang="sv-SE" dirty="0"/>
              <a:t>Medlemsinflytandet för BRF i HSB</a:t>
            </a:r>
          </a:p>
          <a:p>
            <a:pPr eaLnBrk="1" hangingPunct="1"/>
            <a:r>
              <a:rPr lang="sv-SE" altLang="sv-SE" dirty="0"/>
              <a:t>Omvärldspåverkan i närområdet</a:t>
            </a:r>
          </a:p>
          <a:p>
            <a:pPr eaLnBrk="1" hangingPunct="1"/>
            <a:r>
              <a:rPr lang="sv-SE" altLang="sv-SE" dirty="0"/>
              <a:t>Utbildning</a:t>
            </a:r>
          </a:p>
          <a:p>
            <a:pPr eaLnBrk="1" hangingPunct="1">
              <a:buFont typeface="Arial" panose="020B0604020202020204" pitchFamily="34" charset="0"/>
              <a:buNone/>
            </a:pPr>
            <a:endParaRPr lang="sv-SE" altLang="sv-SE" dirty="0"/>
          </a:p>
          <a:p>
            <a:pPr eaLnBrk="1" hangingPunct="1">
              <a:buFont typeface="Arial" panose="020B0604020202020204" pitchFamily="34" charset="0"/>
              <a:buNone/>
            </a:pPr>
            <a:endParaRPr lang="sv-SE" altLang="sv-SE" dirty="0"/>
          </a:p>
          <a:p>
            <a:pPr eaLnBrk="1" hangingPunct="1">
              <a:buFont typeface="Arial" panose="020B0604020202020204" pitchFamily="34" charset="0"/>
              <a:buNone/>
            </a:pPr>
            <a:endParaRPr lang="sv-SE" altLang="sv-SE" dirty="0"/>
          </a:p>
          <a:p>
            <a:pPr eaLnBrk="1" hangingPunct="1"/>
            <a:endParaRPr lang="sv-SE" altLang="sv-SE" dirty="0"/>
          </a:p>
          <a:p>
            <a:pPr eaLnBrk="1" hangingPunct="1"/>
            <a:endParaRPr lang="sv-SE" altLang="sv-SE"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flipH="1">
            <a:off x="539552" y="2204864"/>
            <a:ext cx="6048672" cy="4104456"/>
          </a:xfrm>
          <a:prstGeom prst="rect">
            <a:avLst/>
          </a:prstGeom>
        </p:spPr>
        <p:txBody>
          <a:bodyPr/>
          <a:lstStyle/>
          <a:p>
            <a:pPr marL="292100" indent="-292100">
              <a:lnSpc>
                <a:spcPct val="130000"/>
              </a:lnSpc>
              <a:spcBef>
                <a:spcPct val="20000"/>
              </a:spcBef>
              <a:buClr>
                <a:schemeClr val="accent6">
                  <a:lumMod val="60000"/>
                  <a:lumOff val="40000"/>
                </a:schemeClr>
              </a:buClr>
              <a:buSzPct val="130000"/>
              <a:buFont typeface="Arial" pitchFamily="34" charset="0"/>
              <a:buChar char="•"/>
              <a:defRPr/>
            </a:pPr>
            <a:r>
              <a:rPr lang="sv-SE" sz="2400" b="1" kern="0" dirty="0">
                <a:solidFill>
                  <a:srgbClr val="4B4B4B"/>
                </a:solidFill>
                <a:latin typeface="+mn-lt"/>
                <a:ea typeface="+mn-ea"/>
              </a:rPr>
              <a:t>Fastighetssyn- besiktiga husen</a:t>
            </a:r>
          </a:p>
          <a:p>
            <a:pPr marL="292100" indent="-292100">
              <a:lnSpc>
                <a:spcPct val="90000"/>
              </a:lnSpc>
              <a:spcBef>
                <a:spcPct val="20000"/>
              </a:spcBef>
              <a:buClr>
                <a:schemeClr val="accent6">
                  <a:lumMod val="60000"/>
                  <a:lumOff val="40000"/>
                </a:schemeClr>
              </a:buClr>
              <a:buSzPct val="130000"/>
              <a:buFont typeface="Arial" pitchFamily="34" charset="0"/>
              <a:buChar char="•"/>
              <a:defRPr/>
            </a:pPr>
            <a:r>
              <a:rPr lang="sv-SE" sz="2400" b="1" kern="0" dirty="0">
                <a:solidFill>
                  <a:srgbClr val="4B4B4B"/>
                </a:solidFill>
                <a:latin typeface="+mn-lt"/>
                <a:ea typeface="+mn-ea"/>
              </a:rPr>
              <a:t>Uppdatera planen</a:t>
            </a:r>
          </a:p>
          <a:p>
            <a:pPr marL="292100" indent="-292100">
              <a:lnSpc>
                <a:spcPct val="110000"/>
              </a:lnSpc>
              <a:spcBef>
                <a:spcPct val="20000"/>
              </a:spcBef>
              <a:buClr>
                <a:schemeClr val="accent6">
                  <a:lumMod val="60000"/>
                  <a:lumOff val="40000"/>
                </a:schemeClr>
              </a:buClr>
              <a:buSzPct val="130000"/>
              <a:buFont typeface="Arial" pitchFamily="34" charset="0"/>
              <a:buChar char="•"/>
              <a:defRPr/>
            </a:pPr>
            <a:r>
              <a:rPr lang="sv-SE" sz="2400" b="1" kern="0" dirty="0">
                <a:solidFill>
                  <a:srgbClr val="4B4B4B"/>
                </a:solidFill>
                <a:latin typeface="Arial" pitchFamily="34" charset="0"/>
              </a:rPr>
              <a:t>Budgetera</a:t>
            </a:r>
          </a:p>
          <a:p>
            <a:pPr marL="292100" indent="-292100">
              <a:lnSpc>
                <a:spcPct val="110000"/>
              </a:lnSpc>
              <a:spcBef>
                <a:spcPct val="20000"/>
              </a:spcBef>
              <a:buClr>
                <a:schemeClr val="accent6">
                  <a:lumMod val="60000"/>
                  <a:lumOff val="40000"/>
                </a:schemeClr>
              </a:buClr>
              <a:buSzPct val="130000"/>
              <a:buFont typeface="Arial" pitchFamily="34" charset="0"/>
              <a:buChar char="•"/>
              <a:defRPr/>
            </a:pPr>
            <a:r>
              <a:rPr lang="sv-SE" sz="2400" b="1" kern="0" dirty="0">
                <a:solidFill>
                  <a:srgbClr val="4B4B4B"/>
                </a:solidFill>
                <a:latin typeface="Arial" pitchFamily="34" charset="0"/>
                <a:ea typeface="+mn-ea"/>
              </a:rPr>
              <a:t>Ta hand om husen - säkerställa värdet</a:t>
            </a:r>
          </a:p>
          <a:p>
            <a:pPr marL="292100" indent="-292100">
              <a:lnSpc>
                <a:spcPct val="110000"/>
              </a:lnSpc>
              <a:spcBef>
                <a:spcPct val="20000"/>
              </a:spcBef>
              <a:buClr>
                <a:schemeClr val="accent6">
                  <a:lumMod val="60000"/>
                  <a:lumOff val="40000"/>
                </a:schemeClr>
              </a:buClr>
              <a:buSzPct val="130000"/>
              <a:buFont typeface="Arial" pitchFamily="34" charset="0"/>
              <a:buChar char="•"/>
              <a:defRPr/>
            </a:pPr>
            <a:endParaRPr lang="sv-SE" sz="2400" kern="0" dirty="0">
              <a:solidFill>
                <a:srgbClr val="4B4B4B"/>
              </a:solidFill>
              <a:latin typeface="+mn-lt"/>
              <a:ea typeface="+mn-ea"/>
            </a:endParaRPr>
          </a:p>
        </p:txBody>
      </p:sp>
      <p:sp>
        <p:nvSpPr>
          <p:cNvPr id="8" name="Rectangle 15"/>
          <p:cNvSpPr txBox="1">
            <a:spLocks noChangeArrowheads="1"/>
          </p:cNvSpPr>
          <p:nvPr/>
        </p:nvSpPr>
        <p:spPr>
          <a:xfrm>
            <a:off x="950640" y="980728"/>
            <a:ext cx="6769000"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UNDERHÅLLSPLAN</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29</a:t>
            </a:fld>
            <a:endParaRPr lang="sv-SE"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0" y="0"/>
            <a:ext cx="3851920" cy="6858000"/>
          </a:xfrm>
          <a:prstGeom prst="rect">
            <a:avLst/>
          </a:prstGeom>
          <a:solidFill>
            <a:schemeClr val="accent5">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p:cNvSpPr>
            <a:spLocks noGrp="1"/>
          </p:cNvSpPr>
          <p:nvPr>
            <p:ph type="title"/>
          </p:nvPr>
        </p:nvSpPr>
        <p:spPr>
          <a:xfrm>
            <a:off x="395288" y="1125215"/>
            <a:ext cx="8229600" cy="575593"/>
          </a:xfrm>
        </p:spPr>
        <p:txBody>
          <a:bodyPr/>
          <a:lstStyle/>
          <a:p>
            <a:r>
              <a:rPr lang="sv-SE" sz="4000" dirty="0"/>
              <a:t>Definition av underhåll</a:t>
            </a:r>
          </a:p>
        </p:txBody>
      </p:sp>
      <p:sp>
        <p:nvSpPr>
          <p:cNvPr id="3" name="Platshållare för innehåll 2"/>
          <p:cNvSpPr>
            <a:spLocks noGrp="1"/>
          </p:cNvSpPr>
          <p:nvPr>
            <p:ph idx="1"/>
          </p:nvPr>
        </p:nvSpPr>
        <p:spPr>
          <a:xfrm>
            <a:off x="3995936" y="3284984"/>
            <a:ext cx="8496944" cy="2808312"/>
          </a:xfrm>
        </p:spPr>
        <p:txBody>
          <a:bodyPr>
            <a:normAutofit/>
          </a:bodyPr>
          <a:lstStyle/>
          <a:p>
            <a:pPr>
              <a:buNone/>
            </a:pPr>
            <a:r>
              <a:rPr lang="sv-SE" sz="2400" dirty="0"/>
              <a:t>Säkerställande av drift</a:t>
            </a:r>
          </a:p>
          <a:p>
            <a:pPr>
              <a:buNone/>
            </a:pPr>
            <a:endParaRPr lang="sv-SE" sz="2400" dirty="0"/>
          </a:p>
          <a:p>
            <a:pPr>
              <a:buNone/>
            </a:pPr>
            <a:endParaRPr lang="sv-SE" sz="2400" dirty="0"/>
          </a:p>
          <a:p>
            <a:pPr>
              <a:buNone/>
            </a:pPr>
            <a:endParaRPr lang="sv-SE" sz="1800" dirty="0"/>
          </a:p>
          <a:p>
            <a:pPr>
              <a:buNone/>
            </a:pPr>
            <a:endParaRPr lang="sv-SE" sz="1800" dirty="0"/>
          </a:p>
          <a:p>
            <a:pPr>
              <a:buNone/>
            </a:pPr>
            <a:r>
              <a:rPr lang="sv-SE" sz="2400" dirty="0"/>
              <a:t>Återställande till ursprungligt skick</a:t>
            </a:r>
          </a:p>
          <a:p>
            <a:pPr>
              <a:buNone/>
            </a:pPr>
            <a:endParaRPr lang="sv-SE" dirty="0"/>
          </a:p>
          <a:p>
            <a:endParaRPr lang="sv-SE" dirty="0"/>
          </a:p>
          <a:p>
            <a:pPr>
              <a:buNone/>
            </a:pPr>
            <a:endParaRPr lang="sv-SE" dirty="0"/>
          </a:p>
        </p:txBody>
      </p:sp>
      <p:pic>
        <p:nvPicPr>
          <p:cNvPr id="7" name="Bildobjekt 6" descr="puts.jpg"/>
          <p:cNvPicPr>
            <a:picLocks noChangeAspect="1"/>
          </p:cNvPicPr>
          <p:nvPr/>
        </p:nvPicPr>
        <p:blipFill>
          <a:blip r:embed="rId2" cstate="print"/>
          <a:stretch>
            <a:fillRect/>
          </a:stretch>
        </p:blipFill>
        <p:spPr>
          <a:xfrm>
            <a:off x="259989" y="3933056"/>
            <a:ext cx="3498609" cy="2304256"/>
          </a:xfrm>
          <a:prstGeom prst="rect">
            <a:avLst/>
          </a:prstGeom>
        </p:spPr>
      </p:pic>
      <p:pic>
        <p:nvPicPr>
          <p:cNvPr id="5124" name="Picture 4" descr="http://www.vvsforetagen.se/globalassets/mediafiler/bilder/artikelbilder-710x340/teknik--installation/roris.jpg?maxwidth=710"/>
          <p:cNvPicPr>
            <a:picLocks noChangeAspect="1" noChangeArrowheads="1"/>
          </p:cNvPicPr>
          <p:nvPr/>
        </p:nvPicPr>
        <p:blipFill>
          <a:blip r:embed="rId3" cstate="print"/>
          <a:srcRect r="2230"/>
          <a:stretch>
            <a:fillRect/>
          </a:stretch>
        </p:blipFill>
        <p:spPr bwMode="auto">
          <a:xfrm>
            <a:off x="251520" y="2204864"/>
            <a:ext cx="3528392" cy="1728192"/>
          </a:xfrm>
          <a:prstGeom prst="rect">
            <a:avLst/>
          </a:prstGeom>
          <a:noFill/>
        </p:spPr>
      </p:pic>
      <p:sp>
        <p:nvSpPr>
          <p:cNvPr id="8" name="Femhörning 7"/>
          <p:cNvSpPr/>
          <p:nvPr/>
        </p:nvSpPr>
        <p:spPr>
          <a:xfrm>
            <a:off x="3779912" y="2420888"/>
            <a:ext cx="4464496" cy="79208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p:cNvSpPr/>
          <p:nvPr/>
        </p:nvSpPr>
        <p:spPr>
          <a:xfrm>
            <a:off x="4067943" y="2564904"/>
            <a:ext cx="3901933" cy="523220"/>
          </a:xfrm>
          <a:prstGeom prst="rect">
            <a:avLst/>
          </a:prstGeom>
        </p:spPr>
        <p:txBody>
          <a:bodyPr wrap="square">
            <a:spAutoFit/>
          </a:bodyPr>
          <a:lstStyle/>
          <a:p>
            <a:r>
              <a:rPr lang="sv-SE" sz="2800" b="1" dirty="0">
                <a:solidFill>
                  <a:schemeClr val="bg1"/>
                </a:solidFill>
              </a:rPr>
              <a:t>Löpande </a:t>
            </a:r>
            <a:r>
              <a:rPr lang="sv-SE" sz="2800" dirty="0">
                <a:solidFill>
                  <a:schemeClr val="bg1"/>
                </a:solidFill>
              </a:rPr>
              <a:t>underhåll: </a:t>
            </a:r>
          </a:p>
        </p:txBody>
      </p:sp>
      <p:sp>
        <p:nvSpPr>
          <p:cNvPr id="10" name="Femhörning 9"/>
          <p:cNvSpPr/>
          <p:nvPr/>
        </p:nvSpPr>
        <p:spPr>
          <a:xfrm>
            <a:off x="3779912" y="4509120"/>
            <a:ext cx="4464496" cy="792088"/>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p:cNvSpPr/>
          <p:nvPr/>
        </p:nvSpPr>
        <p:spPr>
          <a:xfrm>
            <a:off x="4067943" y="4653136"/>
            <a:ext cx="3901933" cy="523220"/>
          </a:xfrm>
          <a:prstGeom prst="rect">
            <a:avLst/>
          </a:prstGeom>
        </p:spPr>
        <p:txBody>
          <a:bodyPr wrap="square">
            <a:spAutoFit/>
          </a:bodyPr>
          <a:lstStyle/>
          <a:p>
            <a:r>
              <a:rPr lang="sv-SE" sz="2800" b="1" dirty="0">
                <a:solidFill>
                  <a:schemeClr val="bg1"/>
                </a:solidFill>
              </a:rPr>
              <a:t>Planerat</a:t>
            </a:r>
            <a:r>
              <a:rPr lang="sv-SE" sz="2800" dirty="0">
                <a:solidFill>
                  <a:schemeClr val="bg1"/>
                </a:solidFill>
              </a:rPr>
              <a:t> underhåll: </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1124744"/>
            <a:ext cx="8016875" cy="1150937"/>
          </a:xfrm>
        </p:spPr>
        <p:txBody>
          <a:bodyPr/>
          <a:lstStyle/>
          <a:p>
            <a:pPr fontAlgn="auto">
              <a:spcAft>
                <a:spcPts val="0"/>
              </a:spcAft>
              <a:defRPr/>
            </a:pPr>
            <a:r>
              <a:rPr lang="sv-SE" dirty="0"/>
              <a:t>Intäkter</a:t>
            </a:r>
            <a:br>
              <a:rPr lang="sv-SE" dirty="0"/>
            </a:br>
            <a:endParaRPr lang="sv-SE" dirty="0"/>
          </a:p>
        </p:txBody>
      </p:sp>
      <p:sp>
        <p:nvSpPr>
          <p:cNvPr id="17" name="Platshållare för innehåll 2"/>
          <p:cNvSpPr txBox="1">
            <a:spLocks/>
          </p:cNvSpPr>
          <p:nvPr/>
        </p:nvSpPr>
        <p:spPr>
          <a:xfrm>
            <a:off x="4788024" y="2304281"/>
            <a:ext cx="4104456" cy="2348855"/>
          </a:xfrm>
          <a:prstGeom prst="rect">
            <a:avLst/>
          </a:prstGeom>
        </p:spPr>
        <p:txBody>
          <a:bodyPr>
            <a:normAutofit fontScale="92500" lnSpcReduction="10000"/>
          </a:bodyPr>
          <a:lstStyle/>
          <a:p>
            <a:pPr marL="216000" indent="-216000" fontAlgn="auto">
              <a:spcBef>
                <a:spcPts val="600"/>
              </a:spcBef>
              <a:spcAft>
                <a:spcPts val="0"/>
              </a:spcAft>
              <a:buClr>
                <a:schemeClr val="accent2"/>
              </a:buClr>
              <a:buSzPct val="120000"/>
              <a:defRPr/>
            </a:pPr>
            <a:r>
              <a:rPr lang="sv-SE" sz="2900" b="1" dirty="0">
                <a:solidFill>
                  <a:srgbClr val="002060"/>
                </a:solidFill>
                <a:latin typeface="Arial" pitchFamily="34" charset="0"/>
                <a:cs typeface="Arial" pitchFamily="34" charset="0"/>
              </a:rPr>
              <a:t>Utöka intäkterna?</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Omvandla lokaler</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Omförhandla hyror</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Bygga ut</a:t>
            </a:r>
            <a:endParaRPr lang="sv-SE" sz="2200" dirty="0">
              <a:solidFill>
                <a:srgbClr val="002060"/>
              </a:solidFill>
              <a:latin typeface="Arial" pitchFamily="34" charset="0"/>
              <a:cs typeface="Arial" pitchFamily="34" charset="0"/>
            </a:endParaRP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Sälja mark</a:t>
            </a:r>
            <a:endParaRPr lang="sv-SE" sz="2200" dirty="0">
              <a:solidFill>
                <a:srgbClr val="002060"/>
              </a:solidFill>
              <a:latin typeface="Arial" pitchFamily="34" charset="0"/>
              <a:cs typeface="Arial" pitchFamily="34" charset="0"/>
            </a:endParaRPr>
          </a:p>
        </p:txBody>
      </p:sp>
      <p:sp>
        <p:nvSpPr>
          <p:cNvPr id="11" name="Alternativ process 10"/>
          <p:cNvSpPr/>
          <p:nvPr/>
        </p:nvSpPr>
        <p:spPr>
          <a:xfrm>
            <a:off x="971600" y="4005064"/>
            <a:ext cx="2664296" cy="648072"/>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Pantsättning</a:t>
            </a:r>
          </a:p>
        </p:txBody>
      </p:sp>
      <p:sp>
        <p:nvSpPr>
          <p:cNvPr id="13" name="Alternativ process 12"/>
          <p:cNvSpPr/>
          <p:nvPr/>
        </p:nvSpPr>
        <p:spPr>
          <a:xfrm>
            <a:off x="971600" y="2996952"/>
            <a:ext cx="2664296" cy="648072"/>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Överlåtelser</a:t>
            </a:r>
          </a:p>
        </p:txBody>
      </p:sp>
      <p:sp>
        <p:nvSpPr>
          <p:cNvPr id="14" name="Alternativ process 13"/>
          <p:cNvSpPr/>
          <p:nvPr/>
        </p:nvSpPr>
        <p:spPr>
          <a:xfrm>
            <a:off x="971600" y="1988840"/>
            <a:ext cx="2664296" cy="648072"/>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Årsavgifter/hyror</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980728"/>
            <a:ext cx="8016875" cy="718145"/>
          </a:xfrm>
        </p:spPr>
        <p:txBody>
          <a:bodyPr/>
          <a:lstStyle/>
          <a:p>
            <a:r>
              <a:rPr lang="sv-SE" dirty="0" err="1"/>
              <a:t>kOSTNADER</a:t>
            </a:r>
            <a:endParaRPr lang="sv-SE" dirty="0"/>
          </a:p>
        </p:txBody>
      </p:sp>
      <p:sp>
        <p:nvSpPr>
          <p:cNvPr id="4" name="Platshållare för bildnummer 3"/>
          <p:cNvSpPr>
            <a:spLocks noGrp="1"/>
          </p:cNvSpPr>
          <p:nvPr>
            <p:ph type="sldNum" sz="quarter" idx="11"/>
          </p:nvPr>
        </p:nvSpPr>
        <p:spPr/>
        <p:txBody>
          <a:bodyPr/>
          <a:lstStyle/>
          <a:p>
            <a:pPr>
              <a:defRPr/>
            </a:pPr>
            <a:fld id="{C23C29A1-4027-4D3B-85D3-147C24AB25A4}" type="slidenum">
              <a:rPr lang="sv-SE" smtClean="0"/>
              <a:pPr>
                <a:defRPr/>
              </a:pPr>
              <a:t>32</a:t>
            </a:fld>
            <a:endParaRPr lang="sv-SE" dirty="0"/>
          </a:p>
        </p:txBody>
      </p:sp>
      <p:sp>
        <p:nvSpPr>
          <p:cNvPr id="5" name="Platshållare för innehåll 2"/>
          <p:cNvSpPr txBox="1">
            <a:spLocks/>
          </p:cNvSpPr>
          <p:nvPr/>
        </p:nvSpPr>
        <p:spPr>
          <a:xfrm>
            <a:off x="4572000" y="2492896"/>
            <a:ext cx="4392488" cy="2492871"/>
          </a:xfrm>
          <a:prstGeom prst="rect">
            <a:avLst/>
          </a:prstGeom>
        </p:spPr>
        <p:txBody>
          <a:bodyPr>
            <a:normAutofit fontScale="92500"/>
          </a:bodyPr>
          <a:lstStyle/>
          <a:p>
            <a:pPr marL="216000" indent="-216000" fontAlgn="auto">
              <a:spcBef>
                <a:spcPts val="600"/>
              </a:spcBef>
              <a:spcAft>
                <a:spcPts val="0"/>
              </a:spcAft>
              <a:buClr>
                <a:schemeClr val="accent2"/>
              </a:buClr>
              <a:buSzPct val="120000"/>
              <a:defRPr/>
            </a:pPr>
            <a:r>
              <a:rPr lang="sv-SE" sz="2900" b="1" dirty="0">
                <a:solidFill>
                  <a:srgbClr val="002060"/>
                </a:solidFill>
                <a:latin typeface="Arial" pitchFamily="34" charset="0"/>
                <a:cs typeface="Arial" pitchFamily="34" charset="0"/>
              </a:rPr>
              <a:t>Minska kostnaderna?</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Omförhandling avtal</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Upphandling leverantörer</a:t>
            </a:r>
            <a:endParaRPr lang="sv-SE" sz="2200" dirty="0">
              <a:solidFill>
                <a:srgbClr val="002060"/>
              </a:solidFill>
              <a:latin typeface="Arial" pitchFamily="34" charset="0"/>
              <a:cs typeface="Arial" pitchFamily="34" charset="0"/>
            </a:endParaRP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Kommersiella lokaler</a:t>
            </a:r>
          </a:p>
          <a:p>
            <a:pPr marL="216000" indent="-216000" fontAlgn="auto">
              <a:spcBef>
                <a:spcPts val="600"/>
              </a:spcBef>
              <a:spcAft>
                <a:spcPts val="0"/>
              </a:spcAft>
              <a:buClr>
                <a:schemeClr val="accent2"/>
              </a:buClr>
              <a:buSzPct val="120000"/>
              <a:buFont typeface="Arial" pitchFamily="34" charset="0"/>
              <a:buChar char="•"/>
              <a:defRPr/>
            </a:pPr>
            <a:r>
              <a:rPr lang="sv-SE" sz="2800" dirty="0">
                <a:solidFill>
                  <a:srgbClr val="002060"/>
                </a:solidFill>
                <a:latin typeface="Arial" pitchFamily="34" charset="0"/>
                <a:cs typeface="Arial" pitchFamily="34" charset="0"/>
              </a:rPr>
              <a:t>AFF – avtal för förvaltning</a:t>
            </a:r>
          </a:p>
          <a:p>
            <a:pPr marL="216000" indent="-216000" fontAlgn="auto">
              <a:spcBef>
                <a:spcPts val="600"/>
              </a:spcBef>
              <a:spcAft>
                <a:spcPts val="0"/>
              </a:spcAft>
              <a:buClr>
                <a:schemeClr val="accent2"/>
              </a:buClr>
              <a:buSzPct val="120000"/>
              <a:buFont typeface="Arial" pitchFamily="34" charset="0"/>
              <a:buChar char="•"/>
              <a:defRPr/>
            </a:pPr>
            <a:endParaRPr lang="sv-SE" sz="2200" dirty="0">
              <a:solidFill>
                <a:srgbClr val="002060"/>
              </a:solidFill>
              <a:latin typeface="Arial" pitchFamily="34" charset="0"/>
              <a:cs typeface="Arial" pitchFamily="34" charset="0"/>
            </a:endParaRPr>
          </a:p>
        </p:txBody>
      </p:sp>
      <p:sp>
        <p:nvSpPr>
          <p:cNvPr id="6" name="Alternativ process 5"/>
          <p:cNvSpPr/>
          <p:nvPr/>
        </p:nvSpPr>
        <p:spPr>
          <a:xfrm>
            <a:off x="1115616" y="4941168"/>
            <a:ext cx="2664296" cy="504056"/>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Skador</a:t>
            </a:r>
          </a:p>
        </p:txBody>
      </p:sp>
      <p:sp>
        <p:nvSpPr>
          <p:cNvPr id="7" name="Alternativ process 6"/>
          <p:cNvSpPr/>
          <p:nvPr/>
        </p:nvSpPr>
        <p:spPr>
          <a:xfrm>
            <a:off x="1115616" y="4293096"/>
            <a:ext cx="2664296" cy="504056"/>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Ombyggnader</a:t>
            </a:r>
          </a:p>
        </p:txBody>
      </p:sp>
      <p:sp>
        <p:nvSpPr>
          <p:cNvPr id="8" name="Alternativ process 7"/>
          <p:cNvSpPr/>
          <p:nvPr/>
        </p:nvSpPr>
        <p:spPr>
          <a:xfrm>
            <a:off x="1115616" y="3573016"/>
            <a:ext cx="2664296" cy="504056"/>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Planerat underhåll</a:t>
            </a:r>
          </a:p>
        </p:txBody>
      </p:sp>
      <p:sp>
        <p:nvSpPr>
          <p:cNvPr id="9" name="Alternativ process 8"/>
          <p:cNvSpPr/>
          <p:nvPr/>
        </p:nvSpPr>
        <p:spPr>
          <a:xfrm>
            <a:off x="1115616" y="2852936"/>
            <a:ext cx="2664296" cy="504056"/>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Löpande underhåll</a:t>
            </a:r>
          </a:p>
        </p:txBody>
      </p:sp>
      <p:sp>
        <p:nvSpPr>
          <p:cNvPr id="10" name="Alternativ process 9"/>
          <p:cNvSpPr/>
          <p:nvPr/>
        </p:nvSpPr>
        <p:spPr>
          <a:xfrm>
            <a:off x="1115616" y="2132856"/>
            <a:ext cx="2664296" cy="504056"/>
          </a:xfrm>
          <a:prstGeom prst="flowChartAlternateProcess">
            <a:avLst/>
          </a:prstGeom>
          <a:solidFill>
            <a:srgbClr val="0025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dirty="0">
                <a:solidFill>
                  <a:schemeClr val="bg1"/>
                </a:solidFill>
              </a:rPr>
              <a:t>Fastighetsskötsel</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971600" y="2204864"/>
            <a:ext cx="5519737" cy="3024336"/>
          </a:xfrm>
          <a:prstGeom prst="rect">
            <a:avLst/>
          </a:prstGeom>
        </p:spPr>
        <p:txBody>
          <a:bodyPr/>
          <a:lstStyle/>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Skadligt för de boendes hälsa</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Försämra de boendes miljö</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rPr>
              <a:t>Dokumentera problemet</a:t>
            </a:r>
            <a:endParaRPr lang="sv-SE" sz="2400" b="1" kern="0" dirty="0">
              <a:solidFill>
                <a:srgbClr val="4B4B4B"/>
              </a:solidFill>
              <a:latin typeface="+mn-lt"/>
              <a:ea typeface="+mn-ea"/>
            </a:endParaRP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Anmodan att vidta rättelse</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Skyndsam handläggning i domstol</a:t>
            </a:r>
          </a:p>
          <a:p>
            <a:pPr marL="288000" indent="-288000" eaLnBrk="0" hangingPunct="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rPr>
              <a:t>Ett gott råd – köp in dessa tjänster</a:t>
            </a:r>
            <a:endParaRPr lang="sv-SE" sz="2400" b="1" kern="0" dirty="0">
              <a:solidFill>
                <a:srgbClr val="4B4B4B"/>
              </a:solidFill>
              <a:latin typeface="+mn-lt"/>
              <a:ea typeface="+mn-ea"/>
            </a:endParaRPr>
          </a:p>
        </p:txBody>
      </p:sp>
      <p:sp>
        <p:nvSpPr>
          <p:cNvPr id="39942" name="Rectangle 6"/>
          <p:cNvSpPr>
            <a:spLocks noChangeArrowheads="1"/>
          </p:cNvSpPr>
          <p:nvPr/>
        </p:nvSpPr>
        <p:spPr bwMode="auto">
          <a:xfrm>
            <a:off x="1115616" y="5445224"/>
            <a:ext cx="6552728" cy="400110"/>
          </a:xfrm>
          <a:prstGeom prst="rect">
            <a:avLst/>
          </a:prstGeom>
          <a:noFill/>
          <a:ln w="9525">
            <a:noFill/>
            <a:miter lim="800000"/>
            <a:headEnd/>
            <a:tailEnd/>
          </a:ln>
        </p:spPr>
        <p:txBody>
          <a:bodyPr wrap="square">
            <a:spAutoFit/>
          </a:bodyPr>
          <a:lstStyle/>
          <a:p>
            <a:r>
              <a:rPr lang="sv-SE" sz="2000" b="1" dirty="0">
                <a:solidFill>
                  <a:srgbClr val="4B4B4B"/>
                </a:solidFill>
              </a:rPr>
              <a:t>OBS! Anmälan till socialtjänsten vid anmodan</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33</a:t>
            </a:fld>
            <a:endParaRPr lang="sv-SE" dirty="0"/>
          </a:p>
        </p:txBody>
      </p:sp>
      <p:sp>
        <p:nvSpPr>
          <p:cNvPr id="10" name="Rubrik 1"/>
          <p:cNvSpPr txBox="1">
            <a:spLocks/>
          </p:cNvSpPr>
          <p:nvPr/>
        </p:nvSpPr>
        <p:spPr>
          <a:xfrm>
            <a:off x="924373" y="1125935"/>
            <a:ext cx="8016875" cy="1150937"/>
          </a:xfrm>
          <a:prstGeom prst="rect">
            <a:avLst/>
          </a:prstGeom>
        </p:spPr>
        <p:txBody>
          <a:bodyPr/>
          <a:lstStyle/>
          <a:p>
            <a:pPr marL="0" marR="0" lvl="0" indent="0" algn="l" defTabSz="914400" rtl="0" eaLnBrk="0" fontAlgn="auto" latinLnBrk="0" hangingPunct="0">
              <a:lnSpc>
                <a:spcPct val="100000"/>
              </a:lnSpc>
              <a:spcBef>
                <a:spcPct val="0"/>
              </a:spcBef>
              <a:spcAft>
                <a:spcPts val="0"/>
              </a:spcAft>
              <a:buClrTx/>
              <a:buSzTx/>
              <a:buFontTx/>
              <a:buNone/>
              <a:tabLst/>
              <a:defRPr/>
            </a:pPr>
            <a:r>
              <a:rPr kumimoji="0" lang="sv-SE" sz="3600" b="1" i="0" u="none" strike="noStrike" kern="1200" cap="all" spc="0" normalizeH="0" baseline="0" noProof="0" dirty="0">
                <a:ln>
                  <a:noFill/>
                </a:ln>
                <a:solidFill>
                  <a:schemeClr val="tx1"/>
                </a:solidFill>
                <a:effectLst/>
                <a:uLnTx/>
                <a:uFillTx/>
                <a:latin typeface="Arial" pitchFamily="34" charset="0"/>
                <a:ea typeface="+mj-ea"/>
                <a:cs typeface="Arial" pitchFamily="34" charset="0"/>
              </a:rPr>
              <a:t>störning</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971600" y="2204864"/>
            <a:ext cx="6408712" cy="3024336"/>
          </a:xfrm>
          <a:prstGeom prst="rect">
            <a:avLst/>
          </a:prstGeom>
        </p:spPr>
        <p:txBody>
          <a:bodyPr/>
          <a:lstStyle/>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Inte betalar avgift</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Otillåten andrahandsupplåtelse</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Vanvård av lägenhet 	</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Inte lämnar tillträde</a:t>
            </a:r>
          </a:p>
          <a:p>
            <a:pPr marL="288000" indent="-288000">
              <a:lnSpc>
                <a:spcPct val="90000"/>
              </a:lnSpc>
              <a:spcBef>
                <a:spcPts val="1200"/>
              </a:spcBef>
              <a:buClr>
                <a:schemeClr val="accent6">
                  <a:lumMod val="60000"/>
                  <a:lumOff val="40000"/>
                </a:schemeClr>
              </a:buClr>
              <a:buSzPct val="130000"/>
              <a:buFont typeface="Arial"/>
              <a:buChar char="•"/>
              <a:defRPr/>
            </a:pPr>
            <a:r>
              <a:rPr lang="sv-SE" sz="2400" b="1" kern="0" dirty="0">
                <a:solidFill>
                  <a:srgbClr val="4B4B4B"/>
                </a:solidFill>
                <a:latin typeface="+mn-lt"/>
                <a:ea typeface="+mn-ea"/>
              </a:rPr>
              <a:t>Används till näringsverksamhet</a:t>
            </a:r>
          </a:p>
        </p:txBody>
      </p:sp>
      <p:sp>
        <p:nvSpPr>
          <p:cNvPr id="8" name="Rectangle 2"/>
          <p:cNvSpPr txBox="1">
            <a:spLocks noChangeArrowheads="1"/>
          </p:cNvSpPr>
          <p:nvPr/>
        </p:nvSpPr>
        <p:spPr>
          <a:xfrm>
            <a:off x="910640" y="944816"/>
            <a:ext cx="6985024" cy="828000"/>
          </a:xfrm>
          <a:prstGeom prst="rect">
            <a:avLst/>
          </a:prstGeom>
        </p:spPr>
        <p:txBody>
          <a:bodyPr/>
          <a:lstStyle/>
          <a:p>
            <a:pPr>
              <a:lnSpc>
                <a:spcPct val="70000"/>
              </a:lnSpc>
              <a:defRPr/>
            </a:pPr>
            <a:endParaRPr lang="sv-SE" sz="3600" b="1" kern="0" dirty="0">
              <a:solidFill>
                <a:srgbClr val="00257A"/>
              </a:solidFill>
              <a:latin typeface="+mj-lt"/>
              <a:ea typeface="+mj-ea"/>
              <a:cs typeface="+mj-cs"/>
            </a:endParaRPr>
          </a:p>
          <a:p>
            <a:pPr>
              <a:lnSpc>
                <a:spcPct val="70000"/>
              </a:lnSpc>
              <a:defRPr/>
            </a:pPr>
            <a:r>
              <a:rPr lang="sv-SE" sz="3600" b="1" kern="0" dirty="0">
                <a:solidFill>
                  <a:srgbClr val="00257A"/>
                </a:solidFill>
                <a:latin typeface="+mj-lt"/>
                <a:ea typeface="+mj-ea"/>
                <a:cs typeface="+mj-cs"/>
              </a:rPr>
              <a:t>FÖRVERKANDE</a:t>
            </a: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34</a:t>
            </a:fld>
            <a:endParaRPr lang="sv-SE"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D57F23-904F-4ACC-A5A7-F8E32D383EF1}"/>
              </a:ext>
            </a:extLst>
          </p:cNvPr>
          <p:cNvSpPr>
            <a:spLocks noGrp="1"/>
          </p:cNvSpPr>
          <p:nvPr>
            <p:ph type="ctrTitle"/>
          </p:nvPr>
        </p:nvSpPr>
        <p:spPr>
          <a:xfrm>
            <a:off x="628650" y="1505980"/>
            <a:ext cx="7722000" cy="843349"/>
          </a:xfrm>
        </p:spPr>
        <p:txBody>
          <a:bodyPr/>
          <a:lstStyle/>
          <a:p>
            <a:r>
              <a:rPr lang="sv-SE" dirty="0"/>
              <a:t>Tack för att du deltog</a:t>
            </a:r>
          </a:p>
        </p:txBody>
      </p:sp>
      <p:sp>
        <p:nvSpPr>
          <p:cNvPr id="3" name="Underrubrik 2">
            <a:extLst>
              <a:ext uri="{FF2B5EF4-FFF2-40B4-BE49-F238E27FC236}">
                <a16:creationId xmlns:a16="http://schemas.microsoft.com/office/drawing/2014/main" id="{201A90D4-F8AC-41D0-BED5-5F3B067C53CB}"/>
              </a:ext>
            </a:extLst>
          </p:cNvPr>
          <p:cNvSpPr>
            <a:spLocks noGrp="1"/>
          </p:cNvSpPr>
          <p:nvPr>
            <p:ph type="subTitle" idx="1"/>
          </p:nvPr>
        </p:nvSpPr>
        <p:spPr>
          <a:xfrm>
            <a:off x="539552" y="2564904"/>
            <a:ext cx="7811098" cy="2520280"/>
          </a:xfrm>
        </p:spPr>
        <p:txBody>
          <a:bodyPr/>
          <a:lstStyle/>
          <a:p>
            <a:r>
              <a:rPr lang="sv-SE" sz="2000" b="0" dirty="0"/>
              <a:t>Vid frågor, kontakta oss på</a:t>
            </a:r>
          </a:p>
          <a:p>
            <a:r>
              <a:rPr lang="sv-SE" sz="2000" b="0" cap="none" dirty="0">
                <a:hlinkClick r:id="rId2">
                  <a:extLst>
                    <a:ext uri="{A12FA001-AC4F-418D-AE19-62706E023703}">
                      <ahyp:hlinkClr xmlns:ahyp="http://schemas.microsoft.com/office/drawing/2018/hyperlinkcolor" val="tx"/>
                    </a:ext>
                  </a:extLst>
                </a:hlinkClick>
              </a:rPr>
              <a:t>brfmedlem@hsb.se</a:t>
            </a:r>
            <a:endParaRPr lang="sv-SE" sz="2000" b="0" cap="none" dirty="0"/>
          </a:p>
          <a:p>
            <a:endParaRPr lang="sv-SE" sz="2000" b="0" cap="none" dirty="0"/>
          </a:p>
          <a:p>
            <a:r>
              <a:rPr lang="sv-SE" sz="2000" b="0" cap="none" dirty="0"/>
              <a:t>Linda Egersten, ombudsman HSB Stockholm</a:t>
            </a:r>
            <a:br>
              <a:rPr lang="sv-SE" sz="2000" b="0" cap="none" dirty="0"/>
            </a:br>
            <a:r>
              <a:rPr lang="sv-SE" sz="2000" b="0" dirty="0"/>
              <a:t>010-4421557</a:t>
            </a:r>
            <a:br>
              <a:rPr lang="sv-SE" sz="2000" b="0" dirty="0"/>
            </a:br>
            <a:r>
              <a:rPr lang="sv-SE" sz="2000" b="0" dirty="0"/>
              <a:t>072-5974275</a:t>
            </a:r>
            <a:br>
              <a:rPr lang="sv-SE" sz="2000" b="0" dirty="0"/>
            </a:br>
            <a:r>
              <a:rPr lang="sv-SE" sz="2000" b="0" u="sng" dirty="0">
                <a:hlinkClick r:id="rId3">
                  <a:extLst>
                    <a:ext uri="{A12FA001-AC4F-418D-AE19-62706E023703}">
                      <ahyp:hlinkClr xmlns:ahyp="http://schemas.microsoft.com/office/drawing/2018/hyperlinkcolor" val="tx"/>
                    </a:ext>
                  </a:extLst>
                </a:hlinkClick>
              </a:rPr>
              <a:t>linda.egersten@hsb.se</a:t>
            </a:r>
            <a:endParaRPr lang="sv-SE" sz="2000" b="0" cap="none" dirty="0"/>
          </a:p>
        </p:txBody>
      </p:sp>
    </p:spTree>
    <p:extLst>
      <p:ext uri="{BB962C8B-B14F-4D97-AF65-F5344CB8AC3E}">
        <p14:creationId xmlns:p14="http://schemas.microsoft.com/office/powerpoint/2010/main" val="608783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9BD84F-149E-4B97-A48F-B82647F2565B}"/>
              </a:ext>
            </a:extLst>
          </p:cNvPr>
          <p:cNvSpPr>
            <a:spLocks noGrp="1"/>
          </p:cNvSpPr>
          <p:nvPr>
            <p:ph type="title"/>
          </p:nvPr>
        </p:nvSpPr>
        <p:spPr/>
        <p:txBody>
          <a:bodyPr/>
          <a:lstStyle/>
          <a:p>
            <a:r>
              <a:rPr lang="sv-SE" dirty="0"/>
              <a:t>Aktuella distrikts aktiviteter 2021</a:t>
            </a:r>
          </a:p>
        </p:txBody>
      </p:sp>
      <p:graphicFrame>
        <p:nvGraphicFramePr>
          <p:cNvPr id="5" name="Platshållare för innehåll 4">
            <a:extLst>
              <a:ext uri="{FF2B5EF4-FFF2-40B4-BE49-F238E27FC236}">
                <a16:creationId xmlns:a16="http://schemas.microsoft.com/office/drawing/2014/main" id="{372A286A-8819-427A-AEA1-E9732228A51D}"/>
              </a:ext>
            </a:extLst>
          </p:cNvPr>
          <p:cNvGraphicFramePr>
            <a:graphicFrameLocks noGrp="1"/>
          </p:cNvGraphicFramePr>
          <p:nvPr>
            <p:ph idx="1"/>
            <p:extLst>
              <p:ext uri="{D42A27DB-BD31-4B8C-83A1-F6EECF244321}">
                <p14:modId xmlns:p14="http://schemas.microsoft.com/office/powerpoint/2010/main" val="2549244868"/>
              </p:ext>
            </p:extLst>
          </p:nvPr>
        </p:nvGraphicFramePr>
        <p:xfrm>
          <a:off x="395536" y="2453976"/>
          <a:ext cx="8124088" cy="2078742"/>
        </p:xfrm>
        <a:graphic>
          <a:graphicData uri="http://schemas.openxmlformats.org/drawingml/2006/table">
            <a:tbl>
              <a:tblPr>
                <a:tableStyleId>{5C22544A-7EE6-4342-B048-85BDC9FD1C3A}</a:tableStyleId>
              </a:tblPr>
              <a:tblGrid>
                <a:gridCol w="1924050">
                  <a:extLst>
                    <a:ext uri="{9D8B030D-6E8A-4147-A177-3AD203B41FA5}">
                      <a16:colId xmlns:a16="http://schemas.microsoft.com/office/drawing/2014/main" val="2572209309"/>
                    </a:ext>
                  </a:extLst>
                </a:gridCol>
                <a:gridCol w="6200038">
                  <a:extLst>
                    <a:ext uri="{9D8B030D-6E8A-4147-A177-3AD203B41FA5}">
                      <a16:colId xmlns:a16="http://schemas.microsoft.com/office/drawing/2014/main" val="2954585524"/>
                    </a:ext>
                  </a:extLst>
                </a:gridCol>
              </a:tblGrid>
              <a:tr h="0">
                <a:tc>
                  <a:txBody>
                    <a:bodyPr/>
                    <a:lstStyle/>
                    <a:p>
                      <a:pPr algn="r" fontAlgn="b"/>
                      <a:r>
                        <a:rPr lang="sv-SE" sz="2800" u="none" strike="noStrike" dirty="0">
                          <a:solidFill>
                            <a:schemeClr val="tx1">
                              <a:lumMod val="50000"/>
                            </a:schemeClr>
                          </a:solidFill>
                          <a:effectLst/>
                        </a:rPr>
                        <a:t>2021-09-22</a:t>
                      </a:r>
                      <a:endParaRPr lang="sv-SE" sz="2800" b="0" i="0" u="none" strike="noStrike" dirty="0">
                        <a:solidFill>
                          <a:schemeClr val="tx1">
                            <a:lumMod val="50000"/>
                          </a:schemeClr>
                        </a:solidFill>
                        <a:effectLst/>
                        <a:latin typeface="Arial" panose="020B0604020202020204" pitchFamily="34" charset="0"/>
                      </a:endParaRPr>
                    </a:p>
                  </a:txBody>
                  <a:tcPr marL="0" marR="0" marT="0" marB="0" anchor="b"/>
                </a:tc>
                <a:tc>
                  <a:txBody>
                    <a:bodyPr/>
                    <a:lstStyle/>
                    <a:p>
                      <a:pPr algn="l" fontAlgn="ctr"/>
                      <a:endParaRPr lang="sv-SE" sz="2800" u="none" strike="noStrike" dirty="0">
                        <a:solidFill>
                          <a:schemeClr val="tx1">
                            <a:lumMod val="50000"/>
                          </a:schemeClr>
                        </a:solidFill>
                        <a:effectLst/>
                      </a:endParaRPr>
                    </a:p>
                    <a:p>
                      <a:pPr algn="l" fontAlgn="ctr"/>
                      <a:r>
                        <a:rPr lang="sv-SE" sz="2800" u="none" strike="noStrike" dirty="0">
                          <a:solidFill>
                            <a:schemeClr val="tx1">
                              <a:lumMod val="50000"/>
                            </a:schemeClr>
                          </a:solidFill>
                          <a:effectLst/>
                        </a:rPr>
                        <a:t>Grundkurs för styrelseledamöter</a:t>
                      </a:r>
                      <a:endParaRPr lang="sv-SE" sz="2800" b="0" i="0" u="none" strike="noStrike" dirty="0">
                        <a:solidFill>
                          <a:schemeClr val="tx1">
                            <a:lumMod val="50000"/>
                          </a:schemeClr>
                        </a:solidFill>
                        <a:effectLst/>
                        <a:latin typeface="Arial" panose="020B0604020202020204" pitchFamily="34" charset="0"/>
                      </a:endParaRPr>
                    </a:p>
                  </a:txBody>
                  <a:tcPr marL="0" marR="0" marT="0" marB="0" anchor="ctr"/>
                </a:tc>
                <a:extLst>
                  <a:ext uri="{0D108BD9-81ED-4DB2-BD59-A6C34878D82A}">
                    <a16:rowId xmlns:a16="http://schemas.microsoft.com/office/drawing/2014/main" val="689567467"/>
                  </a:ext>
                </a:extLst>
              </a:tr>
              <a:tr h="612651">
                <a:tc>
                  <a:txBody>
                    <a:bodyPr/>
                    <a:lstStyle/>
                    <a:p>
                      <a:pPr algn="r" fontAlgn="b"/>
                      <a:r>
                        <a:rPr lang="sv-SE" sz="2800" u="none" strike="noStrike" dirty="0">
                          <a:solidFill>
                            <a:schemeClr val="tx1">
                              <a:lumMod val="50000"/>
                            </a:schemeClr>
                          </a:solidFill>
                          <a:effectLst/>
                        </a:rPr>
                        <a:t>2021-11-17</a:t>
                      </a:r>
                      <a:endParaRPr lang="sv-SE" sz="2800" b="0" i="0" u="none" strike="noStrike" dirty="0">
                        <a:solidFill>
                          <a:schemeClr val="tx1">
                            <a:lumMod val="50000"/>
                          </a:schemeClr>
                        </a:solidFill>
                        <a:effectLst/>
                        <a:latin typeface="Arial" panose="020B0604020202020204" pitchFamily="34" charset="0"/>
                      </a:endParaRPr>
                    </a:p>
                  </a:txBody>
                  <a:tcPr marL="0" marR="0" marT="0" marB="0" anchor="b"/>
                </a:tc>
                <a:tc>
                  <a:txBody>
                    <a:bodyPr/>
                    <a:lstStyle/>
                    <a:p>
                      <a:pPr algn="l" fontAlgn="b"/>
                      <a:r>
                        <a:rPr lang="sv-SE" sz="2800" u="none" strike="noStrike" dirty="0">
                          <a:solidFill>
                            <a:schemeClr val="tx1">
                              <a:lumMod val="50000"/>
                            </a:schemeClr>
                          </a:solidFill>
                          <a:effectLst/>
                        </a:rPr>
                        <a:t>Distriktsstämma                                                           </a:t>
                      </a:r>
                    </a:p>
                  </a:txBody>
                  <a:tcPr marL="0" marR="0" marT="0" marB="0" anchor="b"/>
                </a:tc>
                <a:extLst>
                  <a:ext uri="{0D108BD9-81ED-4DB2-BD59-A6C34878D82A}">
                    <a16:rowId xmlns:a16="http://schemas.microsoft.com/office/drawing/2014/main" val="3724414327"/>
                  </a:ext>
                </a:extLst>
              </a:tr>
              <a:tr h="612651">
                <a:tc>
                  <a:txBody>
                    <a:bodyPr/>
                    <a:lstStyle/>
                    <a:p>
                      <a:pPr algn="r" fontAlgn="b"/>
                      <a:r>
                        <a:rPr lang="sv-SE" sz="2800" b="0" i="0" u="none" strike="noStrike" dirty="0">
                          <a:solidFill>
                            <a:schemeClr val="tx1">
                              <a:lumMod val="50000"/>
                            </a:schemeClr>
                          </a:solidFill>
                          <a:effectLst/>
                          <a:latin typeface="Arial" panose="020B0604020202020204" pitchFamily="34" charset="0"/>
                        </a:rPr>
                        <a:t>2021-12-09</a:t>
                      </a:r>
                    </a:p>
                  </a:txBody>
                  <a:tcPr marL="0" marR="0" marT="0" marB="0" anchor="b"/>
                </a:tc>
                <a:tc>
                  <a:txBody>
                    <a:bodyPr/>
                    <a:lstStyle/>
                    <a:p>
                      <a:pPr algn="l" fontAlgn="b"/>
                      <a:r>
                        <a:rPr lang="sv-SE" sz="2800" u="none" strike="noStrike" dirty="0">
                          <a:solidFill>
                            <a:schemeClr val="tx1">
                              <a:lumMod val="50000"/>
                            </a:schemeClr>
                          </a:solidFill>
                          <a:effectLst/>
                        </a:rPr>
                        <a:t>Investeringar och underhåll i BRF</a:t>
                      </a:r>
                    </a:p>
                  </a:txBody>
                  <a:tcPr marL="0" marR="0" marT="0" marB="0" anchor="b"/>
                </a:tc>
                <a:extLst>
                  <a:ext uri="{0D108BD9-81ED-4DB2-BD59-A6C34878D82A}">
                    <a16:rowId xmlns:a16="http://schemas.microsoft.com/office/drawing/2014/main" val="3843207600"/>
                  </a:ext>
                </a:extLst>
              </a:tr>
            </a:tbl>
          </a:graphicData>
        </a:graphic>
      </p:graphicFrame>
      <p:sp>
        <p:nvSpPr>
          <p:cNvPr id="4" name="Platshållare för bildnummer 3">
            <a:extLst>
              <a:ext uri="{FF2B5EF4-FFF2-40B4-BE49-F238E27FC236}">
                <a16:creationId xmlns:a16="http://schemas.microsoft.com/office/drawing/2014/main" id="{4502AC07-B276-462D-BCB8-1EE8B29524EC}"/>
              </a:ext>
            </a:extLst>
          </p:cNvPr>
          <p:cNvSpPr>
            <a:spLocks noGrp="1"/>
          </p:cNvSpPr>
          <p:nvPr>
            <p:ph type="sldNum" sz="quarter" idx="11"/>
          </p:nvPr>
        </p:nvSpPr>
        <p:spPr/>
        <p:txBody>
          <a:bodyPr/>
          <a:lstStyle/>
          <a:p>
            <a:pPr>
              <a:defRPr/>
            </a:pPr>
            <a:fld id="{C23C29A1-4027-4D3B-85D3-147C24AB25A4}" type="slidenum">
              <a:rPr lang="sv-SE" smtClean="0"/>
              <a:pPr>
                <a:defRPr/>
              </a:pPr>
              <a:t>3</a:t>
            </a:fld>
            <a:endParaRPr lang="sv-SE" dirty="0"/>
          </a:p>
        </p:txBody>
      </p:sp>
    </p:spTree>
    <p:extLst>
      <p:ext uri="{BB962C8B-B14F-4D97-AF65-F5344CB8AC3E}">
        <p14:creationId xmlns:p14="http://schemas.microsoft.com/office/powerpoint/2010/main" val="238893793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5FE3CD-F232-41BA-B9C9-048BD57F24CD}"/>
              </a:ext>
            </a:extLst>
          </p:cNvPr>
          <p:cNvSpPr>
            <a:spLocks noGrp="1"/>
          </p:cNvSpPr>
          <p:nvPr>
            <p:ph type="title"/>
          </p:nvPr>
        </p:nvSpPr>
        <p:spPr/>
        <p:txBody>
          <a:bodyPr/>
          <a:lstStyle/>
          <a:p>
            <a:r>
              <a:rPr lang="sv-SE" dirty="0"/>
              <a:t>Kurser digitalt</a:t>
            </a:r>
          </a:p>
        </p:txBody>
      </p:sp>
      <p:sp>
        <p:nvSpPr>
          <p:cNvPr id="3" name="Platshållare för innehåll 2">
            <a:extLst>
              <a:ext uri="{FF2B5EF4-FFF2-40B4-BE49-F238E27FC236}">
                <a16:creationId xmlns:a16="http://schemas.microsoft.com/office/drawing/2014/main" id="{89A2DDD8-7F0D-481F-BBFB-39C9377CADE4}"/>
              </a:ext>
            </a:extLst>
          </p:cNvPr>
          <p:cNvSpPr>
            <a:spLocks noGrp="1"/>
          </p:cNvSpPr>
          <p:nvPr>
            <p:ph idx="1"/>
          </p:nvPr>
        </p:nvSpPr>
        <p:spPr/>
        <p:txBody>
          <a:bodyPr/>
          <a:lstStyle/>
          <a:p>
            <a:r>
              <a:rPr lang="sv-SE" dirty="0"/>
              <a:t>Det finns nästan allt….</a:t>
            </a:r>
          </a:p>
          <a:p>
            <a:endParaRPr lang="sv-SE" dirty="0"/>
          </a:p>
          <a:p>
            <a:r>
              <a:rPr lang="sv-SE" dirty="0"/>
              <a:t>Länk</a:t>
            </a:r>
          </a:p>
          <a:p>
            <a:r>
              <a:rPr lang="sv-SE" dirty="0">
                <a:hlinkClick r:id="rId2"/>
              </a:rPr>
              <a:t>Kurser för styrelseledamöter i Stockholm - HSB</a:t>
            </a:r>
            <a:endParaRPr lang="sv-SE" dirty="0"/>
          </a:p>
          <a:p>
            <a:endParaRPr lang="sv-SE" dirty="0"/>
          </a:p>
          <a:p>
            <a:r>
              <a:rPr lang="sv-SE" dirty="0" err="1">
                <a:hlinkClick r:id="rId3"/>
              </a:rPr>
              <a:t>hsb</a:t>
            </a:r>
            <a:r>
              <a:rPr lang="sv-SE" dirty="0">
                <a:hlinkClick r:id="rId3"/>
              </a:rPr>
              <a:t> </a:t>
            </a:r>
            <a:r>
              <a:rPr lang="sv-SE" dirty="0" err="1">
                <a:hlinkClick r:id="rId3"/>
              </a:rPr>
              <a:t>stockholm</a:t>
            </a:r>
            <a:r>
              <a:rPr lang="sv-SE" dirty="0">
                <a:hlinkClick r:id="rId3"/>
              </a:rPr>
              <a:t> kurser - YouTube</a:t>
            </a:r>
            <a:endParaRPr lang="sv-SE" dirty="0"/>
          </a:p>
          <a:p>
            <a:pPr marL="0" indent="0">
              <a:buNone/>
            </a:pPr>
            <a:endParaRPr lang="sv-SE" dirty="0"/>
          </a:p>
        </p:txBody>
      </p:sp>
      <p:sp>
        <p:nvSpPr>
          <p:cNvPr id="4" name="Platshållare för bildnummer 3">
            <a:extLst>
              <a:ext uri="{FF2B5EF4-FFF2-40B4-BE49-F238E27FC236}">
                <a16:creationId xmlns:a16="http://schemas.microsoft.com/office/drawing/2014/main" id="{C5DFB134-8D61-49A6-80A4-3E5D0C9BEE7E}"/>
              </a:ext>
            </a:extLst>
          </p:cNvPr>
          <p:cNvSpPr>
            <a:spLocks noGrp="1"/>
          </p:cNvSpPr>
          <p:nvPr>
            <p:ph type="sldNum" sz="quarter" idx="11"/>
          </p:nvPr>
        </p:nvSpPr>
        <p:spPr/>
        <p:txBody>
          <a:bodyPr/>
          <a:lstStyle/>
          <a:p>
            <a:pPr>
              <a:defRPr/>
            </a:pPr>
            <a:fld id="{C23C29A1-4027-4D3B-85D3-147C24AB25A4}" type="slidenum">
              <a:rPr lang="sv-SE" smtClean="0"/>
              <a:pPr>
                <a:defRPr/>
              </a:pPr>
              <a:t>4</a:t>
            </a:fld>
            <a:endParaRPr lang="sv-SE" dirty="0"/>
          </a:p>
        </p:txBody>
      </p:sp>
    </p:spTree>
    <p:extLst>
      <p:ext uri="{BB962C8B-B14F-4D97-AF65-F5344CB8AC3E}">
        <p14:creationId xmlns:p14="http://schemas.microsoft.com/office/powerpoint/2010/main" val="190298675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Platshållare för innehåll 2"/>
          <p:cNvSpPr>
            <a:spLocks noGrp="1"/>
          </p:cNvSpPr>
          <p:nvPr>
            <p:ph idx="1"/>
          </p:nvPr>
        </p:nvSpPr>
        <p:spPr>
          <a:xfrm>
            <a:off x="804864" y="2060848"/>
            <a:ext cx="8102600" cy="3672408"/>
          </a:xfrm>
        </p:spPr>
        <p:txBody>
          <a:bodyPr/>
          <a:lstStyle/>
          <a:p>
            <a:pPr marL="0" indent="0" eaLnBrk="1" hangingPunct="1">
              <a:lnSpc>
                <a:spcPct val="120000"/>
              </a:lnSpc>
              <a:buClr>
                <a:schemeClr val="accent6">
                  <a:lumMod val="60000"/>
                  <a:lumOff val="40000"/>
                </a:schemeClr>
              </a:buClr>
              <a:buSzPct val="130000"/>
              <a:buNone/>
            </a:pPr>
            <a:endParaRPr lang="sv-SE" b="1" dirty="0">
              <a:latin typeface="Arial" charset="0"/>
              <a:cs typeface="Arial" charset="0"/>
            </a:endParaRPr>
          </a:p>
          <a:p>
            <a:pPr marL="216000" indent="-288000" eaLnBrk="1" hangingPunct="1">
              <a:lnSpc>
                <a:spcPct val="120000"/>
              </a:lnSpc>
              <a:buClr>
                <a:schemeClr val="accent6">
                  <a:lumMod val="60000"/>
                  <a:lumOff val="40000"/>
                </a:schemeClr>
              </a:buClr>
              <a:buSzPct val="130000"/>
              <a:buFont typeface="Arial"/>
              <a:buChar char="•"/>
            </a:pPr>
            <a:r>
              <a:rPr lang="sv-SE" b="1" dirty="0">
                <a:latin typeface="Arial" charset="0"/>
                <a:cs typeface="Arial" charset="0"/>
              </a:rPr>
              <a:t>Bostadsrättsföreningens organisation</a:t>
            </a:r>
          </a:p>
          <a:p>
            <a:pPr marL="216000" indent="-288000" eaLnBrk="1" hangingPunct="1">
              <a:lnSpc>
                <a:spcPct val="120000"/>
              </a:lnSpc>
              <a:buClr>
                <a:schemeClr val="accent6">
                  <a:lumMod val="60000"/>
                  <a:lumOff val="40000"/>
                </a:schemeClr>
              </a:buClr>
              <a:buSzPct val="130000"/>
              <a:buFont typeface="Arial"/>
              <a:buChar char="•"/>
            </a:pPr>
            <a:r>
              <a:rPr lang="sv-SE" b="1" dirty="0">
                <a:latin typeface="Arial" charset="0"/>
                <a:cs typeface="Arial" charset="0"/>
              </a:rPr>
              <a:t>Lagar och bestämmelser</a:t>
            </a:r>
          </a:p>
          <a:p>
            <a:pPr marL="216000" indent="-288000" eaLnBrk="1" hangingPunct="1">
              <a:lnSpc>
                <a:spcPct val="120000"/>
              </a:lnSpc>
              <a:buClr>
                <a:schemeClr val="accent6">
                  <a:lumMod val="60000"/>
                  <a:lumOff val="40000"/>
                </a:schemeClr>
              </a:buClr>
              <a:buSzPct val="130000"/>
              <a:buFont typeface="Arial"/>
              <a:buChar char="•"/>
            </a:pPr>
            <a:r>
              <a:rPr lang="sv-SE" b="1" dirty="0">
                <a:latin typeface="Arial" charset="0"/>
                <a:cs typeface="Arial" charset="0"/>
              </a:rPr>
              <a:t>Föreningsstämmans funktion och uppgift</a:t>
            </a:r>
          </a:p>
          <a:p>
            <a:pPr marL="216000" indent="-288000" eaLnBrk="1" hangingPunct="1">
              <a:lnSpc>
                <a:spcPct val="120000"/>
              </a:lnSpc>
              <a:buClr>
                <a:schemeClr val="accent6">
                  <a:lumMod val="60000"/>
                  <a:lumOff val="40000"/>
                </a:schemeClr>
              </a:buClr>
              <a:buSzPct val="130000"/>
              <a:buFont typeface="Arial"/>
              <a:buChar char="•"/>
            </a:pPr>
            <a:r>
              <a:rPr lang="sv-SE" b="1" dirty="0">
                <a:latin typeface="Arial" charset="0"/>
                <a:cs typeface="Arial" charset="0"/>
              </a:rPr>
              <a:t>Styrelsens roller och ansvar</a:t>
            </a:r>
          </a:p>
        </p:txBody>
      </p:sp>
      <p:sp>
        <p:nvSpPr>
          <p:cNvPr id="4" name="Rectangle 2"/>
          <p:cNvSpPr>
            <a:spLocks noGrp="1" noChangeArrowheads="1"/>
          </p:cNvSpPr>
          <p:nvPr>
            <p:ph type="title"/>
          </p:nvPr>
        </p:nvSpPr>
        <p:spPr>
          <a:xfrm>
            <a:off x="827584" y="908720"/>
            <a:ext cx="8016875" cy="828000"/>
          </a:xfrm>
        </p:spPr>
        <p:txBody>
          <a:bodyPr/>
          <a:lstStyle/>
          <a:p>
            <a:pPr eaLnBrk="1" fontAlgn="auto" hangingPunct="1">
              <a:spcAft>
                <a:spcPts val="0"/>
              </a:spcAft>
              <a:defRPr/>
            </a:pPr>
            <a:r>
              <a:rPr lang="sv-SE" dirty="0"/>
              <a:t>Utbildningens innehåll	</a:t>
            </a:r>
          </a:p>
        </p:txBody>
      </p:sp>
      <p:sp>
        <p:nvSpPr>
          <p:cNvPr id="5" name="Platshållare för bildnummer 4"/>
          <p:cNvSpPr>
            <a:spLocks noGrp="1"/>
          </p:cNvSpPr>
          <p:nvPr>
            <p:ph type="sldNum" sz="quarter" idx="11"/>
          </p:nvPr>
        </p:nvSpPr>
        <p:spPr/>
        <p:txBody>
          <a:bodyPr/>
          <a:lstStyle/>
          <a:p>
            <a:pPr>
              <a:defRPr/>
            </a:pPr>
            <a:fld id="{C23C29A1-4027-4D3B-85D3-147C24AB25A4}" type="slidenum">
              <a:rPr lang="sv-SE" smtClean="0"/>
              <a:pPr>
                <a:defRPr/>
              </a:pPr>
              <a:t>5</a:t>
            </a:fld>
            <a:endParaRPr lang="sv-SE"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27.png"/>
          <p:cNvPicPr>
            <a:picLocks noChangeAspect="1"/>
          </p:cNvPicPr>
          <p:nvPr/>
        </p:nvPicPr>
        <p:blipFill>
          <a:blip r:embed="rId3" cstate="print"/>
          <a:stretch>
            <a:fillRect/>
          </a:stretch>
        </p:blipFill>
        <p:spPr>
          <a:xfrm>
            <a:off x="5122574" y="3573016"/>
            <a:ext cx="3554130" cy="2664296"/>
          </a:xfrm>
          <a:prstGeom prst="rect">
            <a:avLst/>
          </a:prstGeom>
        </p:spPr>
      </p:pic>
      <p:sp>
        <p:nvSpPr>
          <p:cNvPr id="4" name="Rectangle 2"/>
          <p:cNvSpPr txBox="1">
            <a:spLocks noChangeArrowheads="1"/>
          </p:cNvSpPr>
          <p:nvPr/>
        </p:nvSpPr>
        <p:spPr>
          <a:xfrm>
            <a:off x="899592" y="1197547"/>
            <a:ext cx="7777112" cy="1079325"/>
          </a:xfrm>
          <a:prstGeom prst="rect">
            <a:avLst/>
          </a:prstGeom>
        </p:spPr>
        <p:txBody>
          <a:bodyPr/>
          <a:lstStyle/>
          <a:p>
            <a:pPr>
              <a:lnSpc>
                <a:spcPct val="90000"/>
              </a:lnSpc>
              <a:defRPr/>
            </a:pPr>
            <a:r>
              <a:rPr lang="sv-SE" sz="3600" b="1" kern="0" dirty="0">
                <a:solidFill>
                  <a:srgbClr val="00257A"/>
                </a:solidFill>
                <a:latin typeface="+mj-lt"/>
                <a:ea typeface="+mj-ea"/>
                <a:cs typeface="+mj-cs"/>
              </a:rPr>
              <a:t>VAD ÄR EN</a:t>
            </a:r>
          </a:p>
          <a:p>
            <a:pPr>
              <a:lnSpc>
                <a:spcPct val="90000"/>
              </a:lnSpc>
              <a:defRPr/>
            </a:pPr>
            <a:r>
              <a:rPr lang="sv-SE" sz="3600" b="1" kern="0" dirty="0">
                <a:solidFill>
                  <a:srgbClr val="00257A"/>
                </a:solidFill>
                <a:latin typeface="+mj-lt"/>
                <a:ea typeface="+mj-ea"/>
                <a:cs typeface="+mj-cs"/>
              </a:rPr>
              <a:t>BOSTADSRÄTTSFÖRENING?</a:t>
            </a:r>
          </a:p>
        </p:txBody>
      </p:sp>
      <p:sp>
        <p:nvSpPr>
          <p:cNvPr id="6" name="Rectangle 3"/>
          <p:cNvSpPr txBox="1">
            <a:spLocks noChangeArrowheads="1"/>
          </p:cNvSpPr>
          <p:nvPr/>
        </p:nvSpPr>
        <p:spPr>
          <a:xfrm>
            <a:off x="827584" y="2636912"/>
            <a:ext cx="6336704" cy="2919412"/>
          </a:xfrm>
          <a:prstGeom prst="rect">
            <a:avLst/>
          </a:prstGeom>
        </p:spPr>
        <p:txBody>
          <a:bodyPr/>
          <a:lstStyle/>
          <a:p>
            <a:pPr marL="342900" indent="-288000" eaLnBrk="0" hangingPunct="0">
              <a:lnSpc>
                <a:spcPct val="90000"/>
              </a:lnSpc>
              <a:spcBef>
                <a:spcPts val="1200"/>
              </a:spcBef>
              <a:buClr>
                <a:schemeClr val="accent6">
                  <a:lumMod val="60000"/>
                  <a:lumOff val="40000"/>
                </a:schemeClr>
              </a:buClr>
              <a:buSzPct val="130000"/>
              <a:buFont typeface="Arial"/>
              <a:buChar char="•"/>
              <a:defRPr/>
            </a:pPr>
            <a:r>
              <a:rPr lang="sv-SE" sz="2800" b="1" dirty="0">
                <a:solidFill>
                  <a:srgbClr val="4B4B4B"/>
                </a:solidFill>
              </a:rPr>
              <a:t>En ekonomisk förening </a:t>
            </a:r>
          </a:p>
          <a:p>
            <a:pPr marL="342900" indent="-288000" eaLnBrk="0" hangingPunct="0">
              <a:lnSpc>
                <a:spcPct val="90000"/>
              </a:lnSpc>
              <a:spcBef>
                <a:spcPts val="1200"/>
              </a:spcBef>
              <a:buClr>
                <a:schemeClr val="accent6">
                  <a:lumMod val="60000"/>
                  <a:lumOff val="40000"/>
                </a:schemeClr>
              </a:buClr>
              <a:buSzPct val="130000"/>
              <a:buFont typeface="Arial"/>
              <a:buChar char="•"/>
              <a:defRPr/>
            </a:pPr>
            <a:r>
              <a:rPr lang="sv-SE" sz="2800" b="1" dirty="0">
                <a:solidFill>
                  <a:srgbClr val="4B4B4B"/>
                </a:solidFill>
              </a:rPr>
              <a:t>Medlemmarna äger fastigheten</a:t>
            </a:r>
          </a:p>
          <a:p>
            <a:pPr marL="342900" indent="-288000" eaLnBrk="0" hangingPunct="0">
              <a:lnSpc>
                <a:spcPct val="90000"/>
              </a:lnSpc>
              <a:spcBef>
                <a:spcPts val="1200"/>
              </a:spcBef>
              <a:buClr>
                <a:schemeClr val="accent6">
                  <a:lumMod val="60000"/>
                  <a:lumOff val="40000"/>
                </a:schemeClr>
              </a:buClr>
              <a:buSzPct val="130000"/>
              <a:buFont typeface="Arial"/>
              <a:buChar char="•"/>
              <a:defRPr/>
            </a:pPr>
            <a:r>
              <a:rPr lang="sv-SE" sz="2800" b="1" dirty="0">
                <a:solidFill>
                  <a:srgbClr val="4B4B4B"/>
                </a:solidFill>
              </a:rPr>
              <a:t>Egen styrelse</a:t>
            </a:r>
          </a:p>
          <a:p>
            <a:pPr marL="342900" indent="-288000" eaLnBrk="0" hangingPunct="0">
              <a:lnSpc>
                <a:spcPct val="90000"/>
              </a:lnSpc>
              <a:spcBef>
                <a:spcPts val="1200"/>
              </a:spcBef>
              <a:buClr>
                <a:schemeClr val="accent6">
                  <a:lumMod val="60000"/>
                  <a:lumOff val="40000"/>
                </a:schemeClr>
              </a:buClr>
              <a:buSzPct val="130000"/>
              <a:buFont typeface="Arial"/>
              <a:buChar char="•"/>
              <a:defRPr/>
            </a:pPr>
            <a:r>
              <a:rPr lang="sv-SE" sz="2800" b="1" dirty="0">
                <a:solidFill>
                  <a:srgbClr val="4B4B4B"/>
                </a:solidFill>
              </a:rPr>
              <a:t>Egna stadgar</a:t>
            </a:r>
          </a:p>
          <a:p>
            <a:pPr marL="342900" indent="-288000" eaLnBrk="0" hangingPunct="0">
              <a:lnSpc>
                <a:spcPct val="90000"/>
              </a:lnSpc>
              <a:spcBef>
                <a:spcPts val="1200"/>
              </a:spcBef>
              <a:buClr>
                <a:schemeClr val="accent6">
                  <a:lumMod val="60000"/>
                  <a:lumOff val="40000"/>
                </a:schemeClr>
              </a:buClr>
              <a:buSzPct val="130000"/>
              <a:buFont typeface="Arial"/>
              <a:buChar char="•"/>
              <a:defRPr/>
            </a:pPr>
            <a:endParaRPr lang="sv-SE" sz="2400" dirty="0">
              <a:solidFill>
                <a:srgbClr val="4B4B4B"/>
              </a:solidFill>
            </a:endParaRPr>
          </a:p>
          <a:p>
            <a:pPr marL="342900" indent="-288000" eaLnBrk="0" hangingPunct="0">
              <a:lnSpc>
                <a:spcPct val="130000"/>
              </a:lnSpc>
              <a:buClr>
                <a:schemeClr val="accent6">
                  <a:lumMod val="60000"/>
                  <a:lumOff val="40000"/>
                </a:schemeClr>
              </a:buClr>
              <a:buSzPct val="130000"/>
              <a:buFont typeface="Arial"/>
              <a:buChar char="•"/>
              <a:defRPr/>
            </a:pPr>
            <a:endParaRPr lang="sv-SE" b="1" kern="0" dirty="0">
              <a:solidFill>
                <a:srgbClr val="4B4B4B"/>
              </a:solidFill>
              <a:latin typeface="+mn-lt"/>
              <a:ea typeface="+mn-ea"/>
            </a:endParaRPr>
          </a:p>
        </p:txBody>
      </p:sp>
      <p:sp>
        <p:nvSpPr>
          <p:cNvPr id="7" name="Platshållare för bildnummer 6"/>
          <p:cNvSpPr>
            <a:spLocks noGrp="1"/>
          </p:cNvSpPr>
          <p:nvPr>
            <p:ph type="sldNum" sz="quarter" idx="11"/>
          </p:nvPr>
        </p:nvSpPr>
        <p:spPr/>
        <p:txBody>
          <a:bodyPr/>
          <a:lstStyle/>
          <a:p>
            <a:pPr>
              <a:defRPr/>
            </a:pPr>
            <a:fld id="{2F77A289-600E-4721-B082-3A0CD1A9630C}" type="slidenum">
              <a:rPr lang="sv-SE" smtClean="0"/>
              <a:pPr>
                <a:defRPr/>
              </a:pPr>
              <a:t>6</a:t>
            </a:fld>
            <a:endParaRPr lang="sv-SE"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p:cNvSpPr/>
          <p:nvPr/>
        </p:nvSpPr>
        <p:spPr>
          <a:xfrm>
            <a:off x="179512" y="5877272"/>
            <a:ext cx="252028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ktangel 23"/>
          <p:cNvSpPr/>
          <p:nvPr/>
        </p:nvSpPr>
        <p:spPr>
          <a:xfrm>
            <a:off x="179512" y="4797152"/>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ktangel 22"/>
          <p:cNvSpPr/>
          <p:nvPr/>
        </p:nvSpPr>
        <p:spPr>
          <a:xfrm>
            <a:off x="179512" y="3789040"/>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ktangel 21"/>
          <p:cNvSpPr/>
          <p:nvPr/>
        </p:nvSpPr>
        <p:spPr>
          <a:xfrm>
            <a:off x="179512" y="2780928"/>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ktangel 20"/>
          <p:cNvSpPr/>
          <p:nvPr/>
        </p:nvSpPr>
        <p:spPr>
          <a:xfrm>
            <a:off x="179512" y="1772816"/>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ktangel 17"/>
          <p:cNvSpPr/>
          <p:nvPr/>
        </p:nvSpPr>
        <p:spPr>
          <a:xfrm>
            <a:off x="6444208" y="5805264"/>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ktangel 16"/>
          <p:cNvSpPr/>
          <p:nvPr/>
        </p:nvSpPr>
        <p:spPr>
          <a:xfrm>
            <a:off x="6444208" y="3789040"/>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ktangel 18"/>
          <p:cNvSpPr/>
          <p:nvPr/>
        </p:nvSpPr>
        <p:spPr>
          <a:xfrm>
            <a:off x="6444208" y="2780928"/>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ktangel 19"/>
          <p:cNvSpPr/>
          <p:nvPr/>
        </p:nvSpPr>
        <p:spPr>
          <a:xfrm>
            <a:off x="6444208" y="1772816"/>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ktangel 15"/>
          <p:cNvSpPr/>
          <p:nvPr/>
        </p:nvSpPr>
        <p:spPr>
          <a:xfrm>
            <a:off x="6444208" y="4797152"/>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13"/>
          <p:cNvSpPr txBox="1">
            <a:spLocks noChangeArrowheads="1"/>
          </p:cNvSpPr>
          <p:nvPr/>
        </p:nvSpPr>
        <p:spPr bwMode="auto">
          <a:xfrm>
            <a:off x="395288" y="1052513"/>
            <a:ext cx="8229600" cy="806450"/>
          </a:xfrm>
          <a:prstGeom prst="rect">
            <a:avLst/>
          </a:prstGeom>
          <a:noFill/>
          <a:ln w="9525">
            <a:noFill/>
            <a:miter lim="800000"/>
            <a:headEnd/>
            <a:tailEnd/>
          </a:ln>
        </p:spPr>
        <p:txBody>
          <a:bodyPr/>
          <a:lstStyle/>
          <a:p>
            <a:pPr marL="0" marR="0" lvl="0" indent="0" algn="l" defTabSz="914400" rtl="0" eaLnBrk="0" fontAlgn="auto" latinLnBrk="0" hangingPunct="0">
              <a:lnSpc>
                <a:spcPct val="70000"/>
              </a:lnSpc>
              <a:spcBef>
                <a:spcPts val="0"/>
              </a:spcBef>
              <a:spcAft>
                <a:spcPts val="0"/>
              </a:spcAft>
              <a:buClrTx/>
              <a:buSzTx/>
              <a:buFontTx/>
              <a:buNone/>
              <a:tabLst/>
              <a:defRPr/>
            </a:pPr>
            <a:r>
              <a:rPr kumimoji="0" lang="sv-SE" sz="3600" b="1" i="0" u="none" strike="noStrike" kern="0" cap="none" spc="0" normalizeH="0" baseline="0" noProof="0" dirty="0">
                <a:ln>
                  <a:noFill/>
                </a:ln>
                <a:solidFill>
                  <a:srgbClr val="00257A"/>
                </a:solidFill>
                <a:effectLst/>
                <a:uLnTx/>
                <a:uFillTx/>
                <a:latin typeface="Arial"/>
                <a:ea typeface="+mn-ea"/>
                <a:cs typeface="+mn-cs"/>
              </a:rPr>
              <a:t>STYRELSEFRÅGOR</a:t>
            </a:r>
          </a:p>
        </p:txBody>
      </p:sp>
      <p:sp>
        <p:nvSpPr>
          <p:cNvPr id="18438" name="Text Box 3"/>
          <p:cNvSpPr txBox="1">
            <a:spLocks noChangeArrowheads="1"/>
          </p:cNvSpPr>
          <p:nvPr/>
        </p:nvSpPr>
        <p:spPr bwMode="auto">
          <a:xfrm>
            <a:off x="251520" y="2060848"/>
            <a:ext cx="2325688" cy="36988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Ekonomisk planering</a:t>
            </a:r>
            <a:endParaRPr kumimoji="0" lang="sv-SE"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8439" name="Text Box 10"/>
          <p:cNvSpPr txBox="1">
            <a:spLocks noChangeArrowheads="1"/>
          </p:cNvSpPr>
          <p:nvPr/>
        </p:nvSpPr>
        <p:spPr bwMode="auto">
          <a:xfrm>
            <a:off x="251520" y="3068960"/>
            <a:ext cx="2242592" cy="369332"/>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Fastighetsunderhåll</a:t>
            </a:r>
          </a:p>
        </p:txBody>
      </p:sp>
      <p:sp>
        <p:nvSpPr>
          <p:cNvPr id="18440" name="Text Box 9"/>
          <p:cNvSpPr txBox="1">
            <a:spLocks noChangeArrowheads="1"/>
          </p:cNvSpPr>
          <p:nvPr/>
        </p:nvSpPr>
        <p:spPr bwMode="auto">
          <a:xfrm>
            <a:off x="683568" y="4077072"/>
            <a:ext cx="1492250" cy="36988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Medlemskap</a:t>
            </a:r>
          </a:p>
        </p:txBody>
      </p:sp>
      <p:sp>
        <p:nvSpPr>
          <p:cNvPr id="18441" name="Text Box 11"/>
          <p:cNvSpPr txBox="1">
            <a:spLocks noChangeArrowheads="1"/>
          </p:cNvSpPr>
          <p:nvPr/>
        </p:nvSpPr>
        <p:spPr bwMode="auto">
          <a:xfrm>
            <a:off x="683568" y="4941168"/>
            <a:ext cx="1595438" cy="646113"/>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Verksamhets-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planering</a:t>
            </a:r>
          </a:p>
        </p:txBody>
      </p:sp>
      <p:sp>
        <p:nvSpPr>
          <p:cNvPr id="18442" name="Text Box 8"/>
          <p:cNvSpPr txBox="1">
            <a:spLocks noChangeArrowheads="1"/>
          </p:cNvSpPr>
          <p:nvPr/>
        </p:nvSpPr>
        <p:spPr bwMode="auto">
          <a:xfrm>
            <a:off x="6948264" y="6021288"/>
            <a:ext cx="1511300" cy="369888"/>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Information</a:t>
            </a:r>
          </a:p>
        </p:txBody>
      </p:sp>
      <p:sp>
        <p:nvSpPr>
          <p:cNvPr id="18443" name="Text Box 4"/>
          <p:cNvSpPr txBox="1">
            <a:spLocks noChangeArrowheads="1"/>
          </p:cNvSpPr>
          <p:nvPr/>
        </p:nvSpPr>
        <p:spPr bwMode="auto">
          <a:xfrm>
            <a:off x="6948264" y="2060848"/>
            <a:ext cx="1571625" cy="369888"/>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Förvaltning</a:t>
            </a:r>
            <a:endParaRPr kumimoji="0" lang="sv-SE"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8444" name="Text Box 5"/>
          <p:cNvSpPr txBox="1">
            <a:spLocks noChangeArrowheads="1"/>
          </p:cNvSpPr>
          <p:nvPr/>
        </p:nvSpPr>
        <p:spPr bwMode="auto">
          <a:xfrm>
            <a:off x="6876256" y="3068960"/>
            <a:ext cx="1608138" cy="36988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Sociala frågor</a:t>
            </a:r>
          </a:p>
        </p:txBody>
      </p:sp>
      <p:sp>
        <p:nvSpPr>
          <p:cNvPr id="18445" name="Text Box 6"/>
          <p:cNvSpPr txBox="1">
            <a:spLocks noChangeArrowheads="1"/>
          </p:cNvSpPr>
          <p:nvPr/>
        </p:nvSpPr>
        <p:spPr bwMode="auto">
          <a:xfrm>
            <a:off x="6876256" y="4077072"/>
            <a:ext cx="1762125" cy="369888"/>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Fritid och kultur</a:t>
            </a:r>
          </a:p>
        </p:txBody>
      </p:sp>
      <p:sp>
        <p:nvSpPr>
          <p:cNvPr id="18446" name="Text Box 7"/>
          <p:cNvSpPr txBox="1">
            <a:spLocks noChangeArrowheads="1"/>
          </p:cNvSpPr>
          <p:nvPr/>
        </p:nvSpPr>
        <p:spPr bwMode="auto">
          <a:xfrm>
            <a:off x="6444208" y="4941168"/>
            <a:ext cx="2532062" cy="646113"/>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Organisation inom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bostadsrättsföreningen</a:t>
            </a:r>
          </a:p>
        </p:txBody>
      </p:sp>
      <p:sp>
        <p:nvSpPr>
          <p:cNvPr id="18447" name="textruta 14"/>
          <p:cNvSpPr txBox="1">
            <a:spLocks noChangeArrowheads="1"/>
          </p:cNvSpPr>
          <p:nvPr/>
        </p:nvSpPr>
        <p:spPr bwMode="auto">
          <a:xfrm>
            <a:off x="467545" y="6093296"/>
            <a:ext cx="1872208" cy="641407"/>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Utbildning av styrelsen</a:t>
            </a:r>
          </a:p>
        </p:txBody>
      </p:sp>
      <p:pic>
        <p:nvPicPr>
          <p:cNvPr id="5121" name="Picture 1" descr="C:\Users\99joga01\Downloads\SANDÅKERN (2).JPG"/>
          <p:cNvPicPr>
            <a:picLocks noChangeAspect="1" noChangeArrowheads="1"/>
          </p:cNvPicPr>
          <p:nvPr/>
        </p:nvPicPr>
        <p:blipFill>
          <a:blip r:embed="rId2" cstate="print"/>
          <a:srcRect l="52022" t="16524" b="733"/>
          <a:stretch>
            <a:fillRect/>
          </a:stretch>
        </p:blipFill>
        <p:spPr bwMode="auto">
          <a:xfrm>
            <a:off x="2771799" y="1772815"/>
            <a:ext cx="3600401" cy="4968553"/>
          </a:xfrm>
          <a:prstGeom prst="rect">
            <a:avLst/>
          </a:prstGeom>
          <a:noFill/>
        </p:spPr>
      </p:pic>
    </p:spTree>
    <p:extLst>
      <p:ext uri="{BB962C8B-B14F-4D97-AF65-F5344CB8AC3E}">
        <p14:creationId xmlns:p14="http://schemas.microsoft.com/office/powerpoint/2010/main" val="204039746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p:cNvSpPr/>
          <p:nvPr/>
        </p:nvSpPr>
        <p:spPr>
          <a:xfrm>
            <a:off x="179512" y="5805264"/>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ktangel 23"/>
          <p:cNvSpPr/>
          <p:nvPr/>
        </p:nvSpPr>
        <p:spPr>
          <a:xfrm>
            <a:off x="179512" y="4797152"/>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3" name="Rektangel 22"/>
          <p:cNvSpPr/>
          <p:nvPr/>
        </p:nvSpPr>
        <p:spPr>
          <a:xfrm>
            <a:off x="179512" y="3789040"/>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2" name="Rektangel 21"/>
          <p:cNvSpPr/>
          <p:nvPr/>
        </p:nvSpPr>
        <p:spPr>
          <a:xfrm>
            <a:off x="179512" y="2780928"/>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Rektangel 20"/>
          <p:cNvSpPr/>
          <p:nvPr/>
        </p:nvSpPr>
        <p:spPr>
          <a:xfrm>
            <a:off x="179512" y="1772816"/>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8" name="Rektangel 17"/>
          <p:cNvSpPr/>
          <p:nvPr/>
        </p:nvSpPr>
        <p:spPr>
          <a:xfrm>
            <a:off x="6444208" y="5805264"/>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Rektangel 16"/>
          <p:cNvSpPr/>
          <p:nvPr/>
        </p:nvSpPr>
        <p:spPr>
          <a:xfrm>
            <a:off x="6444208" y="3789040"/>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9" name="Rektangel 18"/>
          <p:cNvSpPr/>
          <p:nvPr/>
        </p:nvSpPr>
        <p:spPr>
          <a:xfrm>
            <a:off x="6444208" y="2780928"/>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0" name="Rektangel 19"/>
          <p:cNvSpPr/>
          <p:nvPr/>
        </p:nvSpPr>
        <p:spPr>
          <a:xfrm>
            <a:off x="6444208" y="1772816"/>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ktangel 15"/>
          <p:cNvSpPr/>
          <p:nvPr/>
        </p:nvSpPr>
        <p:spPr>
          <a:xfrm>
            <a:off x="6444208" y="4797152"/>
            <a:ext cx="252028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13"/>
          <p:cNvSpPr txBox="1">
            <a:spLocks noChangeArrowheads="1"/>
          </p:cNvSpPr>
          <p:nvPr/>
        </p:nvSpPr>
        <p:spPr bwMode="auto">
          <a:xfrm>
            <a:off x="395288" y="1052513"/>
            <a:ext cx="8229600" cy="806450"/>
          </a:xfrm>
          <a:prstGeom prst="rect">
            <a:avLst/>
          </a:prstGeom>
          <a:noFill/>
          <a:ln w="9525">
            <a:noFill/>
            <a:miter lim="800000"/>
            <a:headEnd/>
            <a:tailEnd/>
          </a:ln>
        </p:spPr>
        <p:txBody>
          <a:bodyPr/>
          <a:lstStyle/>
          <a:p>
            <a:pPr marL="0" marR="0" lvl="0" indent="0" algn="l" defTabSz="914400" rtl="0" eaLnBrk="0" fontAlgn="auto" latinLnBrk="0" hangingPunct="0">
              <a:lnSpc>
                <a:spcPct val="70000"/>
              </a:lnSpc>
              <a:spcBef>
                <a:spcPts val="0"/>
              </a:spcBef>
              <a:spcAft>
                <a:spcPts val="0"/>
              </a:spcAft>
              <a:buClrTx/>
              <a:buSzTx/>
              <a:buFontTx/>
              <a:buNone/>
              <a:tabLst/>
              <a:defRPr/>
            </a:pPr>
            <a:r>
              <a:rPr kumimoji="0" lang="sv-SE" sz="3600" b="1" i="0" u="none" strike="noStrike" kern="0" cap="none" spc="0" normalizeH="0" baseline="0" noProof="0" dirty="0">
                <a:ln>
                  <a:noFill/>
                </a:ln>
                <a:solidFill>
                  <a:srgbClr val="00257A"/>
                </a:solidFill>
                <a:effectLst/>
                <a:uLnTx/>
                <a:uFillTx/>
                <a:latin typeface="Arial"/>
                <a:ea typeface="+mn-ea"/>
                <a:cs typeface="+mn-cs"/>
              </a:rPr>
              <a:t>STYRELSEFRÅGOR</a:t>
            </a:r>
          </a:p>
        </p:txBody>
      </p:sp>
      <p:sp>
        <p:nvSpPr>
          <p:cNvPr id="18438" name="Text Box 3"/>
          <p:cNvSpPr txBox="1">
            <a:spLocks noChangeArrowheads="1"/>
          </p:cNvSpPr>
          <p:nvPr/>
        </p:nvSpPr>
        <p:spPr bwMode="auto">
          <a:xfrm>
            <a:off x="514118" y="2060848"/>
            <a:ext cx="1800494" cy="369332"/>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Myndighetskrav</a:t>
            </a:r>
            <a:endParaRPr kumimoji="0" lang="sv-SE"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8439" name="Text Box 10"/>
          <p:cNvSpPr txBox="1">
            <a:spLocks noChangeArrowheads="1"/>
          </p:cNvSpPr>
          <p:nvPr/>
        </p:nvSpPr>
        <p:spPr bwMode="auto">
          <a:xfrm>
            <a:off x="251520" y="3068960"/>
            <a:ext cx="2242592" cy="369332"/>
          </a:xfrm>
          <a:prstGeom prst="rect">
            <a:avLst/>
          </a:prstGeom>
          <a:noFill/>
          <a:ln w="9525">
            <a:noFill/>
            <a:miter lim="800000"/>
            <a:headEnd/>
            <a:tailEnd/>
          </a:ln>
        </p:spPr>
        <p:txBody>
          <a:bodyPr wrap="squar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Olika avtal</a:t>
            </a: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40" name="Text Box 9"/>
          <p:cNvSpPr txBox="1">
            <a:spLocks noChangeArrowheads="1"/>
          </p:cNvSpPr>
          <p:nvPr/>
        </p:nvSpPr>
        <p:spPr bwMode="auto">
          <a:xfrm>
            <a:off x="856459" y="4077072"/>
            <a:ext cx="1146469" cy="369332"/>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Konflikter</a:t>
            </a: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41" name="Text Box 11"/>
          <p:cNvSpPr txBox="1">
            <a:spLocks noChangeArrowheads="1"/>
          </p:cNvSpPr>
          <p:nvPr/>
        </p:nvSpPr>
        <p:spPr bwMode="auto">
          <a:xfrm>
            <a:off x="856754" y="4941168"/>
            <a:ext cx="1249060" cy="369332"/>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Störningar</a:t>
            </a:r>
          </a:p>
        </p:txBody>
      </p:sp>
      <p:sp>
        <p:nvSpPr>
          <p:cNvPr id="18442" name="Text Box 8"/>
          <p:cNvSpPr txBox="1">
            <a:spLocks noChangeArrowheads="1"/>
          </p:cNvSpPr>
          <p:nvPr/>
        </p:nvSpPr>
        <p:spPr bwMode="auto">
          <a:xfrm>
            <a:off x="6948264" y="6021288"/>
            <a:ext cx="1511300" cy="369888"/>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a:t>
            </a: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43" name="Text Box 4"/>
          <p:cNvSpPr txBox="1">
            <a:spLocks noChangeArrowheads="1"/>
          </p:cNvSpPr>
          <p:nvPr/>
        </p:nvSpPr>
        <p:spPr bwMode="auto">
          <a:xfrm>
            <a:off x="6948264" y="2060848"/>
            <a:ext cx="1571625" cy="369888"/>
          </a:xfrm>
          <a:prstGeom prst="rect">
            <a:avLst/>
          </a:prstGeom>
          <a:noFill/>
          <a:ln w="9525">
            <a:noFill/>
            <a:miter lim="800000"/>
            <a:headEnd/>
            <a:tailEnd/>
          </a:ln>
        </p:spPr>
        <p:txBody>
          <a:bodyP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Stämman</a:t>
            </a:r>
            <a:endParaRPr kumimoji="0" lang="sv-SE" sz="18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sp>
        <p:nvSpPr>
          <p:cNvPr id="18444" name="Text Box 5"/>
          <p:cNvSpPr txBox="1">
            <a:spLocks noChangeArrowheads="1"/>
          </p:cNvSpPr>
          <p:nvPr/>
        </p:nvSpPr>
        <p:spPr bwMode="auto">
          <a:xfrm>
            <a:off x="6363302" y="3068960"/>
            <a:ext cx="2634054" cy="369332"/>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sv-SE" dirty="0">
                <a:solidFill>
                  <a:srgbClr val="FFFFFF"/>
                </a:solidFill>
                <a:latin typeface="Arial"/>
              </a:rPr>
              <a:t>Kontakter men kommun</a:t>
            </a: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445" name="Text Box 6"/>
          <p:cNvSpPr txBox="1">
            <a:spLocks noChangeArrowheads="1"/>
          </p:cNvSpPr>
          <p:nvPr/>
        </p:nvSpPr>
        <p:spPr bwMode="auto">
          <a:xfrm>
            <a:off x="6914782" y="4077072"/>
            <a:ext cx="1685077" cy="646331"/>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Upprätta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årsredovisning</a:t>
            </a:r>
          </a:p>
        </p:txBody>
      </p:sp>
      <p:sp>
        <p:nvSpPr>
          <p:cNvPr id="18446" name="Text Box 7"/>
          <p:cNvSpPr txBox="1">
            <a:spLocks noChangeArrowheads="1"/>
          </p:cNvSpPr>
          <p:nvPr/>
        </p:nvSpPr>
        <p:spPr bwMode="auto">
          <a:xfrm>
            <a:off x="6675343" y="4941168"/>
            <a:ext cx="2069797" cy="369332"/>
          </a:xfrm>
          <a:prstGeom prst="rect">
            <a:avLst/>
          </a:prstGeom>
          <a:noFill/>
          <a:ln w="9525">
            <a:noFill/>
            <a:miter lim="800000"/>
            <a:headEnd/>
            <a:tailEnd/>
          </a:ln>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Svara på motioner</a:t>
            </a:r>
          </a:p>
        </p:txBody>
      </p:sp>
      <p:sp>
        <p:nvSpPr>
          <p:cNvPr id="18447" name="textruta 14"/>
          <p:cNvSpPr txBox="1">
            <a:spLocks noChangeArrowheads="1"/>
          </p:cNvSpPr>
          <p:nvPr/>
        </p:nvSpPr>
        <p:spPr bwMode="auto">
          <a:xfrm>
            <a:off x="364953" y="5883066"/>
            <a:ext cx="2098824" cy="646331"/>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FFFFFF"/>
                </a:solidFill>
                <a:effectLst/>
                <a:uLnTx/>
                <a:uFillTx/>
                <a:latin typeface="Arial"/>
                <a:ea typeface="+mn-ea"/>
                <a:cs typeface="+mn-cs"/>
              </a:rPr>
              <a:t>Utbildning av medlemmar</a:t>
            </a:r>
          </a:p>
        </p:txBody>
      </p:sp>
      <p:pic>
        <p:nvPicPr>
          <p:cNvPr id="5121" name="Picture 1" descr="C:\Users\99joga01\Downloads\SANDÅKERN (2).JPG"/>
          <p:cNvPicPr>
            <a:picLocks noChangeAspect="1" noChangeArrowheads="1"/>
          </p:cNvPicPr>
          <p:nvPr/>
        </p:nvPicPr>
        <p:blipFill>
          <a:blip r:embed="rId2" cstate="print"/>
          <a:srcRect l="52022" t="16524" b="733"/>
          <a:stretch>
            <a:fillRect/>
          </a:stretch>
        </p:blipFill>
        <p:spPr bwMode="auto">
          <a:xfrm>
            <a:off x="2771799" y="1772815"/>
            <a:ext cx="3600401" cy="4968553"/>
          </a:xfrm>
          <a:prstGeom prst="rect">
            <a:avLst/>
          </a:prstGeom>
          <a:noFill/>
        </p:spPr>
      </p:pic>
    </p:spTree>
    <p:extLst>
      <p:ext uri="{BB962C8B-B14F-4D97-AF65-F5344CB8AC3E}">
        <p14:creationId xmlns:p14="http://schemas.microsoft.com/office/powerpoint/2010/main" val="245258818"/>
      </p:ext>
    </p:extLst>
  </p:cSld>
  <p:clrMapOvr>
    <a:masterClrMapping/>
  </p:clrMapOvr>
  <p:transition>
    <p:fade/>
  </p:transition>
</p:sld>
</file>

<file path=ppt/theme/theme1.xml><?xml version="1.0" encoding="utf-8"?>
<a:theme xmlns:a="http://schemas.openxmlformats.org/drawingml/2006/main" name="PPT-mall_2007_101209">
  <a:themeElements>
    <a:clrScheme name="HSB - Färger">
      <a:dk1>
        <a:srgbClr val="00257A"/>
      </a:dk1>
      <a:lt1>
        <a:srgbClr val="FFFFFF"/>
      </a:lt1>
      <a:dk2>
        <a:srgbClr val="00257A"/>
      </a:dk2>
      <a:lt2>
        <a:srgbClr val="FFFFFF"/>
      </a:lt2>
      <a:accent1>
        <a:srgbClr val="00257A"/>
      </a:accent1>
      <a:accent2>
        <a:srgbClr val="FFCF00"/>
      </a:accent2>
      <a:accent3>
        <a:srgbClr val="E3005D"/>
      </a:accent3>
      <a:accent4>
        <a:srgbClr val="B3D312"/>
      </a:accent4>
      <a:accent5>
        <a:srgbClr val="B5B6B3"/>
      </a:accent5>
      <a:accent6>
        <a:srgbClr val="D7A900"/>
      </a:accent6>
      <a:hlink>
        <a:srgbClr val="0000FF"/>
      </a:hlink>
      <a:folHlink>
        <a:srgbClr val="800080"/>
      </a:folHlink>
    </a:clrScheme>
    <a:fontScheme name="HSP - Fon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PPT-mall_2007_101209</Template>
  <TotalTime>10909</TotalTime>
  <Words>4089</Words>
  <Application>Microsoft Office PowerPoint</Application>
  <PresentationFormat>Bildspel på skärmen (4:3)</PresentationFormat>
  <Paragraphs>555</Paragraphs>
  <Slides>36</Slides>
  <Notes>25</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36</vt:i4>
      </vt:variant>
    </vt:vector>
  </HeadingPairs>
  <TitlesOfParts>
    <vt:vector size="42" baseType="lpstr">
      <vt:lpstr>Arial</vt:lpstr>
      <vt:lpstr>Calibri</vt:lpstr>
      <vt:lpstr>Lucida Grande</vt:lpstr>
      <vt:lpstr>Times New Roman</vt:lpstr>
      <vt:lpstr>Zapf Dingbats</vt:lpstr>
      <vt:lpstr>PPT-mall_2007_101209</vt:lpstr>
      <vt:lpstr>PowerPoint-presentation</vt:lpstr>
      <vt:lpstr>PowerPoint-presentation</vt:lpstr>
      <vt:lpstr>Distriktets huvudarbetsuppgifter</vt:lpstr>
      <vt:lpstr>Aktuella distrikts aktiviteter 2021</vt:lpstr>
      <vt:lpstr>Kurser digitalt</vt:lpstr>
      <vt:lpstr>Utbildningens innehåll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Andrahandsupplåtelse</vt:lpstr>
      <vt:lpstr>PowerPoint-presentation</vt:lpstr>
      <vt:lpstr>PowerPoint-presentation</vt:lpstr>
      <vt:lpstr> Vilka är valbara till  styrelsen?</vt:lpstr>
      <vt:lpstr>jäv</vt:lpstr>
      <vt:lpstr>PowerPoint-presentation</vt:lpstr>
      <vt:lpstr>PowerPoint-presentation</vt:lpstr>
      <vt:lpstr>PowerPoint-presentation</vt:lpstr>
      <vt:lpstr>HSB-ledamoten </vt:lpstr>
      <vt:lpstr>PowerPoint-presentation</vt:lpstr>
      <vt:lpstr>PowerPoint-presentation</vt:lpstr>
      <vt:lpstr>PowerPoint-presentation</vt:lpstr>
      <vt:lpstr>PowerPoint-presentation</vt:lpstr>
      <vt:lpstr>PowerPoint-presentation</vt:lpstr>
      <vt:lpstr>PowerPoint-presentation</vt:lpstr>
      <vt:lpstr>Definition av underhåll</vt:lpstr>
      <vt:lpstr>Intäkter </vt:lpstr>
      <vt:lpstr>kOSTNADER</vt:lpstr>
      <vt:lpstr>PowerPoint-presentation</vt:lpstr>
      <vt:lpstr>PowerPoint-presentation</vt:lpstr>
      <vt:lpstr>Tack för att du deltog</vt:lpstr>
    </vt:vector>
  </TitlesOfParts>
  <Company>HSB Göteborg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dc:title>
  <dc:creator>$pajoh</dc:creator>
  <cp:keywords>HSM - PowerPointmall 2007</cp:keywords>
  <dc:description>Dec 2010
Carin Ländström
Emanuel Identity Manuals AB</dc:description>
  <cp:lastModifiedBy>Linda Egersten</cp:lastModifiedBy>
  <cp:revision>820</cp:revision>
  <cp:lastPrinted>2012-08-30T07:25:03Z</cp:lastPrinted>
  <dcterms:created xsi:type="dcterms:W3CDTF">2010-12-14T10:04:42Z</dcterms:created>
  <dcterms:modified xsi:type="dcterms:W3CDTF">2021-09-23T09:56:45Z</dcterms:modified>
</cp:coreProperties>
</file>