
<file path=[Content_Types].xml><?xml version="1.0" encoding="utf-8"?>
<Types xmlns="http://schemas.openxmlformats.org/package/2006/content-types">
  <Default Extension="jpeg" ContentType="image/jpeg"/>
  <Default Extension="jpg" ContentType="image/jpeg"/>
  <Default Extension="jpg!d"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17"/>
  </p:notesMasterIdLst>
  <p:handoutMasterIdLst>
    <p:handoutMasterId r:id="rId18"/>
  </p:handoutMasterIdLst>
  <p:sldIdLst>
    <p:sldId id="256" r:id="rId2"/>
    <p:sldId id="272" r:id="rId3"/>
    <p:sldId id="257" r:id="rId4"/>
    <p:sldId id="269" r:id="rId5"/>
    <p:sldId id="259" r:id="rId6"/>
    <p:sldId id="260" r:id="rId7"/>
    <p:sldId id="261" r:id="rId8"/>
    <p:sldId id="264" r:id="rId9"/>
    <p:sldId id="262" r:id="rId10"/>
    <p:sldId id="267" r:id="rId11"/>
    <p:sldId id="268" r:id="rId12"/>
    <p:sldId id="266" r:id="rId13"/>
    <p:sldId id="271" r:id="rId14"/>
    <p:sldId id="265" r:id="rId15"/>
    <p:sldId id="270" r:id="rId16"/>
  </p:sldIdLst>
  <p:sldSz cx="9144000" cy="5143500" type="screen16x9"/>
  <p:notesSz cx="6858000" cy="9144000"/>
  <p:defaultText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5A5A"/>
    <a:srgbClr val="4D4D4D"/>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44" autoAdjust="0"/>
    <p:restoredTop sz="94660"/>
  </p:normalViewPr>
  <p:slideViewPr>
    <p:cSldViewPr snapToGrid="0">
      <p:cViewPr varScale="1">
        <p:scale>
          <a:sx n="88" d="100"/>
          <a:sy n="88" d="100"/>
        </p:scale>
        <p:origin x="840" y="6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75" d="100"/>
          <a:sy n="75" d="100"/>
        </p:scale>
        <p:origin x="2592" y="5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4AFB7006-738B-44CB-A549-A52E7CF0D63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6E179C4A-3348-45E2-9BA7-51810EC137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643BED2-B6DA-48A5-A53A-46594547712E}" type="datetimeFigureOut">
              <a:rPr lang="sv-SE" smtClean="0"/>
              <a:t>2023-06-01</a:t>
            </a:fld>
            <a:endParaRPr lang="sv-SE"/>
          </a:p>
        </p:txBody>
      </p:sp>
      <p:sp>
        <p:nvSpPr>
          <p:cNvPr id="4" name="Platshållare för sidfot 3">
            <a:extLst>
              <a:ext uri="{FF2B5EF4-FFF2-40B4-BE49-F238E27FC236}">
                <a16:creationId xmlns:a16="http://schemas.microsoft.com/office/drawing/2014/main" id="{EBE86E5C-20B7-4ADF-B0B5-9EE84D43C1B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CECD3343-6D24-4CE8-A9D5-DB3C68A1393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A7812BE-1209-4228-BF93-F838934BB4B1}" type="slidenum">
              <a:rPr lang="sv-SE" smtClean="0"/>
              <a:t>‹#›</a:t>
            </a:fld>
            <a:endParaRPr lang="sv-SE"/>
          </a:p>
        </p:txBody>
      </p:sp>
    </p:spTree>
    <p:extLst>
      <p:ext uri="{BB962C8B-B14F-4D97-AF65-F5344CB8AC3E}">
        <p14:creationId xmlns:p14="http://schemas.microsoft.com/office/powerpoint/2010/main" val="27208038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A2C58F-7573-4987-8E01-71F6FDC18DA9}" type="datetimeFigureOut">
              <a:rPr lang="sv-SE" smtClean="0"/>
              <a:t>2023-06-01</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E36E78-32B9-4E5F-B199-51D72EEB312B}" type="slidenum">
              <a:rPr lang="sv-SE" smtClean="0"/>
              <a:t>‹#›</a:t>
            </a:fld>
            <a:endParaRPr lang="sv-SE"/>
          </a:p>
        </p:txBody>
      </p:sp>
    </p:spTree>
    <p:extLst>
      <p:ext uri="{BB962C8B-B14F-4D97-AF65-F5344CB8AC3E}">
        <p14:creationId xmlns:p14="http://schemas.microsoft.com/office/powerpoint/2010/main" val="2727222783"/>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 Vi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39B1DB-3890-4B7B-A0DF-4C284EC76F23}"/>
              </a:ext>
            </a:extLst>
          </p:cNvPr>
          <p:cNvSpPr>
            <a:spLocks noGrp="1"/>
          </p:cNvSpPr>
          <p:nvPr>
            <p:ph type="ctrTitle" hasCustomPrompt="1"/>
          </p:nvPr>
        </p:nvSpPr>
        <p:spPr>
          <a:xfrm>
            <a:off x="628650" y="1797572"/>
            <a:ext cx="7722000" cy="621000"/>
          </a:xfrm>
        </p:spPr>
        <p:txBody>
          <a:bodyPr anchor="b">
            <a:noAutofit/>
          </a:bodyPr>
          <a:lstStyle>
            <a:lvl1pPr algn="l">
              <a:defRPr sz="4050" spc="-150" baseline="0"/>
            </a:lvl1pPr>
          </a:lstStyle>
          <a:p>
            <a:r>
              <a:rPr lang="sv-SE" dirty="0"/>
              <a:t>Klicka här för rubrik</a:t>
            </a:r>
          </a:p>
        </p:txBody>
      </p:sp>
      <p:sp>
        <p:nvSpPr>
          <p:cNvPr id="3" name="Underrubrik 2">
            <a:extLst>
              <a:ext uri="{FF2B5EF4-FFF2-40B4-BE49-F238E27FC236}">
                <a16:creationId xmlns:a16="http://schemas.microsoft.com/office/drawing/2014/main" id="{6FF01B34-B2DA-47D6-AD12-9C47F09483DF}"/>
              </a:ext>
            </a:extLst>
          </p:cNvPr>
          <p:cNvSpPr>
            <a:spLocks noGrp="1"/>
          </p:cNvSpPr>
          <p:nvPr>
            <p:ph type="subTitle" idx="1" hasCustomPrompt="1"/>
          </p:nvPr>
        </p:nvSpPr>
        <p:spPr>
          <a:xfrm>
            <a:off x="628649" y="2436065"/>
            <a:ext cx="7722000" cy="378000"/>
          </a:xfrm>
        </p:spPr>
        <p:txBody>
          <a:bodyPr>
            <a:noAutofit/>
          </a:bodyPr>
          <a:lstStyle>
            <a:lvl1pPr marL="0" indent="0" algn="l">
              <a:buNone/>
              <a:defRPr sz="2550" b="1" cap="all" spc="-68" baseline="0">
                <a:solidFill>
                  <a:schemeClr val="tx2"/>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dirty="0"/>
              <a:t>Klicka här för underrubrik</a:t>
            </a:r>
          </a:p>
        </p:txBody>
      </p:sp>
      <p:sp>
        <p:nvSpPr>
          <p:cNvPr id="15" name="Platshållare för text 14">
            <a:extLst>
              <a:ext uri="{FF2B5EF4-FFF2-40B4-BE49-F238E27FC236}">
                <a16:creationId xmlns:a16="http://schemas.microsoft.com/office/drawing/2014/main" id="{30A7125E-D4AD-424B-B0B9-DDCA780A89D4}"/>
              </a:ext>
            </a:extLst>
          </p:cNvPr>
          <p:cNvSpPr>
            <a:spLocks noGrp="1"/>
          </p:cNvSpPr>
          <p:nvPr>
            <p:ph type="body" sz="quarter" idx="10" hasCustomPrompt="1"/>
          </p:nvPr>
        </p:nvSpPr>
        <p:spPr>
          <a:xfrm>
            <a:off x="628650" y="2832161"/>
            <a:ext cx="7722000" cy="189000"/>
          </a:xfrm>
        </p:spPr>
        <p:txBody>
          <a:bodyPr>
            <a:noAutofit/>
          </a:bodyPr>
          <a:lstStyle>
            <a:lvl1pPr marL="0" indent="0">
              <a:buNone/>
              <a:defRPr sz="1200" b="1" cap="all" spc="-60" baseline="0">
                <a:solidFill>
                  <a:schemeClr val="tx2"/>
                </a:solidFill>
                <a:latin typeface="+mj-lt"/>
              </a:defRPr>
            </a:lvl1pPr>
            <a:lvl2pPr marL="198834" indent="0">
              <a:buNone/>
              <a:defRPr sz="1200" b="1" cap="all" spc="-60" baseline="0">
                <a:solidFill>
                  <a:schemeClr val="accent1"/>
                </a:solidFill>
                <a:latin typeface="+mj-lt"/>
              </a:defRPr>
            </a:lvl2pPr>
            <a:lvl3pPr marL="397669" indent="0">
              <a:buNone/>
              <a:defRPr sz="1200" b="1" cap="all" spc="-60" baseline="0">
                <a:solidFill>
                  <a:schemeClr val="accent1"/>
                </a:solidFill>
                <a:latin typeface="+mj-lt"/>
              </a:defRPr>
            </a:lvl3pPr>
            <a:lvl4pPr marL="608409" indent="0">
              <a:buNone/>
              <a:defRPr sz="1200" b="1" cap="all" spc="-60" baseline="0">
                <a:solidFill>
                  <a:schemeClr val="accent1"/>
                </a:solidFill>
                <a:latin typeface="+mj-lt"/>
              </a:defRPr>
            </a:lvl4pPr>
            <a:lvl5pPr marL="807244" indent="0">
              <a:buNone/>
              <a:defRPr sz="1200" b="1" cap="all" spc="-60" baseline="0">
                <a:solidFill>
                  <a:schemeClr val="accent1"/>
                </a:solidFill>
                <a:latin typeface="+mj-lt"/>
              </a:defRPr>
            </a:lvl5pPr>
          </a:lstStyle>
          <a:p>
            <a:pPr lvl="0"/>
            <a:r>
              <a:rPr lang="sv-SE" dirty="0"/>
              <a:t>Årtal</a:t>
            </a:r>
          </a:p>
        </p:txBody>
      </p:sp>
      <p:pic>
        <p:nvPicPr>
          <p:cNvPr id="5" name="Bildobjekt 4">
            <a:extLst>
              <a:ext uri="{FF2B5EF4-FFF2-40B4-BE49-F238E27FC236}">
                <a16:creationId xmlns:a16="http://schemas.microsoft.com/office/drawing/2014/main" id="{4A2857B5-B4F6-459A-9828-67A671832F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91944" y="3504603"/>
            <a:ext cx="1593000" cy="1406623"/>
          </a:xfrm>
          <a:prstGeom prst="rect">
            <a:avLst/>
          </a:prstGeom>
        </p:spPr>
      </p:pic>
    </p:spTree>
    <p:extLst>
      <p:ext uri="{BB962C8B-B14F-4D97-AF65-F5344CB8AC3E}">
        <p14:creationId xmlns:p14="http://schemas.microsoft.com/office/powerpoint/2010/main" val="753401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99A0B2-65DD-463A-99C2-A4A0198C9009}"/>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innehåll 2">
            <a:extLst>
              <a:ext uri="{FF2B5EF4-FFF2-40B4-BE49-F238E27FC236}">
                <a16:creationId xmlns:a16="http://schemas.microsoft.com/office/drawing/2014/main" id="{D8BA2677-1A6B-445C-89D6-C455595B980B}"/>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327D4BE9-54EB-486E-9191-D015B4E919BA}"/>
              </a:ext>
            </a:extLst>
          </p:cNvPr>
          <p:cNvSpPr>
            <a:spLocks noGrp="1"/>
          </p:cNvSpPr>
          <p:nvPr>
            <p:ph type="dt" sz="half" idx="10"/>
          </p:nvPr>
        </p:nvSpPr>
        <p:spPr/>
        <p:txBody>
          <a:bodyPr/>
          <a:lstStyle>
            <a:lvl1pPr>
              <a:defRPr>
                <a:solidFill>
                  <a:schemeClr val="accent5"/>
                </a:solidFill>
              </a:defRPr>
            </a:lvl1pPr>
          </a:lstStyle>
          <a:p>
            <a:fld id="{0D0A12A7-878A-48A5-96C9-DABE61B410A9}" type="datetimeFigureOut">
              <a:rPr lang="sv-SE" smtClean="0"/>
              <a:pPr/>
              <a:t>2023-06-01</a:t>
            </a:fld>
            <a:endParaRPr lang="sv-SE"/>
          </a:p>
        </p:txBody>
      </p:sp>
      <p:sp>
        <p:nvSpPr>
          <p:cNvPr id="8" name="Platshållare för sidfot 7">
            <a:extLst>
              <a:ext uri="{FF2B5EF4-FFF2-40B4-BE49-F238E27FC236}">
                <a16:creationId xmlns:a16="http://schemas.microsoft.com/office/drawing/2014/main" id="{004E0F80-9954-4599-B8F1-036061F1C184}"/>
              </a:ext>
            </a:extLst>
          </p:cNvPr>
          <p:cNvSpPr>
            <a:spLocks noGrp="1"/>
          </p:cNvSpPr>
          <p:nvPr>
            <p:ph type="ftr" sz="quarter" idx="11"/>
          </p:nvPr>
        </p:nvSpPr>
        <p:spPr/>
        <p:txBody>
          <a:bodyPr/>
          <a:lstStyle>
            <a:lvl1pPr>
              <a:defRPr>
                <a:solidFill>
                  <a:schemeClr val="accent5"/>
                </a:solidFill>
              </a:defRPr>
            </a:lvl1pPr>
          </a:lstStyle>
          <a:p>
            <a:endParaRPr lang="sv-SE"/>
          </a:p>
        </p:txBody>
      </p:sp>
      <p:sp>
        <p:nvSpPr>
          <p:cNvPr id="9" name="Platshållare för bildnummer 8">
            <a:extLst>
              <a:ext uri="{FF2B5EF4-FFF2-40B4-BE49-F238E27FC236}">
                <a16:creationId xmlns:a16="http://schemas.microsoft.com/office/drawing/2014/main" id="{8303A7BC-5170-460C-AE34-8EAAD5983AF3}"/>
              </a:ext>
            </a:extLst>
          </p:cNvPr>
          <p:cNvSpPr>
            <a:spLocks noGrp="1"/>
          </p:cNvSpPr>
          <p:nvPr>
            <p:ph type="sldNum" sz="quarter" idx="12"/>
          </p:nvPr>
        </p:nvSpPr>
        <p:spPr/>
        <p:txBody>
          <a:bodyPr/>
          <a:lstStyle>
            <a:lvl1pPr>
              <a:defRPr>
                <a:solidFill>
                  <a:schemeClr val="accent5"/>
                </a:solidFill>
              </a:defRPr>
            </a:lvl1pPr>
          </a:lstStyle>
          <a:p>
            <a:fld id="{CFC86FFF-9DF1-490A-BA3B-2C900B997552}" type="slidenum">
              <a:rPr lang="sv-SE" smtClean="0"/>
              <a:pPr/>
              <a:t>‹#›</a:t>
            </a:fld>
            <a:endParaRPr lang="sv-SE" dirty="0"/>
          </a:p>
        </p:txBody>
      </p:sp>
    </p:spTree>
    <p:extLst>
      <p:ext uri="{BB962C8B-B14F-4D97-AF65-F5344CB8AC3E}">
        <p14:creationId xmlns:p14="http://schemas.microsoft.com/office/powerpoint/2010/main" val="1201250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nimerad 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24364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888B8741-09CA-4EF6-9ADA-2C66477ADA90}"/>
              </a:ext>
            </a:extLst>
          </p:cNvPr>
          <p:cNvSpPr>
            <a:spLocks noGrp="1"/>
          </p:cNvSpPr>
          <p:nvPr>
            <p:ph type="title"/>
          </p:nvPr>
        </p:nvSpPr>
        <p:spPr>
          <a:xfrm>
            <a:off x="628651" y="822161"/>
            <a:ext cx="6771353" cy="756000"/>
          </a:xfrm>
          <a:prstGeom prst="rect">
            <a:avLst/>
          </a:prstGeom>
        </p:spPr>
        <p:txBody>
          <a:bodyPr vert="horz" lIns="0" tIns="0" rIns="0" bIns="0" rtlCol="0" anchor="t" anchorCtr="0">
            <a:norm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EB5CB737-ACBE-49AE-BDAF-B09B6833AB75}"/>
              </a:ext>
            </a:extLst>
          </p:cNvPr>
          <p:cNvSpPr>
            <a:spLocks noGrp="1"/>
          </p:cNvSpPr>
          <p:nvPr>
            <p:ph type="body" idx="1"/>
          </p:nvPr>
        </p:nvSpPr>
        <p:spPr>
          <a:xfrm>
            <a:off x="628650" y="1629670"/>
            <a:ext cx="7859316" cy="2997000"/>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a:extLst>
              <a:ext uri="{FF2B5EF4-FFF2-40B4-BE49-F238E27FC236}">
                <a16:creationId xmlns:a16="http://schemas.microsoft.com/office/drawing/2014/main" id="{0E320763-A227-4053-8DD1-BBA58CEE065D}"/>
              </a:ext>
            </a:extLst>
          </p:cNvPr>
          <p:cNvSpPr>
            <a:spLocks noGrp="1"/>
          </p:cNvSpPr>
          <p:nvPr>
            <p:ph type="dt" sz="half" idx="2"/>
          </p:nvPr>
        </p:nvSpPr>
        <p:spPr>
          <a:xfrm>
            <a:off x="628650" y="4777654"/>
            <a:ext cx="810000" cy="270000"/>
          </a:xfrm>
          <a:prstGeom prst="rect">
            <a:avLst/>
          </a:prstGeom>
        </p:spPr>
        <p:txBody>
          <a:bodyPr vert="horz" lIns="0" tIns="0" rIns="0" bIns="0" rtlCol="0" anchor="ctr"/>
          <a:lstStyle>
            <a:lvl1pPr algn="l">
              <a:defRPr sz="900">
                <a:solidFill>
                  <a:schemeClr val="accent5"/>
                </a:solidFill>
                <a:latin typeface="+mj-lt"/>
              </a:defRPr>
            </a:lvl1pPr>
          </a:lstStyle>
          <a:p>
            <a:fld id="{0D0A12A7-878A-48A5-96C9-DABE61B410A9}" type="datetimeFigureOut">
              <a:rPr lang="sv-SE" smtClean="0"/>
              <a:pPr/>
              <a:t>2023-06-01</a:t>
            </a:fld>
            <a:endParaRPr lang="sv-SE"/>
          </a:p>
        </p:txBody>
      </p:sp>
      <p:sp>
        <p:nvSpPr>
          <p:cNvPr id="5" name="Platshållare för sidfot 4">
            <a:extLst>
              <a:ext uri="{FF2B5EF4-FFF2-40B4-BE49-F238E27FC236}">
                <a16:creationId xmlns:a16="http://schemas.microsoft.com/office/drawing/2014/main" id="{E0632FF7-7946-4231-B933-E5013C6D4448}"/>
              </a:ext>
            </a:extLst>
          </p:cNvPr>
          <p:cNvSpPr>
            <a:spLocks noGrp="1"/>
          </p:cNvSpPr>
          <p:nvPr>
            <p:ph type="ftr" sz="quarter" idx="3"/>
          </p:nvPr>
        </p:nvSpPr>
        <p:spPr>
          <a:xfrm>
            <a:off x="1589809" y="4777654"/>
            <a:ext cx="6411191" cy="270000"/>
          </a:xfrm>
          <a:prstGeom prst="rect">
            <a:avLst/>
          </a:prstGeom>
        </p:spPr>
        <p:txBody>
          <a:bodyPr vert="horz" lIns="0" tIns="0" rIns="0" bIns="0" rtlCol="0" anchor="ctr"/>
          <a:lstStyle>
            <a:lvl1pPr algn="l">
              <a:defRPr sz="900">
                <a:solidFill>
                  <a:schemeClr val="accent5"/>
                </a:solidFill>
                <a:latin typeface="+mj-lt"/>
              </a:defRPr>
            </a:lvl1pPr>
          </a:lstStyle>
          <a:p>
            <a:endParaRPr lang="sv-SE"/>
          </a:p>
        </p:txBody>
      </p:sp>
      <p:sp>
        <p:nvSpPr>
          <p:cNvPr id="6" name="Platshållare för bildnummer 5">
            <a:extLst>
              <a:ext uri="{FF2B5EF4-FFF2-40B4-BE49-F238E27FC236}">
                <a16:creationId xmlns:a16="http://schemas.microsoft.com/office/drawing/2014/main" id="{6C73E439-F46C-4081-A6A8-FB520EFEF8E2}"/>
              </a:ext>
            </a:extLst>
          </p:cNvPr>
          <p:cNvSpPr>
            <a:spLocks noGrp="1"/>
          </p:cNvSpPr>
          <p:nvPr>
            <p:ph type="sldNum" sz="quarter" idx="4"/>
          </p:nvPr>
        </p:nvSpPr>
        <p:spPr>
          <a:xfrm>
            <a:off x="8152159" y="4777654"/>
            <a:ext cx="594478" cy="270000"/>
          </a:xfrm>
          <a:prstGeom prst="rect">
            <a:avLst/>
          </a:prstGeom>
        </p:spPr>
        <p:txBody>
          <a:bodyPr vert="horz" lIns="0" tIns="0" rIns="0" bIns="0" rtlCol="0" anchor="ctr"/>
          <a:lstStyle>
            <a:lvl1pPr algn="r">
              <a:defRPr sz="900">
                <a:solidFill>
                  <a:schemeClr val="accent5"/>
                </a:solidFill>
                <a:latin typeface="+mj-lt"/>
              </a:defRPr>
            </a:lvl1pPr>
          </a:lstStyle>
          <a:p>
            <a:fld id="{CFC86FFF-9DF1-490A-BA3B-2C900B997552}" type="slidenum">
              <a:rPr lang="sv-SE" smtClean="0"/>
              <a:pPr/>
              <a:t>‹#›</a:t>
            </a:fld>
            <a:endParaRPr lang="sv-SE" dirty="0"/>
          </a:p>
        </p:txBody>
      </p:sp>
      <p:pic>
        <p:nvPicPr>
          <p:cNvPr id="8" name="Bildobjekt 7">
            <a:extLst>
              <a:ext uri="{FF2B5EF4-FFF2-40B4-BE49-F238E27FC236}">
                <a16:creationId xmlns:a16="http://schemas.microsoft.com/office/drawing/2014/main" id="{2C6EC6CE-CDF1-413F-A7E5-B9B11DCC7A3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653893" y="51395"/>
            <a:ext cx="1198800" cy="1058543"/>
          </a:xfrm>
          <a:prstGeom prst="rect">
            <a:avLst/>
          </a:prstGeom>
        </p:spPr>
      </p:pic>
    </p:spTree>
    <p:extLst>
      <p:ext uri="{BB962C8B-B14F-4D97-AF65-F5344CB8AC3E}">
        <p14:creationId xmlns:p14="http://schemas.microsoft.com/office/powerpoint/2010/main" val="2898628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9" r:id="rId3"/>
  </p:sldLayoutIdLst>
  <p:txStyles>
    <p:titleStyle>
      <a:lvl1pPr algn="l" defTabSz="685800" rtl="0" eaLnBrk="1" latinLnBrk="0" hangingPunct="1">
        <a:lnSpc>
          <a:spcPct val="95000"/>
        </a:lnSpc>
        <a:spcBef>
          <a:spcPct val="0"/>
        </a:spcBef>
        <a:buNone/>
        <a:defRPr sz="2550" b="1" kern="1200" cap="all" spc="-113" baseline="0">
          <a:solidFill>
            <a:schemeClr val="tx2"/>
          </a:solidFill>
          <a:latin typeface="+mj-lt"/>
          <a:ea typeface="+mj-ea"/>
          <a:cs typeface="+mj-cs"/>
        </a:defRPr>
      </a:lvl1pPr>
    </p:titleStyle>
    <p:bodyStyle>
      <a:lvl1pPr marL="171450" indent="-171450" algn="l" defTabSz="685800" rtl="0" eaLnBrk="1" latinLnBrk="0" hangingPunct="1">
        <a:lnSpc>
          <a:spcPct val="90000"/>
        </a:lnSpc>
        <a:spcBef>
          <a:spcPts val="750"/>
        </a:spcBef>
        <a:buClr>
          <a:schemeClr val="accent2"/>
        </a:buClr>
        <a:buSzPct val="110000"/>
        <a:buFont typeface="Times New Roman" panose="02020603050405020304" pitchFamily="18" charset="0"/>
        <a:buChar char="•"/>
        <a:defRPr sz="1800" kern="1200">
          <a:solidFill>
            <a:schemeClr val="accent5"/>
          </a:solidFill>
          <a:latin typeface="+mn-lt"/>
          <a:ea typeface="+mn-ea"/>
          <a:cs typeface="+mn-cs"/>
        </a:defRPr>
      </a:lvl1pPr>
      <a:lvl2pPr marL="397669" indent="-198835" algn="l" defTabSz="685800" rtl="0" eaLnBrk="1" latinLnBrk="0" hangingPunct="1">
        <a:lnSpc>
          <a:spcPct val="90000"/>
        </a:lnSpc>
        <a:spcBef>
          <a:spcPts val="450"/>
        </a:spcBef>
        <a:buClr>
          <a:schemeClr val="accent2"/>
        </a:buClr>
        <a:buFont typeface="Times New Roman" panose="02020603050405020304" pitchFamily="18" charset="0"/>
        <a:buChar char="‒"/>
        <a:defRPr sz="1500" kern="1200">
          <a:solidFill>
            <a:schemeClr val="accent5"/>
          </a:solidFill>
          <a:latin typeface="+mn-lt"/>
          <a:ea typeface="+mn-ea"/>
          <a:cs typeface="+mn-cs"/>
        </a:defRPr>
      </a:lvl2pPr>
      <a:lvl3pPr marL="608410" indent="-210741" algn="l" defTabSz="685800" rtl="0" eaLnBrk="1" latinLnBrk="0" hangingPunct="1">
        <a:lnSpc>
          <a:spcPct val="90000"/>
        </a:lnSpc>
        <a:spcBef>
          <a:spcPts val="450"/>
        </a:spcBef>
        <a:buClr>
          <a:schemeClr val="accent2"/>
        </a:buClr>
        <a:buFont typeface="Times New Roman" panose="02020603050405020304" pitchFamily="18" charset="0"/>
        <a:buChar char="‒"/>
        <a:defRPr sz="1200" kern="1200">
          <a:solidFill>
            <a:schemeClr val="accent5"/>
          </a:solidFill>
          <a:latin typeface="+mn-lt"/>
          <a:ea typeface="+mn-ea"/>
          <a:cs typeface="+mn-cs"/>
        </a:defRPr>
      </a:lvl3pPr>
      <a:lvl4pPr marL="807244" indent="-198835" algn="l" defTabSz="685800" rtl="0" eaLnBrk="1" latinLnBrk="0" hangingPunct="1">
        <a:lnSpc>
          <a:spcPct val="90000"/>
        </a:lnSpc>
        <a:spcBef>
          <a:spcPts val="450"/>
        </a:spcBef>
        <a:buClr>
          <a:schemeClr val="accent2"/>
        </a:buClr>
        <a:buFont typeface="Times New Roman" panose="02020603050405020304" pitchFamily="18" charset="0"/>
        <a:buChar char="‒"/>
        <a:defRPr sz="900" kern="1200">
          <a:solidFill>
            <a:schemeClr val="accent5"/>
          </a:solidFill>
          <a:latin typeface="+mn-lt"/>
          <a:ea typeface="+mn-ea"/>
          <a:cs typeface="+mn-cs"/>
        </a:defRPr>
      </a:lvl4pPr>
      <a:lvl5pPr marL="940594" indent="-133350" algn="l" defTabSz="685800" rtl="0" eaLnBrk="1" latinLnBrk="0" hangingPunct="1">
        <a:lnSpc>
          <a:spcPct val="90000"/>
        </a:lnSpc>
        <a:spcBef>
          <a:spcPts val="450"/>
        </a:spcBef>
        <a:buClr>
          <a:schemeClr val="accent2"/>
        </a:buClr>
        <a:buFont typeface="Times New Roman" panose="02020603050405020304" pitchFamily="18" charset="0"/>
        <a:buChar char="‒"/>
        <a:defRPr sz="788" kern="1200">
          <a:solidFill>
            <a:schemeClr val="accent5"/>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397" userDrawn="1">
          <p15:clr>
            <a:srgbClr val="F26B43"/>
          </p15:clr>
        </p15:guide>
        <p15:guide id="3" orient="horz" pos="548" userDrawn="1">
          <p15:clr>
            <a:srgbClr val="F26B43"/>
          </p15:clr>
        </p15:guide>
        <p15:guide id="4" pos="2965" userDrawn="1">
          <p15:clr>
            <a:srgbClr val="F26B43"/>
          </p15:clr>
        </p15:guide>
        <p15:guide id="6" pos="5516" userDrawn="1">
          <p15:clr>
            <a:srgbClr val="F26B43"/>
          </p15:clr>
        </p15:guide>
        <p15:guide id="7" pos="5347" userDrawn="1">
          <p15:clr>
            <a:srgbClr val="F26B43"/>
          </p15:clr>
        </p15:guide>
        <p15:guide id="8" pos="2795" userDrawn="1">
          <p15:clr>
            <a:srgbClr val="F26B43"/>
          </p15:clr>
        </p15:guide>
        <p15:guide id="9" orient="horz" pos="940" userDrawn="1">
          <p15:clr>
            <a:srgbClr val="F26B43"/>
          </p15:clr>
        </p15:guide>
        <p15:guide id="10" orient="horz" pos="1042" userDrawn="1">
          <p15:clr>
            <a:srgbClr val="F26B43"/>
          </p15:clr>
        </p15:guide>
        <p15:guide id="11" orient="horz" pos="2896" userDrawn="1">
          <p15:clr>
            <a:srgbClr val="F26B43"/>
          </p15:clr>
        </p15:guide>
        <p15:guide id="12" orient="horz" pos="299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hedens2012.wordpress.com/" TargetMode="External"/><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virpi@brflaskpapperet.se" TargetMode="External"/><Relationship Id="rId1" Type="http://schemas.openxmlformats.org/officeDocument/2006/relationships/slideLayout" Target="../slideLayouts/slideLayout2.xml"/><Relationship Id="rId4" Type="http://schemas.openxmlformats.org/officeDocument/2006/relationships/hyperlink" Target="https://pixabay.com/da/ballon-f%C3%B8dselsdag-fest-festlig-r%C3%B8d-157998/"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handelsavenyn.se/bburago-leksaksfordon-volvo-gravskopa" TargetMode="External"/><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pxhere.com/sv/photo/47909" TargetMode="External"/><Relationship Id="rId2" Type="http://schemas.openxmlformats.org/officeDocument/2006/relationships/image" Target="../media/image8.jpg!d"/><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zonareferensi.com/tujuan-mempelajari-ilmu-ekonomi/"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F6AB761-B9EA-408C-8808-583F7A9C5D90}"/>
              </a:ext>
            </a:extLst>
          </p:cNvPr>
          <p:cNvSpPr>
            <a:spLocks noGrp="1"/>
          </p:cNvSpPr>
          <p:nvPr>
            <p:ph type="ctrTitle"/>
          </p:nvPr>
        </p:nvSpPr>
        <p:spPr/>
        <p:txBody>
          <a:bodyPr/>
          <a:lstStyle/>
          <a:p>
            <a:r>
              <a:rPr lang="sv-SE" dirty="0"/>
              <a:t>Årsstämma 2023</a:t>
            </a:r>
          </a:p>
        </p:txBody>
      </p:sp>
      <p:sp>
        <p:nvSpPr>
          <p:cNvPr id="3" name="Underrubrik 2">
            <a:extLst>
              <a:ext uri="{FF2B5EF4-FFF2-40B4-BE49-F238E27FC236}">
                <a16:creationId xmlns:a16="http://schemas.microsoft.com/office/drawing/2014/main" id="{1A8B4956-4063-4FD2-8622-350159D49218}"/>
              </a:ext>
            </a:extLst>
          </p:cNvPr>
          <p:cNvSpPr>
            <a:spLocks noGrp="1"/>
          </p:cNvSpPr>
          <p:nvPr>
            <p:ph type="subTitle" idx="1"/>
          </p:nvPr>
        </p:nvSpPr>
        <p:spPr/>
        <p:txBody>
          <a:bodyPr/>
          <a:lstStyle/>
          <a:p>
            <a:r>
              <a:rPr lang="sv-SE" dirty="0"/>
              <a:t>HSB Brf Läskpapperet	</a:t>
            </a:r>
          </a:p>
        </p:txBody>
      </p:sp>
      <p:sp>
        <p:nvSpPr>
          <p:cNvPr id="4" name="Platshållare för text 3">
            <a:extLst>
              <a:ext uri="{FF2B5EF4-FFF2-40B4-BE49-F238E27FC236}">
                <a16:creationId xmlns:a16="http://schemas.microsoft.com/office/drawing/2014/main" id="{A85FA64B-A777-49DA-A46F-F45FB81C4B4F}"/>
              </a:ext>
            </a:extLst>
          </p:cNvPr>
          <p:cNvSpPr>
            <a:spLocks noGrp="1"/>
          </p:cNvSpPr>
          <p:nvPr>
            <p:ph type="body" sz="quarter" idx="10"/>
          </p:nvPr>
        </p:nvSpPr>
        <p:spPr/>
        <p:txBody>
          <a:bodyPr/>
          <a:lstStyle/>
          <a:p>
            <a:r>
              <a:rPr lang="sv-SE" dirty="0"/>
              <a:t>2023-05-30</a:t>
            </a:r>
          </a:p>
        </p:txBody>
      </p:sp>
    </p:spTree>
    <p:extLst>
      <p:ext uri="{BB962C8B-B14F-4D97-AF65-F5344CB8AC3E}">
        <p14:creationId xmlns:p14="http://schemas.microsoft.com/office/powerpoint/2010/main" val="2681465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A773B4-7428-4122-AACD-7543E47E682A}"/>
              </a:ext>
            </a:extLst>
          </p:cNvPr>
          <p:cNvSpPr>
            <a:spLocks noGrp="1"/>
          </p:cNvSpPr>
          <p:nvPr>
            <p:ph type="title"/>
          </p:nvPr>
        </p:nvSpPr>
        <p:spPr/>
        <p:txBody>
          <a:bodyPr/>
          <a:lstStyle/>
          <a:p>
            <a:r>
              <a:rPr lang="sv-SE" dirty="0"/>
              <a:t>Avgående ledamöter</a:t>
            </a:r>
          </a:p>
        </p:txBody>
      </p:sp>
      <p:sp>
        <p:nvSpPr>
          <p:cNvPr id="3" name="Platshållare för innehåll 2">
            <a:extLst>
              <a:ext uri="{FF2B5EF4-FFF2-40B4-BE49-F238E27FC236}">
                <a16:creationId xmlns:a16="http://schemas.microsoft.com/office/drawing/2014/main" id="{C722EFE6-3F6F-408F-94D1-5E3700744BF1}"/>
              </a:ext>
            </a:extLst>
          </p:cNvPr>
          <p:cNvSpPr>
            <a:spLocks noGrp="1"/>
          </p:cNvSpPr>
          <p:nvPr>
            <p:ph idx="1"/>
          </p:nvPr>
        </p:nvSpPr>
        <p:spPr/>
        <p:txBody>
          <a:bodyPr>
            <a:normAutofit/>
          </a:bodyPr>
          <a:lstStyle/>
          <a:p>
            <a:r>
              <a:rPr lang="sv-SE" sz="1400" dirty="0">
                <a:solidFill>
                  <a:srgbClr val="5A5A5A"/>
                </a:solidFill>
              </a:rPr>
              <a:t>Robert Persson</a:t>
            </a:r>
          </a:p>
          <a:p>
            <a:r>
              <a:rPr lang="sv-SE" sz="1400" dirty="0" err="1">
                <a:solidFill>
                  <a:srgbClr val="5A5A5A"/>
                </a:solidFill>
              </a:rPr>
              <a:t>Jader</a:t>
            </a:r>
            <a:r>
              <a:rPr lang="sv-SE" sz="1400" dirty="0">
                <a:solidFill>
                  <a:srgbClr val="5A5A5A"/>
                </a:solidFill>
              </a:rPr>
              <a:t> </a:t>
            </a:r>
            <a:r>
              <a:rPr lang="sv-SE" sz="1400" dirty="0" err="1">
                <a:solidFill>
                  <a:srgbClr val="5A5A5A"/>
                </a:solidFill>
              </a:rPr>
              <a:t>Bonilla</a:t>
            </a:r>
            <a:r>
              <a:rPr lang="sv-SE" sz="1400" dirty="0">
                <a:solidFill>
                  <a:srgbClr val="5A5A5A"/>
                </a:solidFill>
              </a:rPr>
              <a:t> </a:t>
            </a:r>
            <a:r>
              <a:rPr lang="sv-SE" sz="1400" dirty="0" err="1">
                <a:solidFill>
                  <a:srgbClr val="5A5A5A"/>
                </a:solidFill>
              </a:rPr>
              <a:t>Velez</a:t>
            </a:r>
            <a:endParaRPr lang="sv-SE" sz="1400" dirty="0">
              <a:solidFill>
                <a:srgbClr val="5A5A5A"/>
              </a:solidFill>
            </a:endParaRPr>
          </a:p>
          <a:p>
            <a:r>
              <a:rPr lang="sv-SE" sz="1400" dirty="0">
                <a:solidFill>
                  <a:srgbClr val="5A5A5A"/>
                </a:solidFill>
              </a:rPr>
              <a:t>Sara Lyngsö</a:t>
            </a:r>
          </a:p>
        </p:txBody>
      </p:sp>
      <p:pic>
        <p:nvPicPr>
          <p:cNvPr id="5" name="Bildobjekt 4" descr="En bild som visar tecknad serie, clipart, illustration, rita&#10;&#10;Automatiskt genererad beskrivning">
            <a:extLst>
              <a:ext uri="{FF2B5EF4-FFF2-40B4-BE49-F238E27FC236}">
                <a16:creationId xmlns:a16="http://schemas.microsoft.com/office/drawing/2014/main" id="{8A8EB954-CB76-12ED-7742-17878028CFC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252025" y="1629670"/>
            <a:ext cx="3235941" cy="2997000"/>
          </a:xfrm>
          <a:prstGeom prst="rect">
            <a:avLst/>
          </a:prstGeom>
        </p:spPr>
      </p:pic>
    </p:spTree>
    <p:extLst>
      <p:ext uri="{BB962C8B-B14F-4D97-AF65-F5344CB8AC3E}">
        <p14:creationId xmlns:p14="http://schemas.microsoft.com/office/powerpoint/2010/main" val="2710210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A773B4-7428-4122-AACD-7543E47E682A}"/>
              </a:ext>
            </a:extLst>
          </p:cNvPr>
          <p:cNvSpPr>
            <a:spLocks noGrp="1"/>
          </p:cNvSpPr>
          <p:nvPr>
            <p:ph type="title"/>
          </p:nvPr>
        </p:nvSpPr>
        <p:spPr/>
        <p:txBody>
          <a:bodyPr/>
          <a:lstStyle/>
          <a:p>
            <a:r>
              <a:rPr lang="sv-SE" dirty="0"/>
              <a:t>Uppföljning motioner från 2022</a:t>
            </a:r>
          </a:p>
        </p:txBody>
      </p:sp>
      <p:sp>
        <p:nvSpPr>
          <p:cNvPr id="3" name="Platshållare för innehåll 2">
            <a:extLst>
              <a:ext uri="{FF2B5EF4-FFF2-40B4-BE49-F238E27FC236}">
                <a16:creationId xmlns:a16="http://schemas.microsoft.com/office/drawing/2014/main" id="{C722EFE6-3F6F-408F-94D1-5E3700744BF1}"/>
              </a:ext>
            </a:extLst>
          </p:cNvPr>
          <p:cNvSpPr>
            <a:spLocks noGrp="1"/>
          </p:cNvSpPr>
          <p:nvPr>
            <p:ph idx="1"/>
          </p:nvPr>
        </p:nvSpPr>
        <p:spPr/>
        <p:txBody>
          <a:bodyPr>
            <a:normAutofit/>
          </a:bodyPr>
          <a:lstStyle/>
          <a:p>
            <a:r>
              <a:rPr lang="sv-SE" sz="1400" b="1" dirty="0">
                <a:solidFill>
                  <a:srgbClr val="5A5A5A"/>
                </a:solidFill>
              </a:rPr>
              <a:t>Motion 1</a:t>
            </a:r>
            <a:r>
              <a:rPr lang="sv-SE" sz="1400" dirty="0">
                <a:solidFill>
                  <a:srgbClr val="5A5A5A"/>
                </a:solidFill>
              </a:rPr>
              <a:t>: Skyltning på vändplatserna vid A-husen. Ansågs besvarad sedan tidigare och ingen särskild åtgärd behövs. Finns informationslapp att skriva ut och sätta på vindrutan vid särskilda behov. </a:t>
            </a:r>
          </a:p>
          <a:p>
            <a:r>
              <a:rPr lang="sv-SE" sz="1400" b="1" dirty="0">
                <a:solidFill>
                  <a:srgbClr val="5A5A5A"/>
                </a:solidFill>
              </a:rPr>
              <a:t>Motion 2</a:t>
            </a:r>
            <a:r>
              <a:rPr lang="sv-SE" sz="1400" dirty="0">
                <a:solidFill>
                  <a:srgbClr val="5A5A5A"/>
                </a:solidFill>
              </a:rPr>
              <a:t>: Trivselregler/grundläggande information för medlemmar. Angås besvarad eftersom styrelsen redan påbörjat ett sådant arbete. Materialet blev klart våren 2023 och ligger uppe på hemsidan och utdelad till alla hushåll.</a:t>
            </a:r>
          </a:p>
          <a:p>
            <a:r>
              <a:rPr lang="sv-SE" sz="1400" b="1" dirty="0">
                <a:solidFill>
                  <a:srgbClr val="5A5A5A"/>
                </a:solidFill>
              </a:rPr>
              <a:t>Motion 3</a:t>
            </a:r>
            <a:r>
              <a:rPr lang="sv-SE" sz="1400" dirty="0">
                <a:solidFill>
                  <a:srgbClr val="5A5A5A"/>
                </a:solidFill>
              </a:rPr>
              <a:t>: Bullerplank längs baksidan B-längan. Ansågs besvarad eftersom det redan åtgärdats en del med extra isolerruta på insidan och även att upplevt buller på uteplatsen är något man som boende får ta hänsyn till själv. Kontakt har dock tagits med Trafikkontoret och Miljöförvaltningen under året som gått, men något större gehör har vi inte fått eftersom stadens uppmätta bullernivåer inte visar på en förhöjd nivå. Det finns återkoppling på att bussarna eventuellt ska bytas ut mot el-bussar som i sig ger mindre buller med tanke på busstationernas placering. Upplever man ökat buller rekommenderar vi att man framför klagomål till staden om detta direkt genom Tyck till </a:t>
            </a:r>
            <a:r>
              <a:rPr lang="sv-SE" sz="1400" dirty="0" err="1">
                <a:solidFill>
                  <a:srgbClr val="5A5A5A"/>
                </a:solidFill>
              </a:rPr>
              <a:t>appen</a:t>
            </a:r>
            <a:r>
              <a:rPr lang="sv-SE" sz="1400" dirty="0">
                <a:solidFill>
                  <a:srgbClr val="5A5A5A"/>
                </a:solidFill>
              </a:rPr>
              <a:t> eller genom att ringa. </a:t>
            </a:r>
          </a:p>
        </p:txBody>
      </p:sp>
    </p:spTree>
    <p:extLst>
      <p:ext uri="{BB962C8B-B14F-4D97-AF65-F5344CB8AC3E}">
        <p14:creationId xmlns:p14="http://schemas.microsoft.com/office/powerpoint/2010/main" val="2606939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A773B4-7428-4122-AACD-7543E47E682A}"/>
              </a:ext>
            </a:extLst>
          </p:cNvPr>
          <p:cNvSpPr>
            <a:spLocks noGrp="1"/>
          </p:cNvSpPr>
          <p:nvPr>
            <p:ph type="title"/>
          </p:nvPr>
        </p:nvSpPr>
        <p:spPr/>
        <p:txBody>
          <a:bodyPr/>
          <a:lstStyle/>
          <a:p>
            <a:r>
              <a:rPr lang="sv-SE" dirty="0"/>
              <a:t>60-årsfest – Save the date</a:t>
            </a:r>
          </a:p>
        </p:txBody>
      </p:sp>
      <p:sp>
        <p:nvSpPr>
          <p:cNvPr id="3" name="Platshållare för innehåll 2">
            <a:extLst>
              <a:ext uri="{FF2B5EF4-FFF2-40B4-BE49-F238E27FC236}">
                <a16:creationId xmlns:a16="http://schemas.microsoft.com/office/drawing/2014/main" id="{C722EFE6-3F6F-408F-94D1-5E3700744BF1}"/>
              </a:ext>
            </a:extLst>
          </p:cNvPr>
          <p:cNvSpPr>
            <a:spLocks noGrp="1"/>
          </p:cNvSpPr>
          <p:nvPr>
            <p:ph idx="1"/>
          </p:nvPr>
        </p:nvSpPr>
        <p:spPr/>
        <p:txBody>
          <a:bodyPr>
            <a:normAutofit/>
          </a:bodyPr>
          <a:lstStyle/>
          <a:p>
            <a:r>
              <a:rPr lang="sv-SE" sz="1400" dirty="0">
                <a:solidFill>
                  <a:srgbClr val="5A5A5A"/>
                </a:solidFill>
              </a:rPr>
              <a:t>Vår fina BRF fyller 60 år och det ska firas och vi hoppas att alla ni vill komma och fira det. </a:t>
            </a:r>
          </a:p>
          <a:p>
            <a:r>
              <a:rPr lang="sv-SE" sz="1400" dirty="0">
                <a:solidFill>
                  <a:srgbClr val="5A5A5A"/>
                </a:solidFill>
              </a:rPr>
              <a:t>Virpi Törnroth från styrelsen är sammankallande och flera medlemmar har valt att vara med i festkommittén. Finns det fler eldsjälar som vill ställa upp med planering, aktiviteter, eller liknande hör av er till Virpi på </a:t>
            </a:r>
            <a:r>
              <a:rPr lang="sv-SE" sz="1400" dirty="0">
                <a:solidFill>
                  <a:srgbClr val="5A5A5A"/>
                </a:solidFill>
                <a:hlinkClick r:id="rId2"/>
              </a:rPr>
              <a:t>virpi@brflaskpapperet.se</a:t>
            </a:r>
            <a:endParaRPr lang="sv-SE" sz="1400" dirty="0">
              <a:solidFill>
                <a:srgbClr val="5A5A5A"/>
              </a:solidFill>
            </a:endParaRPr>
          </a:p>
          <a:p>
            <a:r>
              <a:rPr lang="sv-SE" sz="1400" dirty="0">
                <a:solidFill>
                  <a:srgbClr val="5A5A5A"/>
                </a:solidFill>
              </a:rPr>
              <a:t>Festen kommer hållas 19 augusti 2023</a:t>
            </a:r>
          </a:p>
          <a:p>
            <a:endParaRPr lang="sv-SE" sz="1400" dirty="0">
              <a:solidFill>
                <a:srgbClr val="5A5A5A"/>
              </a:solidFill>
            </a:endParaRPr>
          </a:p>
        </p:txBody>
      </p:sp>
      <p:pic>
        <p:nvPicPr>
          <p:cNvPr id="7" name="Bildobjekt 6" descr="En bild som visar ballong, hjärta, Partyprylar, Färggrann&#10;&#10;Automatiskt genererad beskrivning">
            <a:extLst>
              <a:ext uri="{FF2B5EF4-FFF2-40B4-BE49-F238E27FC236}">
                <a16:creationId xmlns:a16="http://schemas.microsoft.com/office/drawing/2014/main" id="{C433EA2A-CDF4-3F1A-D25B-A32F26770E0E}"/>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6563966" y="2552898"/>
            <a:ext cx="1924000" cy="2073772"/>
          </a:xfrm>
          <a:prstGeom prst="rect">
            <a:avLst/>
          </a:prstGeom>
        </p:spPr>
      </p:pic>
    </p:spTree>
    <p:extLst>
      <p:ext uri="{BB962C8B-B14F-4D97-AF65-F5344CB8AC3E}">
        <p14:creationId xmlns:p14="http://schemas.microsoft.com/office/powerpoint/2010/main" val="2515070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A773B4-7428-4122-AACD-7543E47E682A}"/>
              </a:ext>
            </a:extLst>
          </p:cNvPr>
          <p:cNvSpPr>
            <a:spLocks noGrp="1"/>
          </p:cNvSpPr>
          <p:nvPr>
            <p:ph type="title"/>
          </p:nvPr>
        </p:nvSpPr>
        <p:spPr/>
        <p:txBody>
          <a:bodyPr/>
          <a:lstStyle/>
          <a:p>
            <a:r>
              <a:rPr lang="sv-SE" dirty="0"/>
              <a:t>Fastighetsförvaltning</a:t>
            </a:r>
          </a:p>
        </p:txBody>
      </p:sp>
      <p:sp>
        <p:nvSpPr>
          <p:cNvPr id="3" name="Platshållare för innehåll 2">
            <a:extLst>
              <a:ext uri="{FF2B5EF4-FFF2-40B4-BE49-F238E27FC236}">
                <a16:creationId xmlns:a16="http://schemas.microsoft.com/office/drawing/2014/main" id="{C722EFE6-3F6F-408F-94D1-5E3700744BF1}"/>
              </a:ext>
            </a:extLst>
          </p:cNvPr>
          <p:cNvSpPr>
            <a:spLocks noGrp="1"/>
          </p:cNvSpPr>
          <p:nvPr>
            <p:ph idx="1"/>
          </p:nvPr>
        </p:nvSpPr>
        <p:spPr/>
        <p:txBody>
          <a:bodyPr>
            <a:normAutofit/>
          </a:bodyPr>
          <a:lstStyle/>
          <a:p>
            <a:r>
              <a:rPr lang="sv-SE" sz="1400" dirty="0">
                <a:solidFill>
                  <a:srgbClr val="5A5A5A"/>
                </a:solidFill>
              </a:rPr>
              <a:t>Styrelsen har påbörjat en upphandling för fastighetsförvaltning och fastighetsskötsel</a:t>
            </a:r>
          </a:p>
          <a:p>
            <a:r>
              <a:rPr lang="sv-SE" sz="1400" dirty="0">
                <a:solidFill>
                  <a:srgbClr val="5A5A5A"/>
                </a:solidFill>
              </a:rPr>
              <a:t>Idag sköter HSB förvaltningen åt oss och avtalet är uppsagt för omförhandling</a:t>
            </a:r>
          </a:p>
          <a:p>
            <a:r>
              <a:rPr lang="sv-SE" sz="1400" dirty="0">
                <a:solidFill>
                  <a:srgbClr val="5A5A5A"/>
                </a:solidFill>
              </a:rPr>
              <a:t>Tre externa aktörer har lämnat anbud samt HSB, den nya styrelsen har i uppdrag att fortsätta arbetet med att välja leverantör</a:t>
            </a:r>
          </a:p>
          <a:p>
            <a:r>
              <a:rPr lang="sv-SE" sz="1400" dirty="0">
                <a:solidFill>
                  <a:srgbClr val="5A5A5A"/>
                </a:solidFill>
              </a:rPr>
              <a:t>Anledningen till upphandlingen är att vi vill att en aktör tar större ansvar för förvaltningen och skötseln så att styrelsen inte behöver axla så tungt ansvar för komplexa fastighetsfrågor</a:t>
            </a:r>
          </a:p>
          <a:p>
            <a:endParaRPr lang="sv-SE" sz="1400" dirty="0">
              <a:solidFill>
                <a:srgbClr val="5A5A5A"/>
              </a:solidFill>
            </a:endParaRPr>
          </a:p>
        </p:txBody>
      </p:sp>
    </p:spTree>
    <p:extLst>
      <p:ext uri="{BB962C8B-B14F-4D97-AF65-F5344CB8AC3E}">
        <p14:creationId xmlns:p14="http://schemas.microsoft.com/office/powerpoint/2010/main" val="26538225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A773B4-7428-4122-AACD-7543E47E682A}"/>
              </a:ext>
            </a:extLst>
          </p:cNvPr>
          <p:cNvSpPr>
            <a:spLocks noGrp="1"/>
          </p:cNvSpPr>
          <p:nvPr>
            <p:ph type="title"/>
          </p:nvPr>
        </p:nvSpPr>
        <p:spPr/>
        <p:txBody>
          <a:bodyPr/>
          <a:lstStyle/>
          <a:p>
            <a:r>
              <a:rPr lang="sv-SE" dirty="0"/>
              <a:t>Dräneringsprojekt D-husen</a:t>
            </a:r>
          </a:p>
        </p:txBody>
      </p:sp>
      <p:sp>
        <p:nvSpPr>
          <p:cNvPr id="3" name="Platshållare för innehåll 2">
            <a:extLst>
              <a:ext uri="{FF2B5EF4-FFF2-40B4-BE49-F238E27FC236}">
                <a16:creationId xmlns:a16="http://schemas.microsoft.com/office/drawing/2014/main" id="{C722EFE6-3F6F-408F-94D1-5E3700744BF1}"/>
              </a:ext>
            </a:extLst>
          </p:cNvPr>
          <p:cNvSpPr>
            <a:spLocks noGrp="1"/>
          </p:cNvSpPr>
          <p:nvPr>
            <p:ph idx="1"/>
          </p:nvPr>
        </p:nvSpPr>
        <p:spPr/>
        <p:txBody>
          <a:bodyPr>
            <a:normAutofit/>
          </a:bodyPr>
          <a:lstStyle/>
          <a:p>
            <a:r>
              <a:rPr lang="sv-SE" sz="1400" dirty="0">
                <a:solidFill>
                  <a:srgbClr val="5A5A5A"/>
                </a:solidFill>
              </a:rPr>
              <a:t>Dräneringsprojektet är i slutfasen med lite mindre åtgärder kvar</a:t>
            </a:r>
          </a:p>
          <a:p>
            <a:r>
              <a:rPr lang="sv-SE" sz="1400" dirty="0">
                <a:solidFill>
                  <a:srgbClr val="5A5A5A"/>
                </a:solidFill>
              </a:rPr>
              <a:t>Utvärdering av dräneringen kommer skickas till samtliga medlemmar efter projektet är helt avslutat</a:t>
            </a:r>
          </a:p>
        </p:txBody>
      </p:sp>
      <p:pic>
        <p:nvPicPr>
          <p:cNvPr id="5" name="Bildobjekt 4" descr="En bild som visar transport, grävmaskin, Konstruktionsutrustning, bulldozer&#10;&#10;Automatiskt genererad beskrivning">
            <a:extLst>
              <a:ext uri="{FF2B5EF4-FFF2-40B4-BE49-F238E27FC236}">
                <a16:creationId xmlns:a16="http://schemas.microsoft.com/office/drawing/2014/main" id="{93D88EB8-45B5-36E8-DE5B-33EB60BEDFEF}"/>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286375" y="2474020"/>
            <a:ext cx="3228975" cy="2152650"/>
          </a:xfrm>
          <a:prstGeom prst="rect">
            <a:avLst/>
          </a:prstGeom>
        </p:spPr>
      </p:pic>
    </p:spTree>
    <p:extLst>
      <p:ext uri="{BB962C8B-B14F-4D97-AF65-F5344CB8AC3E}">
        <p14:creationId xmlns:p14="http://schemas.microsoft.com/office/powerpoint/2010/main" val="3211382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A773B4-7428-4122-AACD-7543E47E682A}"/>
              </a:ext>
            </a:extLst>
          </p:cNvPr>
          <p:cNvSpPr>
            <a:spLocks noGrp="1"/>
          </p:cNvSpPr>
          <p:nvPr>
            <p:ph type="title"/>
          </p:nvPr>
        </p:nvSpPr>
        <p:spPr/>
        <p:txBody>
          <a:bodyPr/>
          <a:lstStyle/>
          <a:p>
            <a:r>
              <a:rPr lang="sv-SE" dirty="0"/>
              <a:t>Tack och god natt!</a:t>
            </a:r>
          </a:p>
        </p:txBody>
      </p:sp>
      <p:pic>
        <p:nvPicPr>
          <p:cNvPr id="7" name="Bildobjekt 6" descr="En bild som visar himmel, utomhus, träd, konstellation&#10;&#10;Automatiskt genererad beskrivning">
            <a:extLst>
              <a:ext uri="{FF2B5EF4-FFF2-40B4-BE49-F238E27FC236}">
                <a16:creationId xmlns:a16="http://schemas.microsoft.com/office/drawing/2014/main" id="{7A38D123-2CF2-87CA-CF16-6715A33C53E9}"/>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047900" y="1578161"/>
            <a:ext cx="3048200" cy="3007557"/>
          </a:xfrm>
          <a:prstGeom prst="rect">
            <a:avLst/>
          </a:prstGeom>
        </p:spPr>
      </p:pic>
    </p:spTree>
    <p:extLst>
      <p:ext uri="{BB962C8B-B14F-4D97-AF65-F5344CB8AC3E}">
        <p14:creationId xmlns:p14="http://schemas.microsoft.com/office/powerpoint/2010/main" val="32219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A773B4-7428-4122-AACD-7543E47E682A}"/>
              </a:ext>
            </a:extLst>
          </p:cNvPr>
          <p:cNvSpPr>
            <a:spLocks noGrp="1"/>
          </p:cNvSpPr>
          <p:nvPr>
            <p:ph type="title"/>
          </p:nvPr>
        </p:nvSpPr>
        <p:spPr/>
        <p:txBody>
          <a:bodyPr/>
          <a:lstStyle/>
          <a:p>
            <a:r>
              <a:rPr lang="sv-SE" dirty="0"/>
              <a:t>Kostnader och fördelning</a:t>
            </a:r>
          </a:p>
        </p:txBody>
      </p:sp>
      <p:sp>
        <p:nvSpPr>
          <p:cNvPr id="3" name="Platshållare för innehåll 2">
            <a:extLst>
              <a:ext uri="{FF2B5EF4-FFF2-40B4-BE49-F238E27FC236}">
                <a16:creationId xmlns:a16="http://schemas.microsoft.com/office/drawing/2014/main" id="{C722EFE6-3F6F-408F-94D1-5E3700744BF1}"/>
              </a:ext>
            </a:extLst>
          </p:cNvPr>
          <p:cNvSpPr>
            <a:spLocks noGrp="1"/>
          </p:cNvSpPr>
          <p:nvPr>
            <p:ph idx="1"/>
          </p:nvPr>
        </p:nvSpPr>
        <p:spPr/>
        <p:txBody>
          <a:bodyPr>
            <a:normAutofit/>
          </a:bodyPr>
          <a:lstStyle/>
          <a:p>
            <a:pPr marL="0" indent="0">
              <a:buNone/>
            </a:pPr>
            <a:endParaRPr lang="sv-SE" sz="1400" dirty="0"/>
          </a:p>
          <a:p>
            <a:endParaRPr lang="sv-SE" sz="1400" dirty="0"/>
          </a:p>
          <a:p>
            <a:endParaRPr lang="sv-SE" sz="1400" dirty="0"/>
          </a:p>
        </p:txBody>
      </p:sp>
      <p:pic>
        <p:nvPicPr>
          <p:cNvPr id="8" name="Bildobjekt 7" descr="En bild som visar text, skärmbild, diagram, cirkel&#10;&#10;Automatiskt genererad beskrivning">
            <a:extLst>
              <a:ext uri="{FF2B5EF4-FFF2-40B4-BE49-F238E27FC236}">
                <a16:creationId xmlns:a16="http://schemas.microsoft.com/office/drawing/2014/main" id="{479F3C03-D026-E80A-1FE7-73ACC44E4DE8}"/>
              </a:ext>
            </a:extLst>
          </p:cNvPr>
          <p:cNvPicPr>
            <a:picLocks noChangeAspect="1"/>
          </p:cNvPicPr>
          <p:nvPr/>
        </p:nvPicPr>
        <p:blipFill rotWithShape="1">
          <a:blip r:embed="rId2">
            <a:extLst>
              <a:ext uri="{28A0092B-C50C-407E-A947-70E740481C1C}">
                <a14:useLocalDpi xmlns:a14="http://schemas.microsoft.com/office/drawing/2010/main" val="0"/>
              </a:ext>
            </a:extLst>
          </a:blip>
          <a:srcRect l="5389" r="18266" b="6424"/>
          <a:stretch/>
        </p:blipFill>
        <p:spPr>
          <a:xfrm>
            <a:off x="628650" y="1578161"/>
            <a:ext cx="2922404" cy="2804482"/>
          </a:xfrm>
          <a:prstGeom prst="rect">
            <a:avLst/>
          </a:prstGeom>
        </p:spPr>
      </p:pic>
      <p:pic>
        <p:nvPicPr>
          <p:cNvPr id="13" name="Bildobjekt 12" descr="En bild som visar text, skärmbild, diagram, linje&#10;&#10;Automatiskt genererad beskrivning">
            <a:extLst>
              <a:ext uri="{FF2B5EF4-FFF2-40B4-BE49-F238E27FC236}">
                <a16:creationId xmlns:a16="http://schemas.microsoft.com/office/drawing/2014/main" id="{5C786D20-38F0-CAE0-6299-D95B9B44F3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8017" y="1578161"/>
            <a:ext cx="3909949" cy="2809339"/>
          </a:xfrm>
          <a:prstGeom prst="rect">
            <a:avLst/>
          </a:prstGeom>
        </p:spPr>
      </p:pic>
    </p:spTree>
    <p:extLst>
      <p:ext uri="{BB962C8B-B14F-4D97-AF65-F5344CB8AC3E}">
        <p14:creationId xmlns:p14="http://schemas.microsoft.com/office/powerpoint/2010/main" val="3009811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A773B4-7428-4122-AACD-7543E47E682A}"/>
              </a:ext>
            </a:extLst>
          </p:cNvPr>
          <p:cNvSpPr>
            <a:spLocks noGrp="1"/>
          </p:cNvSpPr>
          <p:nvPr>
            <p:ph type="title"/>
          </p:nvPr>
        </p:nvSpPr>
        <p:spPr/>
        <p:txBody>
          <a:bodyPr/>
          <a:lstStyle/>
          <a:p>
            <a:r>
              <a:rPr lang="sv-SE" dirty="0"/>
              <a:t>Ekonomi</a:t>
            </a:r>
          </a:p>
        </p:txBody>
      </p:sp>
      <p:sp>
        <p:nvSpPr>
          <p:cNvPr id="3" name="Platshållare för innehåll 2">
            <a:extLst>
              <a:ext uri="{FF2B5EF4-FFF2-40B4-BE49-F238E27FC236}">
                <a16:creationId xmlns:a16="http://schemas.microsoft.com/office/drawing/2014/main" id="{C722EFE6-3F6F-408F-94D1-5E3700744BF1}"/>
              </a:ext>
            </a:extLst>
          </p:cNvPr>
          <p:cNvSpPr>
            <a:spLocks noGrp="1"/>
          </p:cNvSpPr>
          <p:nvPr>
            <p:ph idx="1"/>
          </p:nvPr>
        </p:nvSpPr>
        <p:spPr/>
        <p:txBody>
          <a:bodyPr>
            <a:normAutofit/>
          </a:bodyPr>
          <a:lstStyle/>
          <a:p>
            <a:r>
              <a:rPr lang="sv-SE" sz="1400" dirty="0">
                <a:solidFill>
                  <a:srgbClr val="5A5A5A"/>
                </a:solidFill>
              </a:rPr>
              <a:t>Avgiften höjdes 5 % from 1 juli</a:t>
            </a:r>
          </a:p>
          <a:p>
            <a:r>
              <a:rPr lang="sv-SE" sz="1400" dirty="0">
                <a:solidFill>
                  <a:srgbClr val="5A5A5A"/>
                </a:solidFill>
              </a:rPr>
              <a:t>Nya lån: 20 MSEK</a:t>
            </a:r>
          </a:p>
          <a:p>
            <a:r>
              <a:rPr lang="sv-SE" sz="1400" dirty="0">
                <a:solidFill>
                  <a:srgbClr val="5A5A5A"/>
                </a:solidFill>
              </a:rPr>
              <a:t>Verksamhetsanalys baserat på 50-årig underhållsplan</a:t>
            </a:r>
          </a:p>
          <a:p>
            <a:pPr lvl="1"/>
            <a:r>
              <a:rPr lang="sv-SE" sz="1200" dirty="0">
                <a:solidFill>
                  <a:srgbClr val="5A5A5A"/>
                </a:solidFill>
              </a:rPr>
              <a:t>Generellt bra</a:t>
            </a:r>
          </a:p>
          <a:p>
            <a:pPr lvl="1"/>
            <a:r>
              <a:rPr lang="sv-SE" sz="1200" dirty="0">
                <a:solidFill>
                  <a:srgbClr val="5A5A5A"/>
                </a:solidFill>
              </a:rPr>
              <a:t>Men, alltför lågt sparande till framtida underhåll</a:t>
            </a:r>
            <a:endParaRPr lang="sv-SE" sz="1400" dirty="0"/>
          </a:p>
        </p:txBody>
      </p:sp>
      <p:pic>
        <p:nvPicPr>
          <p:cNvPr id="5" name="Bildobjekt 4" descr="En bild som visar bok, kontorsvaror, kontorsmaterial, Pryttlar&#10;&#10;Automatiskt genererad beskrivning">
            <a:extLst>
              <a:ext uri="{FF2B5EF4-FFF2-40B4-BE49-F238E27FC236}">
                <a16:creationId xmlns:a16="http://schemas.microsoft.com/office/drawing/2014/main" id="{51B16C84-20E0-A56E-AC6A-CA728DBF97CF}"/>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4876211" y="1583347"/>
            <a:ext cx="3611755" cy="2160879"/>
          </a:xfrm>
          <a:prstGeom prst="rect">
            <a:avLst/>
          </a:prstGeom>
        </p:spPr>
      </p:pic>
    </p:spTree>
    <p:extLst>
      <p:ext uri="{BB962C8B-B14F-4D97-AF65-F5344CB8AC3E}">
        <p14:creationId xmlns:p14="http://schemas.microsoft.com/office/powerpoint/2010/main" val="1946380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A773B4-7428-4122-AACD-7543E47E682A}"/>
              </a:ext>
            </a:extLst>
          </p:cNvPr>
          <p:cNvSpPr>
            <a:spLocks noGrp="1"/>
          </p:cNvSpPr>
          <p:nvPr>
            <p:ph type="title"/>
          </p:nvPr>
        </p:nvSpPr>
        <p:spPr/>
        <p:txBody>
          <a:bodyPr/>
          <a:lstStyle/>
          <a:p>
            <a:r>
              <a:rPr lang="sv-SE" dirty="0"/>
              <a:t>Nyckeltal</a:t>
            </a:r>
          </a:p>
        </p:txBody>
      </p:sp>
      <p:sp>
        <p:nvSpPr>
          <p:cNvPr id="3" name="Platshållare för innehåll 2">
            <a:extLst>
              <a:ext uri="{FF2B5EF4-FFF2-40B4-BE49-F238E27FC236}">
                <a16:creationId xmlns:a16="http://schemas.microsoft.com/office/drawing/2014/main" id="{C722EFE6-3F6F-408F-94D1-5E3700744BF1}"/>
              </a:ext>
            </a:extLst>
          </p:cNvPr>
          <p:cNvSpPr>
            <a:spLocks noGrp="1"/>
          </p:cNvSpPr>
          <p:nvPr>
            <p:ph idx="1"/>
          </p:nvPr>
        </p:nvSpPr>
        <p:spPr/>
        <p:txBody>
          <a:bodyPr>
            <a:normAutofit/>
          </a:bodyPr>
          <a:lstStyle/>
          <a:p>
            <a:pPr marL="0" indent="0">
              <a:buNone/>
            </a:pPr>
            <a:endParaRPr lang="sv-SE" sz="1400" dirty="0"/>
          </a:p>
          <a:p>
            <a:endParaRPr lang="sv-SE" sz="1400" dirty="0"/>
          </a:p>
          <a:p>
            <a:endParaRPr lang="sv-SE" sz="1400" dirty="0"/>
          </a:p>
        </p:txBody>
      </p:sp>
      <p:graphicFrame>
        <p:nvGraphicFramePr>
          <p:cNvPr id="4" name="Google Shape;67;p15">
            <a:extLst>
              <a:ext uri="{FF2B5EF4-FFF2-40B4-BE49-F238E27FC236}">
                <a16:creationId xmlns:a16="http://schemas.microsoft.com/office/drawing/2014/main" id="{7409994D-7892-F348-8DD8-96A5D08DFB20}"/>
              </a:ext>
            </a:extLst>
          </p:cNvPr>
          <p:cNvGraphicFramePr/>
          <p:nvPr>
            <p:extLst>
              <p:ext uri="{D42A27DB-BD31-4B8C-83A1-F6EECF244321}">
                <p14:modId xmlns:p14="http://schemas.microsoft.com/office/powerpoint/2010/main" val="2249177272"/>
              </p:ext>
            </p:extLst>
          </p:nvPr>
        </p:nvGraphicFramePr>
        <p:xfrm>
          <a:off x="628650" y="1578161"/>
          <a:ext cx="4816650" cy="2286000"/>
        </p:xfrm>
        <a:graphic>
          <a:graphicData uri="http://schemas.openxmlformats.org/drawingml/2006/table">
            <a:tbl>
              <a:tblPr>
                <a:noFill/>
              </a:tblPr>
              <a:tblGrid>
                <a:gridCol w="1577275">
                  <a:extLst>
                    <a:ext uri="{9D8B030D-6E8A-4147-A177-3AD203B41FA5}">
                      <a16:colId xmlns:a16="http://schemas.microsoft.com/office/drawing/2014/main" val="20000"/>
                    </a:ext>
                  </a:extLst>
                </a:gridCol>
                <a:gridCol w="647875">
                  <a:extLst>
                    <a:ext uri="{9D8B030D-6E8A-4147-A177-3AD203B41FA5}">
                      <a16:colId xmlns:a16="http://schemas.microsoft.com/office/drawing/2014/main" val="20001"/>
                    </a:ext>
                  </a:extLst>
                </a:gridCol>
                <a:gridCol w="647875">
                  <a:extLst>
                    <a:ext uri="{9D8B030D-6E8A-4147-A177-3AD203B41FA5}">
                      <a16:colId xmlns:a16="http://schemas.microsoft.com/office/drawing/2014/main" val="20002"/>
                    </a:ext>
                  </a:extLst>
                </a:gridCol>
                <a:gridCol w="647875">
                  <a:extLst>
                    <a:ext uri="{9D8B030D-6E8A-4147-A177-3AD203B41FA5}">
                      <a16:colId xmlns:a16="http://schemas.microsoft.com/office/drawing/2014/main" val="20003"/>
                    </a:ext>
                  </a:extLst>
                </a:gridCol>
                <a:gridCol w="647875">
                  <a:extLst>
                    <a:ext uri="{9D8B030D-6E8A-4147-A177-3AD203B41FA5}">
                      <a16:colId xmlns:a16="http://schemas.microsoft.com/office/drawing/2014/main" val="20004"/>
                    </a:ext>
                  </a:extLst>
                </a:gridCol>
                <a:gridCol w="647875">
                  <a:extLst>
                    <a:ext uri="{9D8B030D-6E8A-4147-A177-3AD203B41FA5}">
                      <a16:colId xmlns:a16="http://schemas.microsoft.com/office/drawing/2014/main" val="20005"/>
                    </a:ext>
                  </a:extLst>
                </a:gridCol>
              </a:tblGrid>
              <a:tr h="381000">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r>
                        <a:rPr lang="en" sz="1000"/>
                        <a:t>2022</a:t>
                      </a:r>
                      <a:endParaRPr sz="1000"/>
                    </a:p>
                  </a:txBody>
                  <a:tcPr marL="91425" marR="91425" marT="91425" marB="91425"/>
                </a:tc>
                <a:tc>
                  <a:txBody>
                    <a:bodyPr/>
                    <a:lstStyle/>
                    <a:p>
                      <a:pPr marL="0" lvl="0" indent="0" algn="l" rtl="0">
                        <a:spcBef>
                          <a:spcPts val="0"/>
                        </a:spcBef>
                        <a:spcAft>
                          <a:spcPts val="0"/>
                        </a:spcAft>
                        <a:buNone/>
                      </a:pPr>
                      <a:r>
                        <a:rPr lang="en" sz="1000"/>
                        <a:t>2021</a:t>
                      </a:r>
                      <a:endParaRPr sz="1000"/>
                    </a:p>
                  </a:txBody>
                  <a:tcPr marL="91425" marR="91425" marT="91425" marB="91425"/>
                </a:tc>
                <a:tc>
                  <a:txBody>
                    <a:bodyPr/>
                    <a:lstStyle/>
                    <a:p>
                      <a:pPr marL="0" lvl="0" indent="0" algn="l" rtl="0">
                        <a:spcBef>
                          <a:spcPts val="0"/>
                        </a:spcBef>
                        <a:spcAft>
                          <a:spcPts val="0"/>
                        </a:spcAft>
                        <a:buNone/>
                      </a:pPr>
                      <a:r>
                        <a:rPr lang="en" sz="1000"/>
                        <a:t>2020</a:t>
                      </a:r>
                      <a:endParaRPr sz="1000"/>
                    </a:p>
                  </a:txBody>
                  <a:tcPr marL="91425" marR="91425" marT="91425" marB="91425"/>
                </a:tc>
                <a:tc>
                  <a:txBody>
                    <a:bodyPr/>
                    <a:lstStyle/>
                    <a:p>
                      <a:pPr marL="0" lvl="0" indent="0" algn="l" rtl="0">
                        <a:spcBef>
                          <a:spcPts val="0"/>
                        </a:spcBef>
                        <a:spcAft>
                          <a:spcPts val="0"/>
                        </a:spcAft>
                        <a:buNone/>
                      </a:pPr>
                      <a:r>
                        <a:rPr lang="en" sz="1000"/>
                        <a:t>2019</a:t>
                      </a:r>
                      <a:endParaRPr sz="1000"/>
                    </a:p>
                  </a:txBody>
                  <a:tcPr marL="91425" marR="91425" marT="91425" marB="91425"/>
                </a:tc>
                <a:tc>
                  <a:txBody>
                    <a:bodyPr/>
                    <a:lstStyle/>
                    <a:p>
                      <a:pPr marL="0" lvl="0" indent="0" algn="l" rtl="0">
                        <a:spcBef>
                          <a:spcPts val="0"/>
                        </a:spcBef>
                        <a:spcAft>
                          <a:spcPts val="0"/>
                        </a:spcAft>
                        <a:buNone/>
                      </a:pPr>
                      <a:r>
                        <a:rPr lang="en" sz="1000"/>
                        <a:t>2018</a:t>
                      </a:r>
                      <a:endParaRPr sz="1000"/>
                    </a:p>
                  </a:txBody>
                  <a:tcPr marL="91425" marR="91425" marT="91425" marB="91425"/>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sz="1000"/>
                        <a:t>Sparande kr / kvm</a:t>
                      </a:r>
                      <a:endParaRPr sz="1000"/>
                    </a:p>
                  </a:txBody>
                  <a:tcPr marL="91425" marR="91425" marT="91425" marB="91425"/>
                </a:tc>
                <a:tc>
                  <a:txBody>
                    <a:bodyPr/>
                    <a:lstStyle/>
                    <a:p>
                      <a:pPr marL="0" lvl="0" indent="0" algn="l" rtl="0">
                        <a:spcBef>
                          <a:spcPts val="0"/>
                        </a:spcBef>
                        <a:spcAft>
                          <a:spcPts val="0"/>
                        </a:spcAft>
                        <a:buNone/>
                      </a:pPr>
                      <a:r>
                        <a:rPr lang="en" sz="800"/>
                        <a:t>91</a:t>
                      </a:r>
                      <a:endParaRPr sz="800"/>
                    </a:p>
                  </a:txBody>
                  <a:tcPr marL="91425" marR="91425" marT="91425" marB="91425"/>
                </a:tc>
                <a:tc>
                  <a:txBody>
                    <a:bodyPr/>
                    <a:lstStyle/>
                    <a:p>
                      <a:pPr marL="0" lvl="0" indent="0" algn="l" rtl="0">
                        <a:spcBef>
                          <a:spcPts val="0"/>
                        </a:spcBef>
                        <a:spcAft>
                          <a:spcPts val="0"/>
                        </a:spcAft>
                        <a:buNone/>
                      </a:pPr>
                      <a:r>
                        <a:rPr lang="en" sz="800" dirty="0"/>
                        <a:t>156</a:t>
                      </a:r>
                      <a:endParaRPr sz="800" dirty="0"/>
                    </a:p>
                  </a:txBody>
                  <a:tcPr marL="91425" marR="91425" marT="91425" marB="91425"/>
                </a:tc>
                <a:tc>
                  <a:txBody>
                    <a:bodyPr/>
                    <a:lstStyle/>
                    <a:p>
                      <a:pPr marL="0" lvl="0" indent="0" algn="l" rtl="0">
                        <a:spcBef>
                          <a:spcPts val="0"/>
                        </a:spcBef>
                        <a:spcAft>
                          <a:spcPts val="0"/>
                        </a:spcAft>
                        <a:buNone/>
                      </a:pPr>
                      <a:r>
                        <a:rPr lang="en" sz="800"/>
                        <a:t>184</a:t>
                      </a:r>
                      <a:endParaRPr sz="800"/>
                    </a:p>
                  </a:txBody>
                  <a:tcPr marL="91425" marR="91425" marT="91425" marB="91425"/>
                </a:tc>
                <a:tc>
                  <a:txBody>
                    <a:bodyPr/>
                    <a:lstStyle/>
                    <a:p>
                      <a:pPr marL="0" lvl="0" indent="0" algn="l" rtl="0">
                        <a:spcBef>
                          <a:spcPts val="0"/>
                        </a:spcBef>
                        <a:spcAft>
                          <a:spcPts val="0"/>
                        </a:spcAft>
                        <a:buNone/>
                      </a:pPr>
                      <a:r>
                        <a:rPr lang="en" sz="800"/>
                        <a:t>176</a:t>
                      </a:r>
                      <a:endParaRPr sz="800"/>
                    </a:p>
                  </a:txBody>
                  <a:tcPr marL="91425" marR="91425" marT="91425" marB="91425"/>
                </a:tc>
                <a:tc>
                  <a:txBody>
                    <a:bodyPr/>
                    <a:lstStyle/>
                    <a:p>
                      <a:pPr marL="0" lvl="0" indent="0" algn="l" rtl="0">
                        <a:spcBef>
                          <a:spcPts val="0"/>
                        </a:spcBef>
                        <a:spcAft>
                          <a:spcPts val="0"/>
                        </a:spcAft>
                        <a:buNone/>
                      </a:pPr>
                      <a:r>
                        <a:rPr lang="en" sz="800"/>
                        <a:t>198</a:t>
                      </a:r>
                      <a:endParaRPr sz="800"/>
                    </a:p>
                  </a:txBody>
                  <a:tcPr marL="91425" marR="91425" marT="91425" marB="91425"/>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 sz="1000"/>
                        <a:t>Skuldsättning kr / kvm</a:t>
                      </a:r>
                      <a:endParaRPr sz="1000"/>
                    </a:p>
                  </a:txBody>
                  <a:tcPr marL="91425" marR="91425" marT="91425" marB="91425"/>
                </a:tc>
                <a:tc>
                  <a:txBody>
                    <a:bodyPr/>
                    <a:lstStyle/>
                    <a:p>
                      <a:pPr marL="0" lvl="0" indent="0" algn="l" rtl="0">
                        <a:spcBef>
                          <a:spcPts val="0"/>
                        </a:spcBef>
                        <a:spcAft>
                          <a:spcPts val="0"/>
                        </a:spcAft>
                        <a:buNone/>
                      </a:pPr>
                      <a:r>
                        <a:rPr lang="en" sz="800"/>
                        <a:t>2 877</a:t>
                      </a:r>
                      <a:endParaRPr sz="800"/>
                    </a:p>
                  </a:txBody>
                  <a:tcPr marL="91425" marR="91425" marT="91425" marB="91425"/>
                </a:tc>
                <a:tc>
                  <a:txBody>
                    <a:bodyPr/>
                    <a:lstStyle/>
                    <a:p>
                      <a:pPr marL="0" lvl="0" indent="0" algn="l" rtl="0">
                        <a:spcBef>
                          <a:spcPts val="0"/>
                        </a:spcBef>
                        <a:spcAft>
                          <a:spcPts val="0"/>
                        </a:spcAft>
                        <a:buNone/>
                      </a:pPr>
                      <a:r>
                        <a:rPr lang="en" sz="800"/>
                        <a:t>836</a:t>
                      </a:r>
                      <a:endParaRPr sz="800"/>
                    </a:p>
                  </a:txBody>
                  <a:tcPr marL="91425" marR="91425" marT="91425" marB="91425"/>
                </a:tc>
                <a:tc>
                  <a:txBody>
                    <a:bodyPr/>
                    <a:lstStyle/>
                    <a:p>
                      <a:pPr marL="0" lvl="0" indent="0" algn="l" rtl="0">
                        <a:spcBef>
                          <a:spcPts val="0"/>
                        </a:spcBef>
                        <a:spcAft>
                          <a:spcPts val="0"/>
                        </a:spcAft>
                        <a:buNone/>
                      </a:pPr>
                      <a:r>
                        <a:rPr lang="en" sz="800"/>
                        <a:t>836</a:t>
                      </a:r>
                      <a:endParaRPr sz="800"/>
                    </a:p>
                  </a:txBody>
                  <a:tcPr marL="91425" marR="91425" marT="91425" marB="91425"/>
                </a:tc>
                <a:tc>
                  <a:txBody>
                    <a:bodyPr/>
                    <a:lstStyle/>
                    <a:p>
                      <a:pPr marL="0" lvl="0" indent="0" algn="l" rtl="0">
                        <a:spcBef>
                          <a:spcPts val="0"/>
                        </a:spcBef>
                        <a:spcAft>
                          <a:spcPts val="0"/>
                        </a:spcAft>
                        <a:buNone/>
                      </a:pPr>
                      <a:r>
                        <a:rPr lang="en" sz="800"/>
                        <a:t>836</a:t>
                      </a:r>
                      <a:endParaRPr sz="800"/>
                    </a:p>
                  </a:txBody>
                  <a:tcPr marL="91425" marR="91425" marT="91425" marB="91425"/>
                </a:tc>
                <a:tc>
                  <a:txBody>
                    <a:bodyPr/>
                    <a:lstStyle/>
                    <a:p>
                      <a:pPr marL="0" lvl="0" indent="0" algn="l" rtl="0">
                        <a:spcBef>
                          <a:spcPts val="0"/>
                        </a:spcBef>
                        <a:spcAft>
                          <a:spcPts val="0"/>
                        </a:spcAft>
                        <a:buNone/>
                      </a:pPr>
                      <a:r>
                        <a:rPr lang="en" sz="800"/>
                        <a:t>836</a:t>
                      </a:r>
                      <a:endParaRPr sz="800"/>
                    </a:p>
                  </a:txBody>
                  <a:tcPr marL="91425" marR="91425" marT="91425" marB="91425"/>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en" sz="1000"/>
                        <a:t>Räntekänslighet</a:t>
                      </a:r>
                      <a:endParaRPr sz="1000"/>
                    </a:p>
                  </a:txBody>
                  <a:tcPr marL="91425" marR="91425" marT="91425" marB="91425"/>
                </a:tc>
                <a:tc>
                  <a:txBody>
                    <a:bodyPr/>
                    <a:lstStyle/>
                    <a:p>
                      <a:pPr marL="0" lvl="0" indent="0" algn="l" rtl="0">
                        <a:spcBef>
                          <a:spcPts val="0"/>
                        </a:spcBef>
                        <a:spcAft>
                          <a:spcPts val="0"/>
                        </a:spcAft>
                        <a:buNone/>
                      </a:pPr>
                      <a:r>
                        <a:rPr lang="en" sz="800"/>
                        <a:t>4</a:t>
                      </a:r>
                      <a:endParaRPr sz="800"/>
                    </a:p>
                  </a:txBody>
                  <a:tcPr marL="91425" marR="91425" marT="91425" marB="91425"/>
                </a:tc>
                <a:tc>
                  <a:txBody>
                    <a:bodyPr/>
                    <a:lstStyle/>
                    <a:p>
                      <a:pPr marL="0" lvl="0" indent="0" algn="l" rtl="0">
                        <a:spcBef>
                          <a:spcPts val="0"/>
                        </a:spcBef>
                        <a:spcAft>
                          <a:spcPts val="0"/>
                        </a:spcAft>
                        <a:buNone/>
                      </a:pPr>
                      <a:r>
                        <a:rPr lang="en" sz="800"/>
                        <a:t>1</a:t>
                      </a:r>
                      <a:endParaRPr sz="800"/>
                    </a:p>
                  </a:txBody>
                  <a:tcPr marL="91425" marR="91425" marT="91425" marB="91425"/>
                </a:tc>
                <a:tc>
                  <a:txBody>
                    <a:bodyPr/>
                    <a:lstStyle/>
                    <a:p>
                      <a:pPr marL="0" lvl="0" indent="0" algn="l" rtl="0">
                        <a:spcBef>
                          <a:spcPts val="0"/>
                        </a:spcBef>
                        <a:spcAft>
                          <a:spcPts val="0"/>
                        </a:spcAft>
                        <a:buNone/>
                      </a:pPr>
                      <a:r>
                        <a:rPr lang="en" sz="800"/>
                        <a:t>1</a:t>
                      </a:r>
                      <a:endParaRPr sz="800"/>
                    </a:p>
                  </a:txBody>
                  <a:tcPr marL="91425" marR="91425" marT="91425" marB="91425"/>
                </a:tc>
                <a:tc>
                  <a:txBody>
                    <a:bodyPr/>
                    <a:lstStyle/>
                    <a:p>
                      <a:pPr marL="0" lvl="0" indent="0" algn="l" rtl="0">
                        <a:spcBef>
                          <a:spcPts val="0"/>
                        </a:spcBef>
                        <a:spcAft>
                          <a:spcPts val="0"/>
                        </a:spcAft>
                        <a:buNone/>
                      </a:pPr>
                      <a:r>
                        <a:rPr lang="en" sz="800"/>
                        <a:t>1</a:t>
                      </a:r>
                      <a:endParaRPr sz="800"/>
                    </a:p>
                  </a:txBody>
                  <a:tcPr marL="91425" marR="91425" marT="91425" marB="91425"/>
                </a:tc>
                <a:tc>
                  <a:txBody>
                    <a:bodyPr/>
                    <a:lstStyle/>
                    <a:p>
                      <a:pPr marL="0" lvl="0" indent="0" algn="l" rtl="0">
                        <a:spcBef>
                          <a:spcPts val="0"/>
                        </a:spcBef>
                        <a:spcAft>
                          <a:spcPts val="0"/>
                        </a:spcAft>
                        <a:buNone/>
                      </a:pPr>
                      <a:r>
                        <a:rPr lang="en" sz="800"/>
                        <a:t>1</a:t>
                      </a:r>
                      <a:endParaRPr sz="800"/>
                    </a:p>
                  </a:txBody>
                  <a:tcPr marL="91425" marR="91425" marT="91425" marB="91425"/>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None/>
                      </a:pPr>
                      <a:r>
                        <a:rPr lang="en" sz="1000"/>
                        <a:t>Driftkostnad kr / kvm</a:t>
                      </a:r>
                      <a:endParaRPr sz="1000"/>
                    </a:p>
                  </a:txBody>
                  <a:tcPr marL="91425" marR="91425" marT="91425" marB="91425"/>
                </a:tc>
                <a:tc>
                  <a:txBody>
                    <a:bodyPr/>
                    <a:lstStyle/>
                    <a:p>
                      <a:pPr marL="0" lvl="0" indent="0" algn="l" rtl="0">
                        <a:spcBef>
                          <a:spcPts val="0"/>
                        </a:spcBef>
                        <a:spcAft>
                          <a:spcPts val="0"/>
                        </a:spcAft>
                        <a:buNone/>
                      </a:pPr>
                      <a:r>
                        <a:rPr lang="en" sz="800"/>
                        <a:t>619</a:t>
                      </a:r>
                      <a:endParaRPr sz="800"/>
                    </a:p>
                  </a:txBody>
                  <a:tcPr marL="91425" marR="91425" marT="91425" marB="91425"/>
                </a:tc>
                <a:tc>
                  <a:txBody>
                    <a:bodyPr/>
                    <a:lstStyle/>
                    <a:p>
                      <a:pPr marL="0" lvl="0" indent="0" algn="l" rtl="0">
                        <a:spcBef>
                          <a:spcPts val="0"/>
                        </a:spcBef>
                        <a:spcAft>
                          <a:spcPts val="0"/>
                        </a:spcAft>
                        <a:buNone/>
                      </a:pPr>
                      <a:r>
                        <a:rPr lang="en" sz="800"/>
                        <a:t>536</a:t>
                      </a:r>
                      <a:endParaRPr sz="800"/>
                    </a:p>
                  </a:txBody>
                  <a:tcPr marL="91425" marR="91425" marT="91425" marB="91425"/>
                </a:tc>
                <a:tc>
                  <a:txBody>
                    <a:bodyPr/>
                    <a:lstStyle/>
                    <a:p>
                      <a:pPr marL="0" lvl="0" indent="0" algn="l" rtl="0">
                        <a:spcBef>
                          <a:spcPts val="0"/>
                        </a:spcBef>
                        <a:spcAft>
                          <a:spcPts val="0"/>
                        </a:spcAft>
                        <a:buNone/>
                      </a:pPr>
                      <a:r>
                        <a:rPr lang="en" sz="800"/>
                        <a:t>505</a:t>
                      </a:r>
                      <a:endParaRPr sz="800"/>
                    </a:p>
                  </a:txBody>
                  <a:tcPr marL="91425" marR="91425" marT="91425" marB="91425"/>
                </a:tc>
                <a:tc>
                  <a:txBody>
                    <a:bodyPr/>
                    <a:lstStyle/>
                    <a:p>
                      <a:pPr marL="0" lvl="0" indent="0" algn="l" rtl="0">
                        <a:spcBef>
                          <a:spcPts val="0"/>
                        </a:spcBef>
                        <a:spcAft>
                          <a:spcPts val="0"/>
                        </a:spcAft>
                        <a:buNone/>
                      </a:pPr>
                      <a:r>
                        <a:rPr lang="en" sz="800"/>
                        <a:t>487</a:t>
                      </a:r>
                      <a:endParaRPr sz="800"/>
                    </a:p>
                  </a:txBody>
                  <a:tcPr marL="91425" marR="91425" marT="91425" marB="91425"/>
                </a:tc>
                <a:tc>
                  <a:txBody>
                    <a:bodyPr/>
                    <a:lstStyle/>
                    <a:p>
                      <a:pPr marL="0" lvl="0" indent="0" algn="l" rtl="0">
                        <a:spcBef>
                          <a:spcPts val="0"/>
                        </a:spcBef>
                        <a:spcAft>
                          <a:spcPts val="0"/>
                        </a:spcAft>
                        <a:buNone/>
                      </a:pPr>
                      <a:r>
                        <a:rPr lang="en" sz="800"/>
                        <a:t>466</a:t>
                      </a:r>
                      <a:endParaRPr sz="800"/>
                    </a:p>
                  </a:txBody>
                  <a:tcPr marL="91425" marR="91425" marT="91425" marB="91425"/>
                </a:tc>
                <a:extLst>
                  <a:ext uri="{0D108BD9-81ED-4DB2-BD59-A6C34878D82A}">
                    <a16:rowId xmlns:a16="http://schemas.microsoft.com/office/drawing/2014/main" val="10004"/>
                  </a:ext>
                </a:extLst>
              </a:tr>
              <a:tr h="381000">
                <a:tc>
                  <a:txBody>
                    <a:bodyPr/>
                    <a:lstStyle/>
                    <a:p>
                      <a:pPr marL="0" lvl="0" indent="0" algn="l" rtl="0">
                        <a:spcBef>
                          <a:spcPts val="0"/>
                        </a:spcBef>
                        <a:spcAft>
                          <a:spcPts val="0"/>
                        </a:spcAft>
                        <a:buNone/>
                      </a:pPr>
                      <a:r>
                        <a:rPr lang="en" sz="1000"/>
                        <a:t>Årsavgifter kr / kvm</a:t>
                      </a:r>
                      <a:endParaRPr sz="1000"/>
                    </a:p>
                  </a:txBody>
                  <a:tcPr marL="91425" marR="91425" marT="91425" marB="91425"/>
                </a:tc>
                <a:tc>
                  <a:txBody>
                    <a:bodyPr/>
                    <a:lstStyle/>
                    <a:p>
                      <a:pPr marL="0" lvl="0" indent="0" algn="l" rtl="0">
                        <a:spcBef>
                          <a:spcPts val="0"/>
                        </a:spcBef>
                        <a:spcAft>
                          <a:spcPts val="0"/>
                        </a:spcAft>
                        <a:buNone/>
                      </a:pPr>
                      <a:r>
                        <a:rPr lang="en" sz="800"/>
                        <a:t>708</a:t>
                      </a:r>
                      <a:endParaRPr sz="800"/>
                    </a:p>
                  </a:txBody>
                  <a:tcPr marL="91425" marR="91425" marT="91425" marB="91425"/>
                </a:tc>
                <a:tc>
                  <a:txBody>
                    <a:bodyPr/>
                    <a:lstStyle/>
                    <a:p>
                      <a:pPr marL="0" lvl="0" indent="0" algn="l" rtl="0">
                        <a:spcBef>
                          <a:spcPts val="0"/>
                        </a:spcBef>
                        <a:spcAft>
                          <a:spcPts val="0"/>
                        </a:spcAft>
                        <a:buNone/>
                      </a:pPr>
                      <a:r>
                        <a:rPr lang="en" sz="800"/>
                        <a:t>687</a:t>
                      </a:r>
                      <a:endParaRPr sz="800"/>
                    </a:p>
                  </a:txBody>
                  <a:tcPr marL="91425" marR="91425" marT="91425" marB="91425"/>
                </a:tc>
                <a:tc>
                  <a:txBody>
                    <a:bodyPr/>
                    <a:lstStyle/>
                    <a:p>
                      <a:pPr marL="0" lvl="0" indent="0" algn="l" rtl="0">
                        <a:spcBef>
                          <a:spcPts val="0"/>
                        </a:spcBef>
                        <a:spcAft>
                          <a:spcPts val="0"/>
                        </a:spcAft>
                        <a:buNone/>
                      </a:pPr>
                      <a:r>
                        <a:rPr lang="en" sz="800"/>
                        <a:t>672</a:t>
                      </a:r>
                      <a:endParaRPr sz="800"/>
                    </a:p>
                  </a:txBody>
                  <a:tcPr marL="91425" marR="91425" marT="91425" marB="91425"/>
                </a:tc>
                <a:tc>
                  <a:txBody>
                    <a:bodyPr/>
                    <a:lstStyle/>
                    <a:p>
                      <a:pPr marL="0" lvl="0" indent="0" algn="l" rtl="0">
                        <a:spcBef>
                          <a:spcPts val="0"/>
                        </a:spcBef>
                        <a:spcAft>
                          <a:spcPts val="0"/>
                        </a:spcAft>
                        <a:buNone/>
                      </a:pPr>
                      <a:r>
                        <a:rPr lang="en" sz="800"/>
                        <a:t>658</a:t>
                      </a:r>
                      <a:endParaRPr sz="800"/>
                    </a:p>
                  </a:txBody>
                  <a:tcPr marL="91425" marR="91425" marT="91425" marB="91425"/>
                </a:tc>
                <a:tc>
                  <a:txBody>
                    <a:bodyPr/>
                    <a:lstStyle/>
                    <a:p>
                      <a:pPr marL="0" lvl="0" indent="0" algn="l" rtl="0">
                        <a:spcBef>
                          <a:spcPts val="0"/>
                        </a:spcBef>
                        <a:spcAft>
                          <a:spcPts val="0"/>
                        </a:spcAft>
                        <a:buNone/>
                      </a:pPr>
                      <a:r>
                        <a:rPr lang="en" sz="800" dirty="0"/>
                        <a:t>657</a:t>
                      </a:r>
                      <a:endParaRPr sz="800" dirty="0"/>
                    </a:p>
                  </a:txBody>
                  <a:tcPr marL="91425" marR="91425" marT="91425" marB="91425"/>
                </a:tc>
                <a:extLst>
                  <a:ext uri="{0D108BD9-81ED-4DB2-BD59-A6C34878D82A}">
                    <a16:rowId xmlns:a16="http://schemas.microsoft.com/office/drawing/2014/main" val="10005"/>
                  </a:ext>
                </a:extLst>
              </a:tr>
            </a:tbl>
          </a:graphicData>
        </a:graphic>
      </p:graphicFrame>
      <p:sp>
        <p:nvSpPr>
          <p:cNvPr id="5" name="Google Shape;68;p15">
            <a:extLst>
              <a:ext uri="{FF2B5EF4-FFF2-40B4-BE49-F238E27FC236}">
                <a16:creationId xmlns:a16="http://schemas.microsoft.com/office/drawing/2014/main" id="{2194ED11-CBFF-796D-ECB9-961FD7E7D9C2}"/>
              </a:ext>
            </a:extLst>
          </p:cNvPr>
          <p:cNvSpPr txBox="1"/>
          <p:nvPr/>
        </p:nvSpPr>
        <p:spPr>
          <a:xfrm>
            <a:off x="5829450" y="2205134"/>
            <a:ext cx="26859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800" dirty="0" err="1"/>
              <a:t>Låg</a:t>
            </a:r>
            <a:r>
              <a:rPr lang="en" sz="800" dirty="0"/>
              <a:t> &lt; 3 000</a:t>
            </a:r>
            <a:endParaRPr sz="800" dirty="0"/>
          </a:p>
          <a:p>
            <a:pPr marL="0" lvl="0" indent="0" algn="l" rtl="0">
              <a:spcBef>
                <a:spcPts val="0"/>
              </a:spcBef>
              <a:spcAft>
                <a:spcPts val="0"/>
              </a:spcAft>
              <a:buNone/>
            </a:pPr>
            <a:r>
              <a:rPr lang="en" sz="800" dirty="0"/>
              <a:t>Normal 3 000 - 8 000</a:t>
            </a:r>
            <a:endParaRPr sz="800" dirty="0"/>
          </a:p>
          <a:p>
            <a:pPr marL="0" lvl="0" indent="0" algn="l" rtl="0">
              <a:spcBef>
                <a:spcPts val="0"/>
              </a:spcBef>
              <a:spcAft>
                <a:spcPts val="0"/>
              </a:spcAft>
              <a:buNone/>
            </a:pPr>
            <a:r>
              <a:rPr lang="en" sz="800" dirty="0" err="1"/>
              <a:t>Hög</a:t>
            </a:r>
            <a:r>
              <a:rPr lang="en" sz="800" dirty="0"/>
              <a:t> 8 000 - 15 000</a:t>
            </a:r>
            <a:endParaRPr sz="800" dirty="0"/>
          </a:p>
        </p:txBody>
      </p:sp>
      <p:sp>
        <p:nvSpPr>
          <p:cNvPr id="6" name="Google Shape;69;p15">
            <a:extLst>
              <a:ext uri="{FF2B5EF4-FFF2-40B4-BE49-F238E27FC236}">
                <a16:creationId xmlns:a16="http://schemas.microsoft.com/office/drawing/2014/main" id="{C07AA99B-4827-38C8-6484-34A2BECB79B3}"/>
              </a:ext>
            </a:extLst>
          </p:cNvPr>
          <p:cNvSpPr txBox="1"/>
          <p:nvPr/>
        </p:nvSpPr>
        <p:spPr>
          <a:xfrm>
            <a:off x="5829450" y="2648884"/>
            <a:ext cx="26859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800"/>
              <a:t>Lågt &lt; 5</a:t>
            </a:r>
            <a:endParaRPr sz="800"/>
          </a:p>
          <a:p>
            <a:pPr marL="0" lvl="0" indent="0" algn="l" rtl="0">
              <a:spcBef>
                <a:spcPts val="0"/>
              </a:spcBef>
              <a:spcAft>
                <a:spcPts val="0"/>
              </a:spcAft>
              <a:buNone/>
            </a:pPr>
            <a:r>
              <a:rPr lang="en" sz="800"/>
              <a:t>Normal 5 - 9</a:t>
            </a:r>
            <a:endParaRPr sz="800"/>
          </a:p>
          <a:p>
            <a:pPr marL="0" lvl="0" indent="0" algn="l" rtl="0">
              <a:spcBef>
                <a:spcPts val="0"/>
              </a:spcBef>
              <a:spcAft>
                <a:spcPts val="0"/>
              </a:spcAft>
              <a:buNone/>
            </a:pPr>
            <a:r>
              <a:rPr lang="en" sz="800"/>
              <a:t>Hög 9 - 15</a:t>
            </a:r>
            <a:endParaRPr sz="800"/>
          </a:p>
        </p:txBody>
      </p:sp>
      <p:sp>
        <p:nvSpPr>
          <p:cNvPr id="7" name="Google Shape;70;p15">
            <a:extLst>
              <a:ext uri="{FF2B5EF4-FFF2-40B4-BE49-F238E27FC236}">
                <a16:creationId xmlns:a16="http://schemas.microsoft.com/office/drawing/2014/main" id="{02FF04DA-9A43-6F89-ADCD-17D35AC5C0A4}"/>
              </a:ext>
            </a:extLst>
          </p:cNvPr>
          <p:cNvSpPr txBox="1"/>
          <p:nvPr/>
        </p:nvSpPr>
        <p:spPr>
          <a:xfrm>
            <a:off x="5829450" y="1956984"/>
            <a:ext cx="2685900" cy="307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800" dirty="0"/>
              <a:t>UH </a:t>
            </a:r>
            <a:r>
              <a:rPr lang="en" sz="800" dirty="0" err="1"/>
              <a:t>planen</a:t>
            </a:r>
            <a:r>
              <a:rPr lang="en" sz="800" dirty="0"/>
              <a:t> </a:t>
            </a:r>
            <a:r>
              <a:rPr lang="en" sz="800" dirty="0" err="1"/>
              <a:t>pekar</a:t>
            </a:r>
            <a:r>
              <a:rPr lang="en" sz="800" dirty="0"/>
              <a:t> </a:t>
            </a:r>
            <a:r>
              <a:rPr lang="en" sz="800" dirty="0" err="1"/>
              <a:t>på</a:t>
            </a:r>
            <a:r>
              <a:rPr lang="en" sz="800" dirty="0"/>
              <a:t> </a:t>
            </a:r>
            <a:r>
              <a:rPr lang="en" sz="800" dirty="0" err="1"/>
              <a:t>drygt</a:t>
            </a:r>
            <a:r>
              <a:rPr lang="en" sz="800" dirty="0"/>
              <a:t> 250 </a:t>
            </a:r>
            <a:r>
              <a:rPr lang="en" sz="800" dirty="0" err="1"/>
              <a:t>kr</a:t>
            </a:r>
            <a:r>
              <a:rPr lang="en" sz="800" dirty="0"/>
              <a:t> / </a:t>
            </a:r>
            <a:r>
              <a:rPr lang="en" sz="800" dirty="0" err="1"/>
              <a:t>kvm</a:t>
            </a:r>
            <a:endParaRPr sz="800" dirty="0"/>
          </a:p>
        </p:txBody>
      </p:sp>
      <p:cxnSp>
        <p:nvCxnSpPr>
          <p:cNvPr id="9" name="Rak pil 8">
            <a:extLst>
              <a:ext uri="{FF2B5EF4-FFF2-40B4-BE49-F238E27FC236}">
                <a16:creationId xmlns:a16="http://schemas.microsoft.com/office/drawing/2014/main" id="{1BB4DD81-2C57-A7D7-1537-CA3B5AB03A27}"/>
              </a:ext>
            </a:extLst>
          </p:cNvPr>
          <p:cNvCxnSpPr/>
          <p:nvPr/>
        </p:nvCxnSpPr>
        <p:spPr>
          <a:xfrm>
            <a:off x="5563892" y="2123268"/>
            <a:ext cx="20147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Rak pil 9">
            <a:extLst>
              <a:ext uri="{FF2B5EF4-FFF2-40B4-BE49-F238E27FC236}">
                <a16:creationId xmlns:a16="http://schemas.microsoft.com/office/drawing/2014/main" id="{0B568F21-BC1A-9933-CBF0-2303E32530A9}"/>
              </a:ext>
            </a:extLst>
          </p:cNvPr>
          <p:cNvCxnSpPr/>
          <p:nvPr/>
        </p:nvCxnSpPr>
        <p:spPr>
          <a:xfrm>
            <a:off x="5569058" y="2482184"/>
            <a:ext cx="20147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Rak pil 10">
            <a:extLst>
              <a:ext uri="{FF2B5EF4-FFF2-40B4-BE49-F238E27FC236}">
                <a16:creationId xmlns:a16="http://schemas.microsoft.com/office/drawing/2014/main" id="{EF29A324-4F01-27BC-CA71-72271AC67265}"/>
              </a:ext>
            </a:extLst>
          </p:cNvPr>
          <p:cNvCxnSpPr/>
          <p:nvPr/>
        </p:nvCxnSpPr>
        <p:spPr>
          <a:xfrm>
            <a:off x="5569058" y="2900104"/>
            <a:ext cx="20147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1472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A773B4-7428-4122-AACD-7543E47E682A}"/>
              </a:ext>
            </a:extLst>
          </p:cNvPr>
          <p:cNvSpPr>
            <a:spLocks noGrp="1"/>
          </p:cNvSpPr>
          <p:nvPr>
            <p:ph type="title"/>
          </p:nvPr>
        </p:nvSpPr>
        <p:spPr/>
        <p:txBody>
          <a:bodyPr/>
          <a:lstStyle/>
          <a:p>
            <a:r>
              <a:rPr lang="sv-SE" dirty="0"/>
              <a:t>FÖRSLAG till styrelse</a:t>
            </a:r>
          </a:p>
        </p:txBody>
      </p:sp>
      <p:sp>
        <p:nvSpPr>
          <p:cNvPr id="3" name="Platshållare för innehåll 2">
            <a:extLst>
              <a:ext uri="{FF2B5EF4-FFF2-40B4-BE49-F238E27FC236}">
                <a16:creationId xmlns:a16="http://schemas.microsoft.com/office/drawing/2014/main" id="{C722EFE6-3F6F-408F-94D1-5E3700744BF1}"/>
              </a:ext>
            </a:extLst>
          </p:cNvPr>
          <p:cNvSpPr>
            <a:spLocks noGrp="1"/>
          </p:cNvSpPr>
          <p:nvPr>
            <p:ph idx="1"/>
          </p:nvPr>
        </p:nvSpPr>
        <p:spPr/>
        <p:txBody>
          <a:bodyPr/>
          <a:lstStyle/>
          <a:p>
            <a:r>
              <a:rPr lang="sv-SE" sz="1400" dirty="0">
                <a:solidFill>
                  <a:srgbClr val="5A5A5A"/>
                </a:solidFill>
              </a:rPr>
              <a:t>Patric Sundell (idag ordförande), G31, 1 år till</a:t>
            </a:r>
          </a:p>
          <a:p>
            <a:r>
              <a:rPr lang="sv-SE" sz="1400" dirty="0">
                <a:solidFill>
                  <a:srgbClr val="5A5A5A"/>
                </a:solidFill>
              </a:rPr>
              <a:t>Carolina Mårtens (idag sekreterare), M58, 1 år till</a:t>
            </a:r>
          </a:p>
          <a:p>
            <a:r>
              <a:rPr lang="sv-SE" sz="1400" dirty="0">
                <a:solidFill>
                  <a:srgbClr val="5A5A5A"/>
                </a:solidFill>
              </a:rPr>
              <a:t>Virpi Törnroth, M60, 1 år till</a:t>
            </a:r>
          </a:p>
          <a:p>
            <a:r>
              <a:rPr lang="sv-SE" sz="1400" dirty="0">
                <a:solidFill>
                  <a:srgbClr val="5A5A5A"/>
                </a:solidFill>
              </a:rPr>
              <a:t>Kristoffer </a:t>
            </a:r>
            <a:r>
              <a:rPr lang="sv-SE" sz="1400" dirty="0" err="1">
                <a:solidFill>
                  <a:srgbClr val="5A5A5A"/>
                </a:solidFill>
              </a:rPr>
              <a:t>Wänglund</a:t>
            </a:r>
            <a:r>
              <a:rPr lang="sv-SE" sz="1400" dirty="0">
                <a:solidFill>
                  <a:srgbClr val="5A5A5A"/>
                </a:solidFill>
              </a:rPr>
              <a:t> (idag kassör), M94, omval 2 år</a:t>
            </a:r>
          </a:p>
          <a:p>
            <a:r>
              <a:rPr lang="sv-SE" sz="1400" dirty="0">
                <a:solidFill>
                  <a:srgbClr val="5A5A5A"/>
                </a:solidFill>
              </a:rPr>
              <a:t>Alexander Åkesson, M66, nyval 2 år</a:t>
            </a:r>
          </a:p>
          <a:p>
            <a:r>
              <a:rPr lang="sv-SE" sz="1400" dirty="0">
                <a:solidFill>
                  <a:srgbClr val="5A5A5A"/>
                </a:solidFill>
              </a:rPr>
              <a:t>Alexandra </a:t>
            </a:r>
            <a:r>
              <a:rPr lang="sv-SE" sz="1400" dirty="0" err="1">
                <a:solidFill>
                  <a:srgbClr val="5A5A5A"/>
                </a:solidFill>
              </a:rPr>
              <a:t>Demetriou</a:t>
            </a:r>
            <a:r>
              <a:rPr lang="sv-SE" sz="1400" dirty="0">
                <a:solidFill>
                  <a:srgbClr val="5A5A5A"/>
                </a:solidFill>
              </a:rPr>
              <a:t>, M88, nyval 2 år</a:t>
            </a:r>
          </a:p>
          <a:p>
            <a:r>
              <a:rPr lang="sv-SE" sz="1400" dirty="0">
                <a:solidFill>
                  <a:srgbClr val="5A5A5A"/>
                </a:solidFill>
              </a:rPr>
              <a:t>Marinko </a:t>
            </a:r>
            <a:r>
              <a:rPr lang="sv-SE" sz="1400" dirty="0" err="1">
                <a:solidFill>
                  <a:srgbClr val="5A5A5A"/>
                </a:solidFill>
              </a:rPr>
              <a:t>Vojnic</a:t>
            </a:r>
            <a:r>
              <a:rPr lang="sv-SE" sz="1400" dirty="0">
                <a:solidFill>
                  <a:srgbClr val="5A5A5A"/>
                </a:solidFill>
              </a:rPr>
              <a:t>, M142, nyval 2 år</a:t>
            </a:r>
          </a:p>
          <a:p>
            <a:r>
              <a:rPr lang="sv-SE" sz="1400" dirty="0">
                <a:solidFill>
                  <a:srgbClr val="5A5A5A"/>
                </a:solidFill>
              </a:rPr>
              <a:t>Martin </a:t>
            </a:r>
            <a:r>
              <a:rPr lang="sv-SE" sz="1400" dirty="0" err="1">
                <a:solidFill>
                  <a:srgbClr val="5A5A5A"/>
                </a:solidFill>
              </a:rPr>
              <a:t>Aderstedt</a:t>
            </a:r>
            <a:r>
              <a:rPr lang="sv-SE" sz="1400" dirty="0">
                <a:solidFill>
                  <a:srgbClr val="5A5A5A"/>
                </a:solidFill>
              </a:rPr>
              <a:t>, HSB-representant</a:t>
            </a:r>
          </a:p>
          <a:p>
            <a:endParaRPr lang="sv-SE" sz="1400" dirty="0">
              <a:solidFill>
                <a:srgbClr val="5A5A5A"/>
              </a:solidFill>
            </a:endParaRPr>
          </a:p>
          <a:p>
            <a:pPr marL="0" indent="0">
              <a:buNone/>
            </a:pPr>
            <a:r>
              <a:rPr lang="sv-SE" sz="1400" dirty="0">
                <a:solidFill>
                  <a:srgbClr val="5A5A5A"/>
                </a:solidFill>
              </a:rPr>
              <a:t>Styrelsen består endast av ordinarie ledamöter, inga suppleanter. Inga ledamöter från C-längan(!)</a:t>
            </a:r>
          </a:p>
        </p:txBody>
      </p:sp>
    </p:spTree>
    <p:extLst>
      <p:ext uri="{BB962C8B-B14F-4D97-AF65-F5344CB8AC3E}">
        <p14:creationId xmlns:p14="http://schemas.microsoft.com/office/powerpoint/2010/main" val="4153084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A773B4-7428-4122-AACD-7543E47E682A}"/>
              </a:ext>
            </a:extLst>
          </p:cNvPr>
          <p:cNvSpPr>
            <a:spLocks noGrp="1"/>
          </p:cNvSpPr>
          <p:nvPr>
            <p:ph type="title"/>
          </p:nvPr>
        </p:nvSpPr>
        <p:spPr/>
        <p:txBody>
          <a:bodyPr/>
          <a:lstStyle/>
          <a:p>
            <a:r>
              <a:rPr lang="sv-SE" dirty="0"/>
              <a:t>Förslag till revisor</a:t>
            </a:r>
          </a:p>
        </p:txBody>
      </p:sp>
      <p:sp>
        <p:nvSpPr>
          <p:cNvPr id="3" name="Platshållare för innehåll 2">
            <a:extLst>
              <a:ext uri="{FF2B5EF4-FFF2-40B4-BE49-F238E27FC236}">
                <a16:creationId xmlns:a16="http://schemas.microsoft.com/office/drawing/2014/main" id="{C722EFE6-3F6F-408F-94D1-5E3700744BF1}"/>
              </a:ext>
            </a:extLst>
          </p:cNvPr>
          <p:cNvSpPr>
            <a:spLocks noGrp="1"/>
          </p:cNvSpPr>
          <p:nvPr>
            <p:ph idx="1"/>
          </p:nvPr>
        </p:nvSpPr>
        <p:spPr/>
        <p:txBody>
          <a:bodyPr>
            <a:normAutofit/>
          </a:bodyPr>
          <a:lstStyle/>
          <a:p>
            <a:r>
              <a:rPr lang="sv-SE" sz="1400" dirty="0">
                <a:solidFill>
                  <a:srgbClr val="5A5A5A"/>
                </a:solidFill>
              </a:rPr>
              <a:t>Charlotte Gustavsson, M90, omval 1 år, ordinarie</a:t>
            </a:r>
          </a:p>
          <a:p>
            <a:r>
              <a:rPr lang="sv-SE" sz="1400" dirty="0">
                <a:solidFill>
                  <a:srgbClr val="5A5A5A"/>
                </a:solidFill>
              </a:rPr>
              <a:t>Susanne </a:t>
            </a:r>
            <a:r>
              <a:rPr lang="sv-SE" sz="1400" dirty="0" err="1">
                <a:solidFill>
                  <a:srgbClr val="5A5A5A"/>
                </a:solidFill>
              </a:rPr>
              <a:t>Schulzberg</a:t>
            </a:r>
            <a:r>
              <a:rPr lang="sv-SE" sz="1400" dirty="0">
                <a:solidFill>
                  <a:srgbClr val="5A5A5A"/>
                </a:solidFill>
              </a:rPr>
              <a:t>, M70, omval 1 år, suppleant</a:t>
            </a:r>
          </a:p>
        </p:txBody>
      </p:sp>
    </p:spTree>
    <p:extLst>
      <p:ext uri="{BB962C8B-B14F-4D97-AF65-F5344CB8AC3E}">
        <p14:creationId xmlns:p14="http://schemas.microsoft.com/office/powerpoint/2010/main" val="3016483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A773B4-7428-4122-AACD-7543E47E682A}"/>
              </a:ext>
            </a:extLst>
          </p:cNvPr>
          <p:cNvSpPr>
            <a:spLocks noGrp="1"/>
          </p:cNvSpPr>
          <p:nvPr>
            <p:ph type="title"/>
          </p:nvPr>
        </p:nvSpPr>
        <p:spPr/>
        <p:txBody>
          <a:bodyPr/>
          <a:lstStyle/>
          <a:p>
            <a:r>
              <a:rPr lang="sv-SE" dirty="0"/>
              <a:t>Förslag till VALBEREDNING</a:t>
            </a:r>
          </a:p>
        </p:txBody>
      </p:sp>
      <p:sp>
        <p:nvSpPr>
          <p:cNvPr id="3" name="Platshållare för innehåll 2">
            <a:extLst>
              <a:ext uri="{FF2B5EF4-FFF2-40B4-BE49-F238E27FC236}">
                <a16:creationId xmlns:a16="http://schemas.microsoft.com/office/drawing/2014/main" id="{C722EFE6-3F6F-408F-94D1-5E3700744BF1}"/>
              </a:ext>
            </a:extLst>
          </p:cNvPr>
          <p:cNvSpPr>
            <a:spLocks noGrp="1"/>
          </p:cNvSpPr>
          <p:nvPr>
            <p:ph idx="1"/>
          </p:nvPr>
        </p:nvSpPr>
        <p:spPr/>
        <p:txBody>
          <a:bodyPr>
            <a:normAutofit/>
          </a:bodyPr>
          <a:lstStyle/>
          <a:p>
            <a:r>
              <a:rPr lang="sv-SE" sz="1400" dirty="0">
                <a:solidFill>
                  <a:srgbClr val="5A5A5A"/>
                </a:solidFill>
              </a:rPr>
              <a:t>Emma Rahm, M40, omval 1 år, sammankallande</a:t>
            </a:r>
          </a:p>
          <a:p>
            <a:r>
              <a:rPr lang="sv-SE" sz="1400" dirty="0">
                <a:solidFill>
                  <a:srgbClr val="5A5A5A"/>
                </a:solidFill>
              </a:rPr>
              <a:t>Bastian Ericsson, G78, omval 1 år</a:t>
            </a:r>
          </a:p>
          <a:p>
            <a:r>
              <a:rPr lang="sv-SE" sz="1400" dirty="0">
                <a:solidFill>
                  <a:srgbClr val="5A5A5A"/>
                </a:solidFill>
              </a:rPr>
              <a:t>Anna Persson, M96, omval 1 år</a:t>
            </a:r>
          </a:p>
          <a:p>
            <a:r>
              <a:rPr lang="sv-SE" sz="1400" dirty="0">
                <a:solidFill>
                  <a:srgbClr val="5A5A5A"/>
                </a:solidFill>
              </a:rPr>
              <a:t>Mårten Koch, G45, omval 1 år</a:t>
            </a:r>
          </a:p>
        </p:txBody>
      </p:sp>
    </p:spTree>
    <p:extLst>
      <p:ext uri="{BB962C8B-B14F-4D97-AF65-F5344CB8AC3E}">
        <p14:creationId xmlns:p14="http://schemas.microsoft.com/office/powerpoint/2010/main" val="178584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3DB6DF-7058-12F9-231A-8210E6CC866A}"/>
              </a:ext>
            </a:extLst>
          </p:cNvPr>
          <p:cNvSpPr>
            <a:spLocks noGrp="1"/>
          </p:cNvSpPr>
          <p:nvPr>
            <p:ph type="ctrTitle"/>
          </p:nvPr>
        </p:nvSpPr>
        <p:spPr/>
        <p:txBody>
          <a:bodyPr/>
          <a:lstStyle/>
          <a:p>
            <a:r>
              <a:rPr lang="sv-SE" dirty="0"/>
              <a:t>Appendix</a:t>
            </a:r>
          </a:p>
        </p:txBody>
      </p:sp>
      <p:sp>
        <p:nvSpPr>
          <p:cNvPr id="3" name="Underrubrik 2">
            <a:extLst>
              <a:ext uri="{FF2B5EF4-FFF2-40B4-BE49-F238E27FC236}">
                <a16:creationId xmlns:a16="http://schemas.microsoft.com/office/drawing/2014/main" id="{4112A3F2-882A-7539-0398-13638B25A715}"/>
              </a:ext>
            </a:extLst>
          </p:cNvPr>
          <p:cNvSpPr>
            <a:spLocks noGrp="1"/>
          </p:cNvSpPr>
          <p:nvPr>
            <p:ph type="subTitle" idx="1"/>
          </p:nvPr>
        </p:nvSpPr>
        <p:spPr/>
        <p:txBody>
          <a:bodyPr/>
          <a:lstStyle/>
          <a:p>
            <a:r>
              <a:rPr lang="sv-SE" dirty="0"/>
              <a:t>Information</a:t>
            </a:r>
          </a:p>
        </p:txBody>
      </p:sp>
    </p:spTree>
    <p:extLst>
      <p:ext uri="{BB962C8B-B14F-4D97-AF65-F5344CB8AC3E}">
        <p14:creationId xmlns:p14="http://schemas.microsoft.com/office/powerpoint/2010/main" val="3933005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A773B4-7428-4122-AACD-7543E47E682A}"/>
              </a:ext>
            </a:extLst>
          </p:cNvPr>
          <p:cNvSpPr>
            <a:spLocks noGrp="1"/>
          </p:cNvSpPr>
          <p:nvPr>
            <p:ph type="title"/>
          </p:nvPr>
        </p:nvSpPr>
        <p:spPr/>
        <p:txBody>
          <a:bodyPr/>
          <a:lstStyle/>
          <a:p>
            <a:r>
              <a:rPr lang="sv-SE" dirty="0"/>
              <a:t>Övrig information</a:t>
            </a:r>
          </a:p>
        </p:txBody>
      </p:sp>
      <p:sp>
        <p:nvSpPr>
          <p:cNvPr id="3" name="Platshållare för innehåll 2">
            <a:extLst>
              <a:ext uri="{FF2B5EF4-FFF2-40B4-BE49-F238E27FC236}">
                <a16:creationId xmlns:a16="http://schemas.microsoft.com/office/drawing/2014/main" id="{C722EFE6-3F6F-408F-94D1-5E3700744BF1}"/>
              </a:ext>
            </a:extLst>
          </p:cNvPr>
          <p:cNvSpPr>
            <a:spLocks noGrp="1"/>
          </p:cNvSpPr>
          <p:nvPr>
            <p:ph idx="1"/>
          </p:nvPr>
        </p:nvSpPr>
        <p:spPr/>
        <p:txBody>
          <a:bodyPr>
            <a:normAutofit/>
          </a:bodyPr>
          <a:lstStyle/>
          <a:p>
            <a:r>
              <a:rPr lang="sv-SE" sz="1400" dirty="0">
                <a:solidFill>
                  <a:srgbClr val="5A5A5A"/>
                </a:solidFill>
              </a:rPr>
              <a:t>Avgående ledamöter</a:t>
            </a:r>
          </a:p>
          <a:p>
            <a:r>
              <a:rPr lang="sv-SE" sz="1400" dirty="0">
                <a:solidFill>
                  <a:srgbClr val="5A5A5A"/>
                </a:solidFill>
              </a:rPr>
              <a:t>Uppföljning motioner från 2022</a:t>
            </a:r>
          </a:p>
          <a:p>
            <a:r>
              <a:rPr lang="sv-SE" sz="1400" dirty="0">
                <a:solidFill>
                  <a:srgbClr val="5A5A5A"/>
                </a:solidFill>
              </a:rPr>
              <a:t>60-årsfest – Save the date</a:t>
            </a:r>
          </a:p>
          <a:p>
            <a:r>
              <a:rPr lang="sv-SE" sz="1400" dirty="0">
                <a:solidFill>
                  <a:srgbClr val="5A5A5A"/>
                </a:solidFill>
              </a:rPr>
              <a:t>Fastighetsförvaltning</a:t>
            </a:r>
          </a:p>
          <a:p>
            <a:r>
              <a:rPr lang="sv-SE" sz="1400" dirty="0">
                <a:solidFill>
                  <a:srgbClr val="5A5A5A"/>
                </a:solidFill>
              </a:rPr>
              <a:t>Dräneringsprojekt D-husen</a:t>
            </a:r>
          </a:p>
        </p:txBody>
      </p:sp>
    </p:spTree>
    <p:extLst>
      <p:ext uri="{BB962C8B-B14F-4D97-AF65-F5344CB8AC3E}">
        <p14:creationId xmlns:p14="http://schemas.microsoft.com/office/powerpoint/2010/main" val="1037794625"/>
      </p:ext>
    </p:extLst>
  </p:cSld>
  <p:clrMapOvr>
    <a:masterClrMapping/>
  </p:clrMapOvr>
</p:sld>
</file>

<file path=ppt/theme/theme1.xml><?xml version="1.0" encoding="utf-8"?>
<a:theme xmlns:a="http://schemas.openxmlformats.org/drawingml/2006/main" name="HSB Riksförbund">
  <a:themeElements>
    <a:clrScheme name="HSB - Färger">
      <a:dk1>
        <a:srgbClr val="003366"/>
      </a:dk1>
      <a:lt1>
        <a:srgbClr val="FFFFFF"/>
      </a:lt1>
      <a:dk2>
        <a:srgbClr val="003366"/>
      </a:dk2>
      <a:lt2>
        <a:srgbClr val="FFFFFF"/>
      </a:lt2>
      <a:accent1>
        <a:srgbClr val="003366"/>
      </a:accent1>
      <a:accent2>
        <a:srgbClr val="BE880B"/>
      </a:accent2>
      <a:accent3>
        <a:srgbClr val="FF0066"/>
      </a:accent3>
      <a:accent4>
        <a:srgbClr val="6FA5A2"/>
      </a:accent4>
      <a:accent5>
        <a:srgbClr val="858585"/>
      </a:accent5>
      <a:accent6>
        <a:srgbClr val="996600"/>
      </a:accent6>
      <a:hlink>
        <a:srgbClr val="0000FF"/>
      </a:hlink>
      <a:folHlink>
        <a:srgbClr val="800080"/>
      </a:folHlink>
    </a:clrScheme>
    <a:fontScheme name="HSB Temateckensnitt">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bg1"/>
          </a:solidFill>
        </a:ln>
      </a:spPr>
      <a:bodyPr lIns="72000" tIns="72000" rIns="72000" bIns="72000" rtlCol="0" anchor="ctr"/>
      <a:lstStyle>
        <a:defPPr algn="ctr">
          <a:defRPr sz="2000" dirty="0" smtClean="0">
            <a:latin typeface="+mj-lt"/>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2000" dirty="0" smtClean="0">
            <a:latin typeface="+mj-lt"/>
          </a:defRPr>
        </a:defPPr>
      </a:lstStyle>
    </a:txDef>
  </a:objectDefaults>
  <a:extraClrSchemeLst/>
  <a:extLst>
    <a:ext uri="{05A4C25C-085E-4340-85A3-A5531E510DB2}">
      <thm15:themeFamily xmlns:thm15="http://schemas.microsoft.com/office/thememl/2012/main" name="Widescreen.potx" id="{A339E57A-9411-4CBA-80E7-3ACDC2583E19}" vid="{CC812DEE-E333-4124-80CA-445AE26AA3A7}"/>
    </a:ext>
  </a:extLst>
</a:theme>
</file>

<file path=ppt/theme/theme2.xml><?xml version="1.0" encoding="utf-8"?>
<a:theme xmlns:a="http://schemas.openxmlformats.org/drawingml/2006/main" name="Office-tema">
  <a:themeElements>
    <a:clrScheme name="HSB Temafärger">
      <a:dk1>
        <a:sysClr val="windowText" lastClr="000000"/>
      </a:dk1>
      <a:lt1>
        <a:sysClr val="window" lastClr="FFFFFF"/>
      </a:lt1>
      <a:dk2>
        <a:srgbClr val="00257A"/>
      </a:dk2>
      <a:lt2>
        <a:srgbClr val="FFFFFF"/>
      </a:lt2>
      <a:accent1>
        <a:srgbClr val="00257A"/>
      </a:accent1>
      <a:accent2>
        <a:srgbClr val="FFCF00"/>
      </a:accent2>
      <a:accent3>
        <a:srgbClr val="D7A900"/>
      </a:accent3>
      <a:accent4>
        <a:srgbClr val="E3005D"/>
      </a:accent4>
      <a:accent5>
        <a:srgbClr val="B3D312"/>
      </a:accent5>
      <a:accent6>
        <a:srgbClr val="B5B6B3"/>
      </a:accent6>
      <a:hlink>
        <a:srgbClr val="3F63D5"/>
      </a:hlink>
      <a:folHlink>
        <a:srgbClr val="B67696"/>
      </a:folHlink>
    </a:clrScheme>
    <a:fontScheme name="HSB Temateckensnitt">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HSB Temafärger">
      <a:dk1>
        <a:sysClr val="windowText" lastClr="000000"/>
      </a:dk1>
      <a:lt1>
        <a:sysClr val="window" lastClr="FFFFFF"/>
      </a:lt1>
      <a:dk2>
        <a:srgbClr val="00257A"/>
      </a:dk2>
      <a:lt2>
        <a:srgbClr val="FFFFFF"/>
      </a:lt2>
      <a:accent1>
        <a:srgbClr val="00257A"/>
      </a:accent1>
      <a:accent2>
        <a:srgbClr val="FFCF00"/>
      </a:accent2>
      <a:accent3>
        <a:srgbClr val="D7A900"/>
      </a:accent3>
      <a:accent4>
        <a:srgbClr val="E3005D"/>
      </a:accent4>
      <a:accent5>
        <a:srgbClr val="B3D312"/>
      </a:accent5>
      <a:accent6>
        <a:srgbClr val="B5B6B3"/>
      </a:accent6>
      <a:hlink>
        <a:srgbClr val="3F63D5"/>
      </a:hlink>
      <a:folHlink>
        <a:srgbClr val="B67696"/>
      </a:folHlink>
    </a:clrScheme>
    <a:fontScheme name="HSB Temateckensnitt">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HSB Widescreen</Template>
  <TotalTime>192</TotalTime>
  <Words>666</Words>
  <Application>Microsoft Office PowerPoint</Application>
  <PresentationFormat>On-screen Show (16:9)</PresentationFormat>
  <Paragraphs>103</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Times New Roman</vt:lpstr>
      <vt:lpstr>HSB Riksförbund</vt:lpstr>
      <vt:lpstr>Årsstämma 2023</vt:lpstr>
      <vt:lpstr>Kostnader och fördelning</vt:lpstr>
      <vt:lpstr>Ekonomi</vt:lpstr>
      <vt:lpstr>Nyckeltal</vt:lpstr>
      <vt:lpstr>FÖRSLAG till styrelse</vt:lpstr>
      <vt:lpstr>Förslag till revisor</vt:lpstr>
      <vt:lpstr>Förslag till VALBEREDNING</vt:lpstr>
      <vt:lpstr>Appendix</vt:lpstr>
      <vt:lpstr>Övrig information</vt:lpstr>
      <vt:lpstr>Avgående ledamöter</vt:lpstr>
      <vt:lpstr>Uppföljning motioner från 2022</vt:lpstr>
      <vt:lpstr>60-årsfest – Save the date</vt:lpstr>
      <vt:lpstr>Fastighetsförvaltning</vt:lpstr>
      <vt:lpstr>Dräneringsprojekt D-husen</vt:lpstr>
      <vt:lpstr>Tack och god natt!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Angelica Sandgren</dc:creator>
  <cp:lastModifiedBy>Carolina Mårtens</cp:lastModifiedBy>
  <cp:revision>12</cp:revision>
  <dcterms:created xsi:type="dcterms:W3CDTF">2019-11-28T12:29:50Z</dcterms:created>
  <dcterms:modified xsi:type="dcterms:W3CDTF">2023-06-01T10:56:21Z</dcterms:modified>
</cp:coreProperties>
</file>