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7" r:id="rId4"/>
  </p:sldMasterIdLst>
  <p:notesMasterIdLst>
    <p:notesMasterId r:id="rId14"/>
  </p:notesMasterIdLst>
  <p:sldIdLst>
    <p:sldId id="256" r:id="rId5"/>
    <p:sldId id="257" r:id="rId6"/>
    <p:sldId id="258" r:id="rId7"/>
    <p:sldId id="260" r:id="rId8"/>
    <p:sldId id="265" r:id="rId9"/>
    <p:sldId id="273" r:id="rId10"/>
    <p:sldId id="272" r:id="rId11"/>
    <p:sldId id="274" r:id="rId12"/>
    <p:sldId id="270" r:id="rId13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56">
          <p15:clr>
            <a:srgbClr val="A4A3A4"/>
          </p15:clr>
        </p15:guide>
        <p15:guide id="4" pos="2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Diebig" initials="AD" lastIdx="1" clrIdx="0">
    <p:extLst>
      <p:ext uri="{19B8F6BF-5375-455C-9EA6-DF929625EA0E}">
        <p15:presenceInfo xmlns:p15="http://schemas.microsoft.com/office/powerpoint/2012/main" userId="S::Adam.Diebig@hsb.se::83e0d874-a5d3-4bb3-8658-065bab125e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B5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40" d="100"/>
          <a:sy n="140" d="100"/>
        </p:scale>
        <p:origin x="138" y="612"/>
      </p:cViewPr>
      <p:guideLst>
        <p:guide orient="horz" pos="2160"/>
        <p:guide pos="2880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E5232-106C-457B-9ECC-7A198F23836D}" type="datetimeFigureOut">
              <a:rPr lang="sv-SE" smtClean="0"/>
              <a:pPr/>
              <a:t>2022-05-16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66B46-292D-44C0-A322-F7FF5151F8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98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11213" y="865972"/>
            <a:ext cx="8015288" cy="1698932"/>
          </a:xfrm>
        </p:spPr>
        <p:txBody>
          <a:bodyPr bIns="46800" anchor="b" anchorCtr="0"/>
          <a:lstStyle>
            <a:lvl1pPr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 descr="Logg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  <p:sp>
        <p:nvSpPr>
          <p:cNvPr id="11" name="Underrubrik 2"/>
          <p:cNvSpPr>
            <a:spLocks noGrp="1"/>
          </p:cNvSpPr>
          <p:nvPr>
            <p:ph type="subTitle" idx="1"/>
          </p:nvPr>
        </p:nvSpPr>
        <p:spPr>
          <a:xfrm>
            <a:off x="811211" y="2552700"/>
            <a:ext cx="8017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4" descr="Logg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34145" y="4801169"/>
            <a:ext cx="2286005" cy="1652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6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4862" y="1628800"/>
            <a:ext cx="8015287" cy="3600400"/>
          </a:xfrm>
        </p:spPr>
        <p:txBody>
          <a:bodyPr anchor="ctr" anchorCtr="0"/>
          <a:lstStyle>
            <a:lvl1pPr algn="l">
              <a:defRPr sz="54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0486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60472" y="2133600"/>
            <a:ext cx="3960000" cy="4319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500"/>
            </a:lvl3pPr>
            <a:lvl4pPr>
              <a:defRPr sz="11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7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395289" y="1095375"/>
            <a:ext cx="8424862" cy="53578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5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sp>
        <p:nvSpPr>
          <p:cNvPr id="3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6400" y="982799"/>
            <a:ext cx="8017200" cy="1150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4863" y="2132856"/>
            <a:ext cx="801560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4863" y="750665"/>
            <a:ext cx="3767137" cy="180000"/>
          </a:xfrm>
          <a:prstGeom prst="rect">
            <a:avLst/>
          </a:prstGeom>
        </p:spPr>
        <p:txBody>
          <a:bodyPr vert="horz" lIns="91440" tIns="45720" rIns="91440" bIns="18000" rtlCol="0" anchor="b"/>
          <a:lstStyle>
            <a:lvl1pPr algn="l">
              <a:defRPr sz="1000" b="1">
                <a:solidFill>
                  <a:srgbClr val="B5ACB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HSB - Titel, datum</a:t>
            </a:r>
            <a:endParaRPr lang="sv-SE" dirty="0"/>
          </a:p>
        </p:txBody>
      </p:sp>
      <p:pic>
        <p:nvPicPr>
          <p:cNvPr id="9" name="Bildobjekt 8" descr="Logga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" name="Platshållare för bildnummer 7"/>
          <p:cNvSpPr>
            <a:spLocks noGrp="1"/>
          </p:cNvSpPr>
          <p:nvPr>
            <p:ph type="sldNum" sz="quarter" idx="4"/>
          </p:nvPr>
        </p:nvSpPr>
        <p:spPr>
          <a:xfrm>
            <a:off x="7467110" y="6552000"/>
            <a:ext cx="14400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B5ACBD"/>
                </a:solidFill>
              </a:defRPr>
            </a:lvl1pPr>
          </a:lstStyle>
          <a:p>
            <a:fld id="{1640517B-496C-4915-B1FA-CFBC95BD17A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ga2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84000" y="244800"/>
            <a:ext cx="906782" cy="655321"/>
          </a:xfrm>
          <a:prstGeom prst="rect">
            <a:avLst/>
          </a:prstGeom>
        </p:spPr>
      </p:pic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96472" y="942975"/>
            <a:ext cx="8424000" cy="0"/>
          </a:xfrm>
          <a:prstGeom prst="line">
            <a:avLst/>
          </a:prstGeom>
          <a:noFill/>
          <a:ln w="19050">
            <a:solidFill>
              <a:srgbClr val="B5ACBD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Clr>
          <a:schemeClr val="accent2"/>
        </a:buClr>
        <a:buSzPct val="120000"/>
        <a:buFont typeface="Arial" pitchFamily="34" charset="0"/>
        <a:buChar char="•"/>
        <a:defRPr sz="28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1pPr>
      <a:lvl2pPr marL="490538" indent="-274638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tabLst/>
        <a:defRPr sz="24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2pPr>
      <a:lvl3pPr marL="717550" indent="-2714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‒"/>
        <a:defRPr sz="20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3pPr>
      <a:lvl4pPr marL="849313" indent="-2206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–"/>
        <a:defRPr sz="15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4pPr>
      <a:lvl5pPr marL="987425" indent="-1952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»"/>
        <a:defRPr sz="1100" kern="1200">
          <a:solidFill>
            <a:srgbClr val="4B4B4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620688"/>
            <a:ext cx="9036496" cy="990968"/>
          </a:xfrm>
        </p:spPr>
        <p:txBody>
          <a:bodyPr/>
          <a:lstStyle/>
          <a:p>
            <a:pPr algn="ctr"/>
            <a:r>
              <a:rPr lang="sv-SE" sz="3200" dirty="0"/>
              <a:t>	Solceller på BRF Södertorp?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511387B-B2F3-447B-B687-8AB8087A4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611656"/>
            <a:ext cx="4392488" cy="3510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eltaket illustration - Paneltaket">
            <a:extLst>
              <a:ext uri="{FF2B5EF4-FFF2-40B4-BE49-F238E27FC236}">
                <a16:creationId xmlns:a16="http://schemas.microsoft.com/office/drawing/2014/main" id="{0B81AA1F-1ABC-4E59-B264-C1A9C909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36345"/>
            <a:ext cx="3663053" cy="36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CAA2B20-7EBF-4376-9390-9557EB75F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5396">
            <a:off x="6683487" y="1134746"/>
            <a:ext cx="1744335" cy="2008229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3062" y="1196752"/>
            <a:ext cx="597114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Solceller omvandlar solens strålar till el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Förnyelsebar energi och lokal produktion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Växelriktare omvandlar till växelström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Överskottsel säljs på elnätet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Minimalt underhåll – inga rörliga delar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Lång livslängd (ca 30 – 40 år)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Långsiktig investering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Skydd mot stigande elpriser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800" dirty="0"/>
              <a:t> Enkelt sätt att förbättra sin miljöprofil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40E860B-82D6-4C3E-AD8C-72039F2D7EF2}"/>
              </a:ext>
            </a:extLst>
          </p:cNvPr>
          <p:cNvSpPr txBox="1"/>
          <p:nvPr/>
        </p:nvSpPr>
        <p:spPr>
          <a:xfrm>
            <a:off x="1043608" y="28962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Arial" panose="020B0604020202020204" pitchFamily="34" charset="0"/>
                <a:cs typeface="Arial" panose="020B0604020202020204" pitchFamily="34" charset="0"/>
              </a:rPr>
              <a:t>KORT OM SOLCELLER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AAE99C3-EE28-44BA-8E00-5E4D650BA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90" y="2861239"/>
            <a:ext cx="2876821" cy="155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39004A3-864F-4F73-922C-F8D79C34EA3A}"/>
              </a:ext>
            </a:extLst>
          </p:cNvPr>
          <p:cNvSpPr txBox="1"/>
          <p:nvPr/>
        </p:nvSpPr>
        <p:spPr>
          <a:xfrm>
            <a:off x="481067" y="1077538"/>
            <a:ext cx="40189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2060"/>
                </a:solidFill>
              </a:rPr>
              <a:t>”Vi har för lite sol i Sverige”-  </a:t>
            </a:r>
            <a:r>
              <a:rPr lang="sv-SE" sz="1400" dirty="0">
                <a:solidFill>
                  <a:srgbClr val="002060"/>
                </a:solidFill>
              </a:rPr>
              <a:t> Förutsättningarna i Skåne är likvärdiga med stora delar av Europa.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2060"/>
                </a:solidFill>
              </a:rPr>
              <a:t>”Solceller är bara lönsamt i direkt söderläge” - </a:t>
            </a:r>
            <a:r>
              <a:rPr lang="sv-SE" sz="1400" dirty="0">
                <a:solidFill>
                  <a:srgbClr val="002060"/>
                </a:solidFill>
              </a:rPr>
              <a:t>knappast avgörande, bra effektivitet även i öst och väst.</a:t>
            </a:r>
          </a:p>
          <a:p>
            <a:endParaRPr lang="sv-SE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2060"/>
                </a:solidFill>
              </a:rPr>
              <a:t>”Priserna kommer att sjunka, vi avvaktar” - </a:t>
            </a:r>
            <a:r>
              <a:rPr lang="sv-SE" sz="1400" dirty="0">
                <a:solidFill>
                  <a:srgbClr val="002060"/>
                </a:solidFill>
              </a:rPr>
              <a:t>Ingen markant prissänkning senaste åren.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2060"/>
                </a:solidFill>
              </a:rPr>
              <a:t>”Det kommer snart betydligt effektivare solceller” - </a:t>
            </a:r>
            <a:r>
              <a:rPr lang="sv-SE" sz="1400" dirty="0">
                <a:solidFill>
                  <a:srgbClr val="002060"/>
                </a:solidFill>
              </a:rPr>
              <a:t>Det dröjer innan dem når marknaden till rimligt pris.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2060"/>
                </a:solidFill>
              </a:rPr>
              <a:t>”Dyrt och avbetalningstiden är för lång” -  </a:t>
            </a:r>
            <a:r>
              <a:rPr lang="sv-SE" sz="1400" dirty="0">
                <a:solidFill>
                  <a:srgbClr val="002060"/>
                </a:solidFill>
              </a:rPr>
              <a:t>I regel avbetalat på ca 10 år, anläggningen håller minst 30 år.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2060"/>
                </a:solidFill>
              </a:rPr>
              <a:t>”Så fort det snöar blir vi utan el” - </a:t>
            </a:r>
            <a:r>
              <a:rPr lang="sv-SE" sz="1400" dirty="0">
                <a:solidFill>
                  <a:srgbClr val="002060"/>
                </a:solidFill>
              </a:rPr>
              <a:t>fastigheten är fortfarande ansluten till elnätet och vinklade paneler avvisar i regel snön snabbt.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6EC24A-483D-4260-AF49-A111A45F3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35" y="4587254"/>
            <a:ext cx="2620273" cy="155836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12BFCC4-E93D-4B2D-93E0-38F721F7FEB8}"/>
              </a:ext>
            </a:extLst>
          </p:cNvPr>
          <p:cNvSpPr txBox="1"/>
          <p:nvPr/>
        </p:nvSpPr>
        <p:spPr>
          <a:xfrm>
            <a:off x="467544" y="33265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>
                <a:latin typeface="Arial" panose="020B0604020202020204" pitchFamily="34" charset="0"/>
                <a:cs typeface="Arial" panose="020B0604020202020204" pitchFamily="34" charset="0"/>
              </a:rPr>
              <a:t>VANLIGA TANKAR KRING SOLCELLER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BAC6B8B-5C42-447A-98B2-331BDBF7EB5D}"/>
              </a:ext>
            </a:extLst>
          </p:cNvPr>
          <p:cNvSpPr txBox="1"/>
          <p:nvPr/>
        </p:nvSpPr>
        <p:spPr>
          <a:xfrm>
            <a:off x="5522323" y="2608014"/>
            <a:ext cx="28586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Solstrålning per kvadratmeter i Europa. Skåne likvärdigt med exempelvis Tyskland.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48A9A1C-0B04-40B6-B8C0-E6C37F745C07}"/>
              </a:ext>
            </a:extLst>
          </p:cNvPr>
          <p:cNvSpPr txBox="1"/>
          <p:nvPr/>
        </p:nvSpPr>
        <p:spPr>
          <a:xfrm>
            <a:off x="5490311" y="4349367"/>
            <a:ext cx="2876820" cy="2154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Solpanelernas effektivitet i olika väderstreck och vinklar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AF9A327-FDA9-4185-9917-3880F54D2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435" y="950526"/>
            <a:ext cx="2529693" cy="164399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40AD9B06-298D-4E19-B7C2-E861FE9D4A34}"/>
              </a:ext>
            </a:extLst>
          </p:cNvPr>
          <p:cNvSpPr txBox="1"/>
          <p:nvPr/>
        </p:nvSpPr>
        <p:spPr>
          <a:xfrm>
            <a:off x="5496492" y="6183054"/>
            <a:ext cx="287682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800" dirty="0"/>
              <a:t>Exempel på hur vinklade paneler avisar snö – och smuts effektivt.</a:t>
            </a:r>
          </a:p>
        </p:txBody>
      </p:sp>
    </p:spTree>
    <p:extLst>
      <p:ext uri="{BB962C8B-B14F-4D97-AF65-F5344CB8AC3E}">
        <p14:creationId xmlns:p14="http://schemas.microsoft.com/office/powerpoint/2010/main" val="242872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6259760F-FC24-4403-A062-F0E2F91702E7}"/>
              </a:ext>
            </a:extLst>
          </p:cNvPr>
          <p:cNvSpPr txBox="1"/>
          <p:nvPr/>
        </p:nvSpPr>
        <p:spPr>
          <a:xfrm>
            <a:off x="1474887" y="5167380"/>
            <a:ext cx="619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v-SE" b="1" dirty="0"/>
              <a:t>TOTAL = ca 1 378 000 kWh per år </a:t>
            </a:r>
            <a:r>
              <a:rPr lang="sv-SE" sz="1400" b="1" dirty="0"/>
              <a:t>(hushåll + fastighet)</a:t>
            </a:r>
            <a:endParaRPr lang="sv-SE" b="1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9F64027-68F7-41BA-AC5D-9041579B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499" y="260648"/>
            <a:ext cx="7056784" cy="588838"/>
          </a:xfrm>
        </p:spPr>
        <p:txBody>
          <a:bodyPr/>
          <a:lstStyle/>
          <a:p>
            <a:r>
              <a:rPr lang="sv-SE" sz="2800" dirty="0"/>
              <a:t>Är solceller en god idé för oss?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58C2E92-6434-4859-9BE0-D6425CFD83B6}"/>
              </a:ext>
            </a:extLst>
          </p:cNvPr>
          <p:cNvSpPr txBox="1"/>
          <p:nvPr/>
        </p:nvSpPr>
        <p:spPr>
          <a:xfrm>
            <a:off x="467544" y="112474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JA – Elanvändningen är hög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3B3A22D-EB33-4537-B18B-121DA0CA6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1322"/>
            <a:ext cx="7978967" cy="32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BB7BF31-97AA-4E3E-A6F8-8AFA3B286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24434"/>
            <a:ext cx="5544616" cy="5052460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B29C6889-D234-4BDE-9372-F74B305E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056784" cy="719044"/>
          </a:xfrm>
        </p:spPr>
        <p:txBody>
          <a:bodyPr/>
          <a:lstStyle/>
          <a:p>
            <a:r>
              <a:rPr lang="sv-SE" sz="2800" dirty="0"/>
              <a:t>Är solceller en god idé för oss?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20BBB69-A033-459F-8D9F-69345D487E8F}"/>
              </a:ext>
            </a:extLst>
          </p:cNvPr>
          <p:cNvSpPr txBox="1"/>
          <p:nvPr/>
        </p:nvSpPr>
        <p:spPr>
          <a:xfrm>
            <a:off x="899592" y="101156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JA – Säger Malmö Kommun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3F0F20-83F9-4C95-8AC2-0E594B317694}"/>
              </a:ext>
            </a:extLst>
          </p:cNvPr>
          <p:cNvSpPr/>
          <p:nvPr/>
        </p:nvSpPr>
        <p:spPr>
          <a:xfrm>
            <a:off x="4932040" y="4402514"/>
            <a:ext cx="3816424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u="sng" dirty="0" err="1">
                <a:solidFill>
                  <a:srgbClr val="002060"/>
                </a:solidFill>
                <a:latin typeface="+mj-lt"/>
              </a:rPr>
              <a:t>Solkarta</a:t>
            </a:r>
            <a:r>
              <a:rPr lang="en-US" sz="1600" b="1" u="sng" dirty="0">
                <a:solidFill>
                  <a:srgbClr val="002060"/>
                </a:solidFill>
                <a:latin typeface="+mj-lt"/>
              </a:rPr>
              <a:t> Malmö </a:t>
            </a:r>
            <a:r>
              <a:rPr lang="en-US" sz="1600" b="1" u="sng" dirty="0" err="1">
                <a:solidFill>
                  <a:srgbClr val="002060"/>
                </a:solidFill>
                <a:latin typeface="+mj-lt"/>
              </a:rPr>
              <a:t>Stad</a:t>
            </a:r>
            <a:endParaRPr lang="en-US" sz="1600" b="1" u="sng" dirty="0">
              <a:solidFill>
                <a:srgbClr val="002060"/>
              </a:solidFill>
              <a:latin typeface="+mj-lt"/>
            </a:endParaRPr>
          </a:p>
          <a:p>
            <a:endParaRPr lang="en-US" sz="1600" b="1" dirty="0">
              <a:solidFill>
                <a:srgbClr val="00206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Lato"/>
              </a:rPr>
              <a:t>&lt;850 kWh/m2 (A)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  <a:t>850-1 000 kWh/m2 (A+)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3"/>
                </a:solidFill>
                <a:latin typeface="Lato"/>
              </a:rPr>
              <a:t>&gt;1 000 kWh/m2 (A++)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accent3"/>
              </a:solidFill>
              <a:effectLst/>
              <a:latin typeface="Lato"/>
            </a:endParaRPr>
          </a:p>
          <a:p>
            <a:r>
              <a:rPr lang="en-US" sz="1600" u="sng" dirty="0" err="1">
                <a:solidFill>
                  <a:srgbClr val="002060"/>
                </a:solidFill>
                <a:latin typeface="+mj-lt"/>
              </a:rPr>
              <a:t>Slutsats</a:t>
            </a:r>
            <a:endParaRPr lang="en-US" sz="1600" u="sng" dirty="0">
              <a:solidFill>
                <a:srgbClr val="002060"/>
              </a:solidFill>
              <a:latin typeface="+mj-lt"/>
            </a:endParaRPr>
          </a:p>
          <a:p>
            <a:r>
              <a:rPr lang="en-US" sz="1600" dirty="0" err="1">
                <a:solidFill>
                  <a:srgbClr val="002060"/>
                </a:solidFill>
                <a:latin typeface="+mj-lt"/>
              </a:rPr>
              <a:t>Takytorna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faller under </a:t>
            </a:r>
            <a:r>
              <a:rPr lang="en-US" sz="1600" dirty="0" err="1">
                <a:solidFill>
                  <a:srgbClr val="002060"/>
                </a:solidFill>
                <a:latin typeface="+mj-lt"/>
              </a:rPr>
              <a:t>kategori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+mj-lt"/>
              </a:rPr>
              <a:t>A+</a:t>
            </a:r>
            <a:endParaRPr lang="en-US" sz="1600" b="1" i="0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23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BA8ED4-2A6C-420C-94CF-CB8FE519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82585"/>
            <a:ext cx="4680520" cy="48427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Taken renoveras och läggs om i pågående projekt.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Taken är svarta vilket gör att en installation med svarta paneler innebär en minimal estetisk påverkan.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De låglutande taken gör att solcellerna kan vinklas åt önskat väderstreck.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Infästning kan ske med beprövad teknik – förslagsvis; CW- Lundbergplatta.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Ingen omfattande ombyggnad av elsystemet krävs.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El centralen är redan förberedd för solcellsinstallation.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900" dirty="0"/>
              <a:t>IMD-el finns.</a:t>
            </a:r>
          </a:p>
          <a:p>
            <a:pPr marL="0" indent="0">
              <a:buNone/>
            </a:pPr>
            <a:endParaRPr lang="sv-SE" sz="1800" b="1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C94A4838-42E1-431E-8E88-090D72E6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31435"/>
            <a:ext cx="8016875" cy="504800"/>
          </a:xfrm>
        </p:spPr>
        <p:txBody>
          <a:bodyPr/>
          <a:lstStyle/>
          <a:p>
            <a:r>
              <a:rPr lang="sv-SE" sz="2800" dirty="0"/>
              <a:t>Är solceller en god idé för oss?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BD198CB-A738-4F3A-B841-7F438E74FFCC}"/>
              </a:ext>
            </a:extLst>
          </p:cNvPr>
          <p:cNvSpPr txBox="1"/>
          <p:nvPr/>
        </p:nvSpPr>
        <p:spPr>
          <a:xfrm>
            <a:off x="467544" y="112474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JA – Det finns rätt tekniska förutsättningar</a:t>
            </a:r>
          </a:p>
        </p:txBody>
      </p:sp>
      <p:pic>
        <p:nvPicPr>
          <p:cNvPr id="1028" name="Picture 4" descr="Solfångare Solceller">
            <a:extLst>
              <a:ext uri="{FF2B5EF4-FFF2-40B4-BE49-F238E27FC236}">
                <a16:creationId xmlns:a16="http://schemas.microsoft.com/office/drawing/2014/main" id="{F9280D51-2230-4BA8-BCD4-7D1EF893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905541"/>
            <a:ext cx="3263777" cy="18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F1E878E-6C85-4873-A914-2178E2DFCC08}"/>
              </a:ext>
            </a:extLst>
          </p:cNvPr>
          <p:cNvSpPr txBox="1"/>
          <p:nvPr/>
        </p:nvSpPr>
        <p:spPr>
          <a:xfrm>
            <a:off x="5498513" y="2944148"/>
            <a:ext cx="3263776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Exempel på fastighet med liknande förutsättningar – HSB BRF Henriksdal i Malmö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D246535-784C-4DF5-9E68-7AB7458904E0}"/>
              </a:ext>
            </a:extLst>
          </p:cNvPr>
          <p:cNvSpPr txBox="1"/>
          <p:nvPr/>
        </p:nvSpPr>
        <p:spPr>
          <a:xfrm>
            <a:off x="5506405" y="5757854"/>
            <a:ext cx="3263776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Takinfästning med CW-Lundbergplatta, förankras i konstruktionen och förseglas med papp. 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4F0B86-9A49-4717-83CE-C38B6F55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215" y="1305641"/>
            <a:ext cx="3263776" cy="16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4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1880A802-172E-4FA3-BFEF-C2E45FE7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056784" cy="719044"/>
          </a:xfrm>
        </p:spPr>
        <p:txBody>
          <a:bodyPr/>
          <a:lstStyle/>
          <a:p>
            <a:r>
              <a:rPr lang="sv-SE" sz="2800" dirty="0"/>
              <a:t>Är solceller en god idé för oss?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1B1ACE9-8ED4-4889-86B7-03FD6C43CCC1}"/>
              </a:ext>
            </a:extLst>
          </p:cNvPr>
          <p:cNvSpPr txBox="1"/>
          <p:nvPr/>
        </p:nvSpPr>
        <p:spPr>
          <a:xfrm>
            <a:off x="538696" y="1283961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JA – Det finns ekonomisk potential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B9DEDC3-ABCB-47FF-B694-D427A5209313}"/>
              </a:ext>
            </a:extLst>
          </p:cNvPr>
          <p:cNvSpPr txBox="1"/>
          <p:nvPr/>
        </p:nvSpPr>
        <p:spPr>
          <a:xfrm>
            <a:off x="538696" y="1668996"/>
            <a:ext cx="4269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>
                <a:solidFill>
                  <a:srgbClr val="4B4B4B"/>
                </a:solidFill>
              </a:rPr>
              <a:t>Investeringskostnad: </a:t>
            </a:r>
            <a:r>
              <a:rPr lang="sv-SE" sz="1400" dirty="0">
                <a:solidFill>
                  <a:srgbClr val="4B4B4B"/>
                </a:solidFill>
              </a:rPr>
              <a:t>ca 4,9 mkr. inkl. moms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Årlig besparing: </a:t>
            </a:r>
            <a:r>
              <a:rPr lang="sv-SE" sz="1400" dirty="0">
                <a:solidFill>
                  <a:srgbClr val="4B4B4B"/>
                </a:solidFill>
              </a:rPr>
              <a:t>ca 430 000 kr inkl. moms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Återbetalningstid: </a:t>
            </a:r>
            <a:r>
              <a:rPr lang="sv-SE" sz="1400" dirty="0">
                <a:solidFill>
                  <a:srgbClr val="4B4B4B"/>
                </a:solidFill>
              </a:rPr>
              <a:t>ca 12 år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Internränta på investering: </a:t>
            </a:r>
            <a:r>
              <a:rPr lang="sv-SE" sz="1400" dirty="0">
                <a:solidFill>
                  <a:srgbClr val="4B4B4B"/>
                </a:solidFill>
              </a:rPr>
              <a:t>ca 8 %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Efter 21 år: </a:t>
            </a:r>
            <a:r>
              <a:rPr lang="sv-SE" sz="1400" dirty="0">
                <a:solidFill>
                  <a:srgbClr val="4B4B4B"/>
                </a:solidFill>
              </a:rPr>
              <a:t>ca 3,4 mkr. i total besparing för föreningen</a:t>
            </a:r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sv-SE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sv-SE" sz="1200" dirty="0">
                <a:solidFill>
                  <a:schemeClr val="bg2">
                    <a:lumMod val="50000"/>
                  </a:schemeClr>
                </a:solidFill>
              </a:rPr>
              <a:t>OBS beräkningarna gjorda med schabloniserad elprisökning om 1 % per år.</a:t>
            </a:r>
          </a:p>
          <a:p>
            <a:endParaRPr lang="sv-SE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v-SE" sz="1400" dirty="0">
                <a:solidFill>
                  <a:schemeClr val="bg2">
                    <a:lumMod val="50000"/>
                  </a:schemeClr>
                </a:solidFill>
              </a:rPr>
              <a:t>Prisjämförelser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Produktionskostnad:</a:t>
            </a:r>
            <a:r>
              <a:rPr lang="sv-SE" sz="1400" dirty="0">
                <a:solidFill>
                  <a:srgbClr val="4B4B4B"/>
                </a:solidFill>
              </a:rPr>
              <a:t> ca 70 öre/kWh. Ink. moms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Elpriser på marknaden:</a:t>
            </a:r>
            <a:r>
              <a:rPr lang="sv-SE" sz="1400" dirty="0">
                <a:solidFill>
                  <a:srgbClr val="4B4B4B"/>
                </a:solidFill>
              </a:rPr>
              <a:t> 210 öre/kWh ink. moms</a:t>
            </a:r>
          </a:p>
          <a:p>
            <a:r>
              <a:rPr lang="sv-SE" sz="1400" b="1" dirty="0">
                <a:solidFill>
                  <a:srgbClr val="4B4B4B"/>
                </a:solidFill>
              </a:rPr>
              <a:t>Elpris i föreningen: </a:t>
            </a:r>
            <a:r>
              <a:rPr lang="sv-SE" sz="1400" dirty="0">
                <a:solidFill>
                  <a:srgbClr val="4B4B4B"/>
                </a:solidFill>
              </a:rPr>
              <a:t>160 öre/kWh ink. moms</a:t>
            </a:r>
            <a:endParaRPr lang="sv-SE" sz="1400" dirty="0">
              <a:solidFill>
                <a:schemeClr val="bg2">
                  <a:lumMod val="50000"/>
                </a:schemeClr>
              </a:solidFill>
            </a:endParaRPr>
          </a:p>
          <a:p>
            <a:endParaRPr lang="sv-SE" sz="1400" dirty="0">
              <a:solidFill>
                <a:srgbClr val="4B4B4B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43F0516-59A5-4A57-ADF2-648A420EB545}"/>
              </a:ext>
            </a:extLst>
          </p:cNvPr>
          <p:cNvSpPr txBox="1"/>
          <p:nvPr/>
        </p:nvSpPr>
        <p:spPr>
          <a:xfrm>
            <a:off x="5004048" y="1283961"/>
            <a:ext cx="3960440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sv-SE" sz="1400" dirty="0">
              <a:solidFill>
                <a:srgbClr val="4B4B4B"/>
              </a:solidFill>
            </a:endParaRPr>
          </a:p>
          <a:p>
            <a:endParaRPr lang="sv-SE" sz="1400" dirty="0">
              <a:solidFill>
                <a:srgbClr val="4B4B4B"/>
              </a:solidFill>
            </a:endParaRPr>
          </a:p>
          <a:p>
            <a:r>
              <a:rPr lang="sv-SE" sz="1400" dirty="0">
                <a:solidFill>
                  <a:srgbClr val="4B4B4B"/>
                </a:solidFill>
              </a:rPr>
              <a:t>Tilltänkt anläggning väntas kunna minska föreningens miljöpåverkan med 1</a:t>
            </a:r>
            <a:r>
              <a:rPr lang="sv-SE" sz="1400" b="1" dirty="0">
                <a:solidFill>
                  <a:srgbClr val="4B4B4B"/>
                </a:solidFill>
              </a:rPr>
              <a:t>27 ton CO2 per år = 3 810 ton </a:t>
            </a:r>
            <a:r>
              <a:rPr lang="sv-SE" sz="1400" dirty="0">
                <a:solidFill>
                  <a:srgbClr val="4B4B4B"/>
                </a:solidFill>
              </a:rPr>
              <a:t>över livslängden. Det motsvarar över 30 år ca. 1 524 000 mil med bensinbil </a:t>
            </a:r>
            <a:r>
              <a:rPr lang="sv-SE" sz="1400" dirty="0">
                <a:solidFill>
                  <a:srgbClr val="4B4B4B"/>
                </a:solidFill>
                <a:sym typeface="Wingdings" panose="05000000000000000000" pitchFamily="2" charset="2"/>
              </a:rPr>
              <a:t> </a:t>
            </a:r>
            <a:r>
              <a:rPr lang="sv-SE" sz="1400" dirty="0">
                <a:solidFill>
                  <a:srgbClr val="4B4B4B"/>
                </a:solidFill>
              </a:rPr>
              <a:t>381 varv runt jorden.</a:t>
            </a:r>
            <a:endParaRPr lang="sv-SE" dirty="0">
              <a:solidFill>
                <a:srgbClr val="4B4B4B"/>
              </a:solidFill>
            </a:endParaRPr>
          </a:p>
          <a:p>
            <a:r>
              <a:rPr lang="sv-SE" dirty="0">
                <a:solidFill>
                  <a:srgbClr val="4B4B4B"/>
                </a:solidFill>
              </a:rPr>
              <a:t> 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  <a:p>
            <a:endParaRPr lang="sv-SE" dirty="0"/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5507233-4195-482C-8F3B-75E8A476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28" y="5067915"/>
            <a:ext cx="4269170" cy="70251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486B3BF-1039-4D09-9219-A08FA12BD279}"/>
              </a:ext>
            </a:extLst>
          </p:cNvPr>
          <p:cNvSpPr txBox="1"/>
          <p:nvPr/>
        </p:nvSpPr>
        <p:spPr>
          <a:xfrm>
            <a:off x="4984636" y="132024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JA – Säger miljön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A8B08FE-283A-47A8-9E54-9B997FDA0473}"/>
              </a:ext>
            </a:extLst>
          </p:cNvPr>
          <p:cNvSpPr txBox="1"/>
          <p:nvPr/>
        </p:nvSpPr>
        <p:spPr>
          <a:xfrm>
            <a:off x="560455" y="1279317"/>
            <a:ext cx="4345502" cy="4521303"/>
          </a:xfrm>
          <a:prstGeom prst="rect">
            <a:avLst/>
          </a:prstGeom>
          <a:noFill/>
          <a:ln>
            <a:solidFill>
              <a:srgbClr val="4B4B4B"/>
            </a:solidFill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225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FEBE64-9377-444F-87EA-ABE8E0A5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017200" cy="720080"/>
          </a:xfrm>
        </p:spPr>
        <p:txBody>
          <a:bodyPr/>
          <a:lstStyle/>
          <a:p>
            <a:r>
              <a:rPr lang="sv-SE" sz="2800" dirty="0"/>
              <a:t>Så Kan det komma att se ut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04BB722-60D6-4F4C-9F76-5965D93A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7" y="1052736"/>
            <a:ext cx="4274884" cy="259228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B83708A-F2DC-4401-85D7-B9756473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052736"/>
            <a:ext cx="4224468" cy="2592288"/>
          </a:xfrm>
          <a:prstGeom prst="rect">
            <a:avLst/>
          </a:prstGeom>
        </p:spPr>
      </p:pic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9384F17F-353A-4EBF-9C8F-543530E648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47385" y="3789040"/>
            <a:ext cx="42964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200" b="1" u="sng" dirty="0">
                <a:solidFill>
                  <a:schemeClr val="accent5">
                    <a:lumMod val="50000"/>
                  </a:schemeClr>
                </a:solidFill>
              </a:rPr>
              <a:t>Tilltänkt anläggning baserat på förutsättningar</a:t>
            </a:r>
          </a:p>
          <a:p>
            <a:pPr marL="0" indent="0">
              <a:buNone/>
            </a:pPr>
            <a:r>
              <a:rPr lang="sv-SE" sz="1200" b="1" dirty="0">
                <a:solidFill>
                  <a:schemeClr val="accent5">
                    <a:lumMod val="50000"/>
                  </a:schemeClr>
                </a:solidFill>
              </a:rPr>
              <a:t>Storlek</a:t>
            </a:r>
            <a:r>
              <a:rPr lang="sv-SE" sz="1200" dirty="0">
                <a:solidFill>
                  <a:schemeClr val="accent5">
                    <a:lumMod val="50000"/>
                  </a:schemeClr>
                </a:solidFill>
              </a:rPr>
              <a:t>: Ca 290 kW</a:t>
            </a:r>
          </a:p>
          <a:p>
            <a:pPr marL="0" indent="0">
              <a:buNone/>
            </a:pPr>
            <a:r>
              <a:rPr lang="sv-SE" sz="1200" b="1" dirty="0">
                <a:solidFill>
                  <a:schemeClr val="accent5">
                    <a:lumMod val="50000"/>
                  </a:schemeClr>
                </a:solidFill>
              </a:rPr>
              <a:t>Förväntad produktion</a:t>
            </a:r>
            <a:r>
              <a:rPr lang="sv-SE" sz="1200" dirty="0">
                <a:solidFill>
                  <a:schemeClr val="accent5">
                    <a:lumMod val="50000"/>
                  </a:schemeClr>
                </a:solidFill>
              </a:rPr>
              <a:t>: ca 270 000 kWh/år</a:t>
            </a:r>
          </a:p>
          <a:p>
            <a:pPr marL="0" indent="0">
              <a:buNone/>
            </a:pPr>
            <a:r>
              <a:rPr lang="sv-SE" sz="1200" b="1" dirty="0">
                <a:solidFill>
                  <a:schemeClr val="accent5">
                    <a:lumMod val="50000"/>
                  </a:schemeClr>
                </a:solidFill>
              </a:rPr>
              <a:t>Elanvändning</a:t>
            </a:r>
            <a:r>
              <a:rPr lang="sv-SE" sz="1200" dirty="0">
                <a:solidFill>
                  <a:schemeClr val="accent5">
                    <a:lumMod val="50000"/>
                  </a:schemeClr>
                </a:solidFill>
              </a:rPr>
              <a:t>: 1 378 000 kWh/år</a:t>
            </a:r>
          </a:p>
          <a:p>
            <a:pPr marL="0" indent="0">
              <a:buNone/>
            </a:pPr>
            <a:r>
              <a:rPr lang="sv-SE" sz="1200" b="1" dirty="0">
                <a:solidFill>
                  <a:schemeClr val="accent5">
                    <a:lumMod val="50000"/>
                  </a:schemeClr>
                </a:solidFill>
              </a:rPr>
              <a:t>Självförsörjandenivå</a:t>
            </a:r>
            <a:r>
              <a:rPr lang="sv-SE" sz="1200" dirty="0">
                <a:solidFill>
                  <a:schemeClr val="accent5">
                    <a:lumMod val="50000"/>
                  </a:schemeClr>
                </a:solidFill>
              </a:rPr>
              <a:t>: ca 19,5 %</a:t>
            </a:r>
          </a:p>
          <a:p>
            <a:pPr marL="0" indent="0">
              <a:buNone/>
            </a:pPr>
            <a:r>
              <a:rPr lang="sv-SE" sz="1200" dirty="0">
                <a:solidFill>
                  <a:schemeClr val="accent5">
                    <a:lumMod val="50000"/>
                  </a:schemeClr>
                </a:solidFill>
              </a:rPr>
              <a:t>Paneler monteras på stativ och vinklas mot öst/väst och söder.</a:t>
            </a:r>
          </a:p>
          <a:p>
            <a:pPr marL="0" indent="0">
              <a:buNone/>
            </a:pPr>
            <a:r>
              <a:rPr lang="sv-SE" sz="1200" dirty="0">
                <a:solidFill>
                  <a:schemeClr val="accent5">
                    <a:lumMod val="50000"/>
                  </a:schemeClr>
                </a:solidFill>
              </a:rPr>
              <a:t>För minsta estetiska påverkan väljs helsvarta paneler (svart ram och svart glas)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7F03A5D-B75E-49EA-AF7B-0AE98B4BC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7" y="3789040"/>
            <a:ext cx="4296475" cy="25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4EB38B-626D-4736-BE93-3B4686FC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863" y="1268760"/>
            <a:ext cx="8015609" cy="518457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sv-SE" dirty="0"/>
              <a:t>Hög elanvändning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sv-SE" dirty="0"/>
              <a:t>IMD-el = medlemmarna kan ta del av elen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sv-SE" dirty="0"/>
              <a:t>Tak med rätt förutsättningar för montage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sv-SE" dirty="0"/>
              <a:t>Goda utsikter för bygglov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sv-SE" dirty="0"/>
              <a:t>Hållbar och lönsam investering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1880A802-172E-4FA3-BFEF-C2E45FE7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056784" cy="719044"/>
          </a:xfrm>
        </p:spPr>
        <p:txBody>
          <a:bodyPr/>
          <a:lstStyle/>
          <a:p>
            <a:r>
              <a:rPr lang="sv-SE" sz="2800" dirty="0"/>
              <a:t>Är solceller en god idé för oss? </a:t>
            </a:r>
          </a:p>
        </p:txBody>
      </p:sp>
    </p:spTree>
    <p:extLst>
      <p:ext uri="{BB962C8B-B14F-4D97-AF65-F5344CB8AC3E}">
        <p14:creationId xmlns:p14="http://schemas.microsoft.com/office/powerpoint/2010/main" val="4143145575"/>
      </p:ext>
    </p:extLst>
  </p:cSld>
  <p:clrMapOvr>
    <a:masterClrMapping/>
  </p:clrMapOvr>
</p:sld>
</file>

<file path=ppt/theme/theme1.xml><?xml version="1.0" encoding="utf-8"?>
<a:theme xmlns:a="http://schemas.openxmlformats.org/drawingml/2006/main" name="HSB">
  <a:themeElements>
    <a:clrScheme name="HSB - Färger">
      <a:dk1>
        <a:srgbClr val="00257A"/>
      </a:dk1>
      <a:lt1>
        <a:srgbClr val="FFFFFF"/>
      </a:lt1>
      <a:dk2>
        <a:srgbClr val="00257A"/>
      </a:dk2>
      <a:lt2>
        <a:srgbClr val="FFFFFF"/>
      </a:lt2>
      <a:accent1>
        <a:srgbClr val="00257A"/>
      </a:accent1>
      <a:accent2>
        <a:srgbClr val="FFCF00"/>
      </a:accent2>
      <a:accent3>
        <a:srgbClr val="E3005D"/>
      </a:accent3>
      <a:accent4>
        <a:srgbClr val="B3D312"/>
      </a:accent4>
      <a:accent5>
        <a:srgbClr val="B5B6B3"/>
      </a:accent5>
      <a:accent6>
        <a:srgbClr val="D7A900"/>
      </a:accent6>
      <a:hlink>
        <a:srgbClr val="0000FF"/>
      </a:hlink>
      <a:folHlink>
        <a:srgbClr val="800080"/>
      </a:folHlink>
    </a:clrScheme>
    <a:fontScheme name="HSP - Font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d" id="{776800CA-3F7F-41D8-A719-DF10772088DB}" vid="{3E36E62C-CBB8-44D6-9C5C-C989F9932B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HSB Projektdokument" ma:contentTypeID="0x010100B2768980E54AEA4B810E326008F01C060100FA59F30369373446B0BD03169FEC676B" ma:contentTypeVersion="6" ma:contentTypeDescription="" ma:contentTypeScope="" ma:versionID="27671e1ae75cacbfa6d3e48b209fe2c4">
  <xsd:schema xmlns:xsd="http://www.w3.org/2001/XMLSchema" xmlns:xs="http://www.w3.org/2001/XMLSchema" xmlns:p="http://schemas.microsoft.com/office/2006/metadata/properties" xmlns:ns2="2bebd6cb-6535-4289-aab9-c465e0f332a1" xmlns:ns3="ec169371-4572-491d-8f3f-63b5242cf310" xmlns:ns4="7b471622-84e5-4a4d-b425-c64c4eefa995" targetNamespace="http://schemas.microsoft.com/office/2006/metadata/properties" ma:root="true" ma:fieldsID="890ed2270d799355af5f38e84db84ad2" ns2:_="" ns3:_="" ns4:_="">
    <xsd:import namespace="2bebd6cb-6535-4289-aab9-c465e0f332a1"/>
    <xsd:import namespace="ec169371-4572-491d-8f3f-63b5242cf310"/>
    <xsd:import namespace="7b471622-84e5-4a4d-b425-c64c4eefa995"/>
    <xsd:element name="properties">
      <xsd:complexType>
        <xsd:sequence>
          <xsd:element name="documentManagement">
            <xsd:complexType>
              <xsd:all>
                <xsd:element ref="ns2:hsb21ProjectName" minOccurs="0"/>
                <xsd:element ref="ns2:hsb21ProjectNumber" minOccurs="0"/>
                <xsd:element ref="ns2:hsb21Ar" minOccurs="0"/>
                <xsd:element ref="ns2:hsb21Manad" minOccurs="0"/>
                <xsd:element ref="ns2:hsb21ElevatorStatus" minOccurs="0"/>
                <xsd:element ref="ns2:hsb21ElevatorVersion" minOccurs="0"/>
                <xsd:element ref="ns2:hsb21OCRProcessed" minOccurs="0"/>
                <xsd:element ref="ns2:hsb21OCRProcessedVerion" minOccurs="0"/>
                <xsd:element ref="ns2:hsb21TemplateID" minOccurs="0"/>
                <xsd:element ref="ns2:hsb21TemplateVersion" minOccurs="0"/>
                <xsd:element ref="ns3:TaxCatchAllLabel" minOccurs="0"/>
                <xsd:element ref="ns3:TaxCatchAll" minOccurs="0"/>
                <xsd:element ref="ns2:e3df5122f81949abb2547acddfca5175" minOccurs="0"/>
                <xsd:element ref="ns2:pcdea4b046cd4b0a9a8978221efc94c0" minOccurs="0"/>
                <xsd:element ref="ns2:ae6f4cd641e04788a0159f49fd0ffa06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bd6cb-6535-4289-aab9-c465e0f332a1" elementFormDefault="qualified">
    <xsd:import namespace="http://schemas.microsoft.com/office/2006/documentManagement/types"/>
    <xsd:import namespace="http://schemas.microsoft.com/office/infopath/2007/PartnerControls"/>
    <xsd:element name="hsb21ProjectName" ma:index="3" nillable="true" ma:displayName="Projektnamn" ma:internalName="hsb21ProjectName">
      <xsd:simpleType>
        <xsd:restriction base="dms:Text">
          <xsd:maxLength value="255"/>
        </xsd:restriction>
      </xsd:simpleType>
    </xsd:element>
    <xsd:element name="hsb21ProjectNumber" ma:index="4" nillable="true" ma:displayName="Projektnummer" ma:internalName="hsb21ProjectNumber">
      <xsd:simpleType>
        <xsd:restriction base="dms:Text">
          <xsd:maxLength value="255"/>
        </xsd:restriction>
      </xsd:simpleType>
    </xsd:element>
    <xsd:element name="hsb21Ar" ma:index="7" nillable="true" ma:displayName="År" ma:decimals="0" ma:internalName="hsb21Ar" ma:readOnly="false" ma:percentage="FALSE">
      <xsd:simpleType>
        <xsd:restriction base="dms:Number"/>
      </xsd:simpleType>
    </xsd:element>
    <xsd:element name="hsb21Manad" ma:index="8" nillable="true" ma:displayName="Månad" ma:internalName="hsb21Manad" ma:readOnly="false">
      <xsd:simpleType>
        <xsd:restriction base="dms:Number"/>
      </xsd:simpleType>
    </xsd:element>
    <xsd:element name="hsb21ElevatorStatus" ma:index="9" nillable="true" ma:displayName="Hisstatus" ma:internalName="hsb21ElevatorStatus" ma:readOnly="false">
      <xsd:simpleType>
        <xsd:restriction base="dms:Text"/>
      </xsd:simpleType>
    </xsd:element>
    <xsd:element name="hsb21ElevatorVersion" ma:index="10" nillable="true" ma:displayName="Ändrat hisstatus" ma:format="DateOnly" ma:internalName="hsb21ElevatorVersion" ma:readOnly="false">
      <xsd:simpleType>
        <xsd:restriction base="dms:DateTime"/>
      </xsd:simpleType>
    </xsd:element>
    <xsd:element name="hsb21OCRProcessed" ma:index="11" nillable="true" ma:displayName="OCR-konverterad" ma:default="0" ma:internalName="hsb21OCRProcessed" ma:readOnly="false">
      <xsd:simpleType>
        <xsd:restriction base="dms:Boolean"/>
      </xsd:simpleType>
    </xsd:element>
    <xsd:element name="hsb21OCRProcessedVerion" ma:index="12" nillable="true" ma:displayName="OCR-datum" ma:format="DateTime" ma:internalName="hsb21OCRProcessedVerion" ma:readOnly="false">
      <xsd:simpleType>
        <xsd:restriction base="dms:DateTime"/>
      </xsd:simpleType>
    </xsd:element>
    <xsd:element name="hsb21TemplateID" ma:index="13" nillable="true" ma:displayName="Mall-id" ma:internalName="hsb21TemplateID" ma:readOnly="false">
      <xsd:simpleType>
        <xsd:restriction base="dms:Unknown"/>
      </xsd:simpleType>
    </xsd:element>
    <xsd:element name="hsb21TemplateVersion" ma:index="14" nillable="true" ma:displayName="Mallversion" ma:internalName="hsb21TemplateVersion" ma:readOnly="false" ma:percentage="FALSE">
      <xsd:simpleType>
        <xsd:restriction base="dms:Number"/>
      </xsd:simpleType>
    </xsd:element>
    <xsd:element name="e3df5122f81949abb2547acddfca5175" ma:index="17" nillable="true" ma:taxonomy="true" ma:internalName="e3df5122f81949abb2547acddfca5175" ma:taxonomyFieldName="hsb21MMDoktyp" ma:displayName="Dokumenttyp" ma:readOnly="false" ma:fieldId="{e3df5122-f819-49ab-b254-7acddfca5175}" ma:sspId="447f9ee0-58b2-4874-8c2c-25657494a284" ma:termSetId="1e8ab075-3835-4acf-9ece-22414380a1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dea4b046cd4b0a9a8978221efc94c0" ma:index="19" nillable="true" ma:taxonomy="true" ma:internalName="pcdea4b046cd4b0a9a8978221efc94c0" ma:taxonomyFieldName="hsb21MMFastighet" ma:displayName="Fastighet" ma:readOnly="false" ma:fieldId="{9cdea4b0-46cd-4b0a-9a89-78221efc94c0}" ma:taxonomyMulti="true" ma:sspId="447f9ee0-58b2-4874-8c2c-25657494a284" ma:termSetId="47cf5bd4-fa44-4dfa-bb03-0024b1905e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6f4cd641e04788a0159f49fd0ffa06" ma:index="24" nillable="true" ma:taxonomy="true" ma:internalName="ae6f4cd641e04788a0159f49fd0ffa06" ma:taxonomyFieldName="hsb21MMKund" ma:displayName="Kund" ma:readOnly="false" ma:fieldId="{ae6f4cd6-41e0-4788-a015-9f49fd0ffa06}" ma:sspId="447f9ee0-58b2-4874-8c2c-25657494a284" ma:termSetId="61a175e7-b469-4e57-9957-69f7ed2750b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9371-4572-491d-8f3f-63b5242cf310" elementFormDefault="qualified">
    <xsd:import namespace="http://schemas.microsoft.com/office/2006/documentManagement/types"/>
    <xsd:import namespace="http://schemas.microsoft.com/office/infopath/2007/PartnerControls"/>
    <xsd:element name="TaxCatchAllLabel" ma:index="15" nillable="true" ma:displayName="Taxonomy Catch All Column1" ma:hidden="true" ma:list="{59bbaeaf-4202-445e-bcfa-66c1c0bd6a75}" ma:internalName="TaxCatchAllLabel" ma:readOnly="true" ma:showField="CatchAllDataLabel" ma:web="2bebd6cb-6535-4289-aab9-c465e0f33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6" nillable="true" ma:displayName="Taxonomy Catch All Column" ma:hidden="true" ma:list="{59bbaeaf-4202-445e-bcfa-66c1c0bd6a75}" ma:internalName="TaxCatchAll" ma:readOnly="false" ma:showField="CatchAllData" ma:web="2bebd6cb-6535-4289-aab9-c465e0f33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71622-84e5-4a4d-b425-c64c4eefa9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Innehållstyp"/>
        <xsd:element ref="dc:title" minOccurs="0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sb21OCRProcessed xmlns="2bebd6cb-6535-4289-aab9-c465e0f332a1">false</hsb21OCRProcessed>
    <hsb21ProjectNumber xmlns="2bebd6cb-6535-4289-aab9-c465e0f332a1">3404-112</hsb21ProjectNumber>
    <hsb21ProjectName xmlns="2bebd6cb-6535-4289-aab9-c465e0f332a1">Solceller förstudie &amp; projektldening</hsb21ProjectName>
    <TaxCatchAll xmlns="ec169371-4572-491d-8f3f-63b5242cf310">
      <Value>101</Value>
    </TaxCatchAll>
    <ae6f4cd641e04788a0159f49fd0ffa06 xmlns="2bebd6cb-6535-4289-aab9-c465e0f332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Lotsvakten - (3404)</TermName>
          <TermId xmlns="http://schemas.microsoft.com/office/infopath/2007/PartnerControls">fef92871-ae7b-4581-bcda-8ba15e8250a5</TermId>
        </TermInfo>
      </Terms>
    </ae6f4cd641e04788a0159f49fd0ffa06>
    <pcdea4b046cd4b0a9a8978221efc94c0 xmlns="2bebd6cb-6535-4289-aab9-c465e0f332a1">
      <Terms xmlns="http://schemas.microsoft.com/office/infopath/2007/PartnerControls"/>
    </pcdea4b046cd4b0a9a8978221efc94c0>
    <e3df5122f81949abb2547acddfca5175 xmlns="2bebd6cb-6535-4289-aab9-c465e0f332a1">
      <Terms xmlns="http://schemas.microsoft.com/office/infopath/2007/PartnerControls"/>
    </e3df5122f81949abb2547acddfca5175>
    <hsb21ElevatorStatus xmlns="2bebd6cb-6535-4289-aab9-c465e0f332a1" xsi:nil="true"/>
    <hsb21Ar xmlns="2bebd6cb-6535-4289-aab9-c465e0f332a1" xsi:nil="true"/>
    <hsb21OCRProcessedVerion xmlns="2bebd6cb-6535-4289-aab9-c465e0f332a1" xsi:nil="true"/>
    <hsb21TemplateVersion xmlns="2bebd6cb-6535-4289-aab9-c465e0f332a1" xsi:nil="true"/>
    <hsb21ElevatorVersion xmlns="2bebd6cb-6535-4289-aab9-c465e0f332a1" xsi:nil="true"/>
    <hsb21TemplateID xmlns="2bebd6cb-6535-4289-aab9-c465e0f332a1" xsi:nil="true"/>
    <hsb21Manad xmlns="2bebd6cb-6535-4289-aab9-c465e0f332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CDDC41-20A3-419B-806B-28CF5F7C2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bd6cb-6535-4289-aab9-c465e0f332a1"/>
    <ds:schemaRef ds:uri="ec169371-4572-491d-8f3f-63b5242cf310"/>
    <ds:schemaRef ds:uri="7b471622-84e5-4a4d-b425-c64c4eefa9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3BC37-B1FD-4CCA-B08D-7AA0497401E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bebd6cb-6535-4289-aab9-c465e0f332a1"/>
    <ds:schemaRef ds:uri="http://schemas.microsoft.com/office/infopath/2007/PartnerControls"/>
    <ds:schemaRef ds:uri="7b471622-84e5-4a4d-b425-c64c4eefa995"/>
    <ds:schemaRef ds:uri="http://purl.org/dc/elements/1.1/"/>
    <ds:schemaRef ds:uri="http://schemas.microsoft.com/office/2006/metadata/properties"/>
    <ds:schemaRef ds:uri="ec169371-4572-491d-8f3f-63b5242cf31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4106383-8950-4BD2-B31E-AA3B26F9A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Grund</Template>
  <TotalTime>3406</TotalTime>
  <Words>654</Words>
  <Application>Microsoft Office PowerPoint</Application>
  <PresentationFormat>Bildspel på skärmen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Arial</vt:lpstr>
      <vt:lpstr>Calibri</vt:lpstr>
      <vt:lpstr>Lato</vt:lpstr>
      <vt:lpstr>Wingdings</vt:lpstr>
      <vt:lpstr>HSB</vt:lpstr>
      <vt:lpstr> Solceller på BRF Södertorp? </vt:lpstr>
      <vt:lpstr>PowerPoint-presentation</vt:lpstr>
      <vt:lpstr>PowerPoint-presentation</vt:lpstr>
      <vt:lpstr>Är solceller en god idé för oss?</vt:lpstr>
      <vt:lpstr>Är solceller en god idé för oss?</vt:lpstr>
      <vt:lpstr>Är solceller en god idé för oss?</vt:lpstr>
      <vt:lpstr>Är solceller en god idé för oss?</vt:lpstr>
      <vt:lpstr>Så Kan det komma att se ut</vt:lpstr>
      <vt:lpstr>Är solceller en god idé för oss?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Solceller på BRF</dc:title>
  <dc:creator>Adam Diebig</dc:creator>
  <cp:lastModifiedBy>Adam Diebig</cp:lastModifiedBy>
  <cp:revision>170</cp:revision>
  <cp:lastPrinted>2022-04-11T13:16:54Z</cp:lastPrinted>
  <dcterms:created xsi:type="dcterms:W3CDTF">2018-09-19T06:35:24Z</dcterms:created>
  <dcterms:modified xsi:type="dcterms:W3CDTF">2022-05-16T09:20:29Z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0x010100B2768980E54AEA4B810E326008F01C060100FA59F30369373446B0BD03169FEC676B</vt:lpwstr>
  </property>
  <property fmtid="{D5CDD505-2E9C-101B-9397-08002B2CF9AE}" pid="3" name="hsb21MMDoktyp">
    <vt:lpwstr/>
  </property>
  <property fmtid="{D5CDD505-2E9C-101B-9397-08002B2CF9AE}" pid="4" name="hsb21MMKund">
    <vt:lpwstr>101;#Lotsvakten - (3404)|fef92871-ae7b-4581-bcda-8ba15e8250a5</vt:lpwstr>
  </property>
  <property fmtid="{D5CDD505-2E9C-101B-9397-08002B2CF9AE}" pid="5" name="hsb21MMFastighet">
    <vt:lpwstr/>
  </property>
</Properties>
</file>