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7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81" r:id="rId10"/>
    <p:sldId id="278" r:id="rId11"/>
    <p:sldId id="279" r:id="rId12"/>
    <p:sldId id="280" r:id="rId13"/>
  </p:sldIdLst>
  <p:sldSz cx="9144000" cy="6858000" type="screen4x3"/>
  <p:notesSz cx="6669088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4" autoAdjust="0"/>
    <p:restoredTop sz="94711" autoAdjust="0"/>
  </p:normalViewPr>
  <p:slideViewPr>
    <p:cSldViewPr>
      <p:cViewPr varScale="1">
        <p:scale>
          <a:sx n="75" d="100"/>
          <a:sy n="75" d="100"/>
        </p:scale>
        <p:origin x="-103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FC42BE-E166-497B-9DC7-A1210595B0A9}" type="datetimeFigureOut">
              <a:rPr lang="sv-SE" smtClean="0"/>
              <a:pPr/>
              <a:t>2014-03-17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E9E67-735B-4583-8327-9B4C586AFDD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1457951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E9E67-735B-4583-8327-9B4C586AFDD0}" type="slidenum">
              <a:rPr lang="sv-SE" smtClean="0"/>
              <a:pPr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2193388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sv-SE" dirty="0" smtClean="0"/>
          </a:p>
          <a:p>
            <a:pPr marL="171450" indent="-171450">
              <a:buFontTx/>
              <a:buChar char="-"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E9E67-735B-4583-8327-9B4C586AFDD0}" type="slidenum">
              <a:rPr lang="sv-SE" smtClean="0"/>
              <a:pPr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30782208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 smtClean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4E9E67-735B-4583-8327-9B4C586AFDD0}" type="slidenum">
              <a:rPr lang="sv-SE" smtClean="0"/>
              <a:pPr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xmlns="" val="4090518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315D-5571-4957-96B2-6B7CDCC7548D}" type="datetimeFigureOut">
              <a:rPr lang="sv-SE" smtClean="0"/>
              <a:pPr/>
              <a:t>2014-03-17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315D-5571-4957-96B2-6B7CDCC7548D}" type="datetimeFigureOut">
              <a:rPr lang="sv-SE" smtClean="0"/>
              <a:pPr/>
              <a:t>2014-03-17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315D-5571-4957-96B2-6B7CDCC7548D}" type="datetimeFigureOut">
              <a:rPr lang="sv-SE" smtClean="0"/>
              <a:pPr/>
              <a:t>2014-03-17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315D-5571-4957-96B2-6B7CDCC7548D}" type="datetimeFigureOut">
              <a:rPr lang="sv-SE" smtClean="0"/>
              <a:pPr/>
              <a:t>2014-03-17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315D-5571-4957-96B2-6B7CDCC7548D}" type="datetimeFigureOut">
              <a:rPr lang="sv-SE" smtClean="0"/>
              <a:pPr/>
              <a:t>2014-03-17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315D-5571-4957-96B2-6B7CDCC7548D}" type="datetimeFigureOut">
              <a:rPr lang="sv-SE" smtClean="0"/>
              <a:pPr/>
              <a:t>2014-03-17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315D-5571-4957-96B2-6B7CDCC7548D}" type="datetimeFigureOut">
              <a:rPr lang="sv-SE" smtClean="0"/>
              <a:pPr/>
              <a:t>2014-03-17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315D-5571-4957-96B2-6B7CDCC7548D}" type="datetimeFigureOut">
              <a:rPr lang="sv-SE" smtClean="0"/>
              <a:pPr/>
              <a:t>2014-03-17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315D-5571-4957-96B2-6B7CDCC7548D}" type="datetimeFigureOut">
              <a:rPr lang="sv-SE" smtClean="0"/>
              <a:pPr/>
              <a:t>2014-03-17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315D-5571-4957-96B2-6B7CDCC7548D}" type="datetimeFigureOut">
              <a:rPr lang="sv-SE" smtClean="0"/>
              <a:pPr/>
              <a:t>2014-03-17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7315D-5571-4957-96B2-6B7CDCC7548D}" type="datetimeFigureOut">
              <a:rPr lang="sv-SE" smtClean="0"/>
              <a:pPr/>
              <a:t>2014-03-17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17315D-5571-4957-96B2-6B7CDCC7548D}" type="datetimeFigureOut">
              <a:rPr lang="sv-SE" smtClean="0"/>
              <a:pPr/>
              <a:t>2014-03-17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44F7B-F1FF-4BBA-BBED-401336ECD11D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008111"/>
          </a:xfrm>
        </p:spPr>
        <p:txBody>
          <a:bodyPr>
            <a:normAutofit fontScale="90000"/>
          </a:bodyPr>
          <a:lstStyle/>
          <a:p>
            <a:r>
              <a:rPr lang="sv-SE" sz="2000" b="1" dirty="0" smtClean="0"/>
              <a:t/>
            </a:r>
            <a:br>
              <a:rPr lang="sv-SE" sz="2000" b="1" dirty="0" smtClean="0"/>
            </a:br>
            <a:r>
              <a:rPr lang="sv-SE" sz="2000" b="1" dirty="0"/>
              <a:t/>
            </a:r>
            <a:br>
              <a:rPr lang="sv-SE" sz="2000" b="1" dirty="0"/>
            </a:br>
            <a:r>
              <a:rPr lang="sv-SE" sz="2000" dirty="0" smtClean="0"/>
              <a:t/>
            </a:r>
            <a:br>
              <a:rPr lang="sv-SE" sz="2000" dirty="0" smtClean="0"/>
            </a:br>
            <a:endParaRPr lang="sv-SE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908720"/>
            <a:ext cx="6400800" cy="5328592"/>
          </a:xfrm>
        </p:spPr>
        <p:txBody>
          <a:bodyPr>
            <a:normAutofit/>
          </a:bodyPr>
          <a:lstStyle/>
          <a:p>
            <a:pPr algn="l">
              <a:buFontTx/>
              <a:buChar char="-"/>
            </a:pPr>
            <a:endParaRPr lang="sv-SE" sz="2000" b="1" dirty="0" smtClean="0">
              <a:solidFill>
                <a:schemeClr val="tx1"/>
              </a:solidFill>
            </a:endParaRPr>
          </a:p>
          <a:p>
            <a:pPr algn="l">
              <a:buFontTx/>
              <a:buChar char="-"/>
            </a:pPr>
            <a:r>
              <a:rPr lang="sv-SE" sz="2400" b="1" dirty="0" smtClean="0">
                <a:solidFill>
                  <a:schemeClr val="tx1"/>
                </a:solidFill>
              </a:rPr>
              <a:t>Nya balkonger BRF Dragonen 2015   </a:t>
            </a:r>
          </a:p>
          <a:p>
            <a:pPr algn="l">
              <a:buFontTx/>
              <a:buChar char="-"/>
            </a:pPr>
            <a:endParaRPr lang="sv-SE" sz="2000" b="1" dirty="0" smtClean="0">
              <a:solidFill>
                <a:schemeClr val="tx1"/>
              </a:solidFill>
            </a:endParaRPr>
          </a:p>
          <a:p>
            <a:pPr algn="l">
              <a:buFontTx/>
              <a:buChar char="-"/>
            </a:pPr>
            <a:r>
              <a:rPr lang="sv-SE" sz="2000" b="1" dirty="0" smtClean="0">
                <a:solidFill>
                  <a:schemeClr val="tx1"/>
                </a:solidFill>
              </a:rPr>
              <a:t>Före				Efter</a:t>
            </a:r>
          </a:p>
          <a:p>
            <a:endParaRPr lang="sv-SE" sz="1100" b="1" dirty="0">
              <a:solidFill>
                <a:schemeClr val="tx1"/>
              </a:solidFill>
            </a:endParaRPr>
          </a:p>
        </p:txBody>
      </p:sp>
      <p:pic>
        <p:nvPicPr>
          <p:cNvPr id="4" name="grafik1"/>
          <p:cNvPicPr/>
          <p:nvPr/>
        </p:nvPicPr>
        <p:blipFill>
          <a:blip r:embed="rId3" cstate="print">
            <a:lum/>
            <a:alphaModFix/>
          </a:blip>
          <a:srcRect/>
          <a:stretch>
            <a:fillRect/>
          </a:stretch>
        </p:blipFill>
        <p:spPr>
          <a:xfrm>
            <a:off x="1331640" y="404664"/>
            <a:ext cx="6408712" cy="720080"/>
          </a:xfrm>
          <a:prstGeom prst="rect">
            <a:avLst/>
          </a:prstGeom>
        </p:spPr>
      </p:pic>
      <p:pic>
        <p:nvPicPr>
          <p:cNvPr id="6" name="Picture 5" descr="Picture4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88024" y="2636912"/>
            <a:ext cx="3456384" cy="3600400"/>
          </a:xfrm>
          <a:prstGeom prst="rect">
            <a:avLst/>
          </a:prstGeom>
        </p:spPr>
      </p:pic>
      <p:pic>
        <p:nvPicPr>
          <p:cNvPr id="7" name="Content Placeholder 11" descr="Picture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55576" y="2708920"/>
            <a:ext cx="3561027" cy="348902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1600" b="1" dirty="0" smtClean="0"/>
              <a:t>Informationsbrev inför ordinarie stämma 27/3</a:t>
            </a:r>
          </a:p>
          <a:p>
            <a:r>
              <a:rPr lang="sv-SE" sz="1600" b="1" dirty="0" smtClean="0"/>
              <a:t>Nya större inglasade balkonger 2015 (Kostnad 15 milj.)</a:t>
            </a:r>
          </a:p>
        </p:txBody>
      </p:sp>
      <p:pic>
        <p:nvPicPr>
          <p:cNvPr id="4" name="grafik1"/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683568" y="476672"/>
            <a:ext cx="7920880" cy="720080"/>
          </a:xfrm>
          <a:prstGeom prst="rect">
            <a:avLst/>
          </a:prstGeom>
        </p:spPr>
      </p:pic>
      <p:pic>
        <p:nvPicPr>
          <p:cNvPr id="5" name="Content Placeholder 11" descr="Picture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5576" y="2708920"/>
            <a:ext cx="3561027" cy="3489021"/>
          </a:xfrm>
          <a:prstGeom prst="rect">
            <a:avLst/>
          </a:prstGeom>
        </p:spPr>
      </p:pic>
      <p:pic>
        <p:nvPicPr>
          <p:cNvPr id="6" name="Picture 5" descr="Picture4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88024" y="2636912"/>
            <a:ext cx="3456384" cy="36004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1600" b="1" dirty="0" smtClean="0"/>
              <a:t>Balkongerna måste i dagsläget åtgärdas efter 50 år</a:t>
            </a:r>
          </a:p>
          <a:p>
            <a:r>
              <a:rPr lang="sv-SE" sz="1600" b="1" dirty="0" smtClean="0"/>
              <a:t>Ångpanneföreningen har gett oss alternativ att reparera betongplatta och ersätta räcken med nya (Kostnad ca 8 milj.)</a:t>
            </a:r>
          </a:p>
          <a:p>
            <a:r>
              <a:rPr lang="sv-SE" sz="1600" b="1" dirty="0" smtClean="0"/>
              <a:t>Nya balkonger Typ A 310 x 200 = 6,2 kvm, Typ B 350 x 180 =6,3 kvm skall jämföras med nuvarande balkong yta 140 x 250 = 3,5 kvm.</a:t>
            </a:r>
          </a:p>
          <a:p>
            <a:r>
              <a:rPr lang="sv-SE" sz="1600" b="1" dirty="0" smtClean="0"/>
              <a:t>Öppningsbar inglasning (gardiner och matta)</a:t>
            </a:r>
          </a:p>
          <a:p>
            <a:r>
              <a:rPr lang="sv-SE" sz="1600" b="1" dirty="0" smtClean="0"/>
              <a:t>Underdel i färgat glas som släpper in ljus</a:t>
            </a:r>
          </a:p>
          <a:p>
            <a:r>
              <a:rPr lang="sv-SE" sz="1600" b="1" dirty="0" smtClean="0"/>
              <a:t>Målning av dörr och fönsterpartier</a:t>
            </a:r>
          </a:p>
          <a:p>
            <a:r>
              <a:rPr lang="sv-SE" sz="1600" b="1" dirty="0" smtClean="0"/>
              <a:t>Renoveringen ryms inom de redan planerade höjningarna enligt </a:t>
            </a:r>
            <a:r>
              <a:rPr lang="sv-SE" sz="1600" b="1" dirty="0" err="1" smtClean="0"/>
              <a:t>versamhetsplanen</a:t>
            </a:r>
            <a:r>
              <a:rPr lang="sv-SE" sz="1600" b="1" dirty="0" smtClean="0"/>
              <a:t> (+5% varje år till 2018)</a:t>
            </a:r>
          </a:p>
          <a:p>
            <a:r>
              <a:rPr lang="sv-SE" sz="1600" b="1" dirty="0" smtClean="0"/>
              <a:t>Dessa höjningar innefattar även övriga generella kostnadsökningar samt nya/reparation av fönster samt installation av bergvärme på en gård</a:t>
            </a:r>
          </a:p>
          <a:p>
            <a:r>
              <a:rPr lang="sv-SE" sz="1600" b="1" dirty="0" smtClean="0"/>
              <a:t>Renovering av befintliga balkonger (livslängd 10 år) skulle kunna innebära en kortsiktig, fiktiv ´besparing´.</a:t>
            </a:r>
          </a:p>
          <a:p>
            <a:r>
              <a:rPr lang="sv-SE" sz="1600" b="1" dirty="0" smtClean="0"/>
              <a:t>Den kortare livslängden för en renoverad balkong gör dock att en större höjning i så fall kommer längre fram, då ett förnyat renoveringsbehov uppstår.</a:t>
            </a:r>
            <a:endParaRPr lang="sv-SE" sz="1600" dirty="0"/>
          </a:p>
        </p:txBody>
      </p:sp>
      <p:pic>
        <p:nvPicPr>
          <p:cNvPr id="4" name="grafik1"/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683568" y="476672"/>
            <a:ext cx="7920880" cy="72008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1600" b="1" dirty="0" smtClean="0"/>
              <a:t>Styrelsen har utgått ifrån </a:t>
            </a:r>
            <a:r>
              <a:rPr lang="sv-SE" sz="1600" b="1" dirty="0" err="1" smtClean="0"/>
              <a:t>Brf</a:t>
            </a:r>
            <a:r>
              <a:rPr lang="sv-SE" sz="1600" b="1" dirty="0" smtClean="0"/>
              <a:t> stinsens anbudsförfarande (8 st.) och även nyttjat HSB Arlandas erfarenheter från detsamma.</a:t>
            </a:r>
          </a:p>
          <a:p>
            <a:r>
              <a:rPr lang="sv-SE" sz="1600" b="1" dirty="0" smtClean="0"/>
              <a:t>Tidplan för arbetet</a:t>
            </a:r>
          </a:p>
          <a:p>
            <a:r>
              <a:rPr lang="sv-SE" sz="1600" b="1" dirty="0" smtClean="0"/>
              <a:t>Ordinarie stämma 27/3 med information</a:t>
            </a:r>
          </a:p>
          <a:p>
            <a:r>
              <a:rPr lang="sv-SE" sz="1600" b="1" dirty="0" smtClean="0"/>
              <a:t>Informationsmöte och demonstrationsmöte 28-29/4 med tillverkare</a:t>
            </a:r>
          </a:p>
          <a:p>
            <a:r>
              <a:rPr lang="sv-SE" sz="1600" b="1" dirty="0" smtClean="0"/>
              <a:t>Extra stämma 13/5 med omröstning, krävs 2/3 majoritet av närvarande medlemmar samt att de som ej är närvarande samtycker till ombyggnation</a:t>
            </a:r>
          </a:p>
          <a:p>
            <a:r>
              <a:rPr lang="sv-SE" sz="1600" b="1" dirty="0" smtClean="0"/>
              <a:t>Beslutet visar sedan laga kraft då hyresnämnden fastställer vårt beslut till ombyggnation</a:t>
            </a:r>
          </a:p>
          <a:p>
            <a:r>
              <a:rPr lang="sv-SE" sz="1600" b="1" dirty="0" smtClean="0"/>
              <a:t>Byggstart våren 2015</a:t>
            </a:r>
            <a:endParaRPr lang="sv-SE" sz="1600" b="1" dirty="0"/>
          </a:p>
        </p:txBody>
      </p:sp>
      <p:pic>
        <p:nvPicPr>
          <p:cNvPr id="4" name="grafik1"/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683568" y="476672"/>
            <a:ext cx="7920880" cy="7200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/>
          <p:cNvSpPr txBox="1"/>
          <p:nvPr/>
        </p:nvSpPr>
        <p:spPr>
          <a:xfrm>
            <a:off x="1547664" y="1340768"/>
            <a:ext cx="684076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endParaRPr lang="sv-SE" sz="2000" b="1" dirty="0" smtClean="0"/>
          </a:p>
          <a:p>
            <a:pPr marL="342900" indent="-342900">
              <a:buFontTx/>
              <a:buChar char="-"/>
            </a:pPr>
            <a:r>
              <a:rPr lang="sv-SE" sz="2400" b="1" dirty="0" smtClean="0"/>
              <a:t>Historik</a:t>
            </a:r>
          </a:p>
          <a:p>
            <a:pPr marL="342900" indent="-342900">
              <a:buFontTx/>
              <a:buChar char="-"/>
            </a:pPr>
            <a:r>
              <a:rPr lang="sv-SE" sz="2400" b="1" dirty="0" smtClean="0"/>
              <a:t>24 år sedan, temporär  lagning av balkongerna</a:t>
            </a:r>
          </a:p>
          <a:p>
            <a:pPr marL="342900" indent="-342900">
              <a:buFontTx/>
              <a:buChar char="-"/>
            </a:pPr>
            <a:r>
              <a:rPr lang="sv-SE" sz="2400" b="1" dirty="0" smtClean="0"/>
              <a:t>10 år sedan ommålning av räcken</a:t>
            </a:r>
          </a:p>
          <a:p>
            <a:pPr marL="342900" indent="-342900">
              <a:buFontTx/>
              <a:buChar char="-"/>
            </a:pPr>
            <a:r>
              <a:rPr lang="sv-SE" sz="2400" b="1" dirty="0" smtClean="0"/>
              <a:t>Nu, måste åtgärdas</a:t>
            </a:r>
            <a:endParaRPr lang="sv-SE" sz="2400" b="1" dirty="0"/>
          </a:p>
          <a:p>
            <a:pPr marL="342900" indent="-342900">
              <a:buFontTx/>
              <a:buChar char="-"/>
            </a:pPr>
            <a:endParaRPr lang="sv-SE" sz="2400" b="1" dirty="0"/>
          </a:p>
        </p:txBody>
      </p:sp>
      <p:pic>
        <p:nvPicPr>
          <p:cNvPr id="5" name="grafik1"/>
          <p:cNvPicPr/>
          <p:nvPr/>
        </p:nvPicPr>
        <p:blipFill>
          <a:blip r:embed="rId3" cstate="print">
            <a:lum/>
            <a:alphaModFix/>
          </a:blip>
          <a:srcRect/>
          <a:stretch>
            <a:fillRect/>
          </a:stretch>
        </p:blipFill>
        <p:spPr>
          <a:xfrm>
            <a:off x="1331640" y="404664"/>
            <a:ext cx="6768752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96707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936104"/>
          </a:xfrm>
        </p:spPr>
        <p:txBody>
          <a:bodyPr/>
          <a:lstStyle/>
          <a:p>
            <a:endParaRPr lang="sv-SE" dirty="0"/>
          </a:p>
        </p:txBody>
      </p:sp>
      <p:pic>
        <p:nvPicPr>
          <p:cNvPr id="7" name="grafik1"/>
          <p:cNvPicPr/>
          <p:nvPr/>
        </p:nvPicPr>
        <p:blipFill>
          <a:blip r:embed="rId3" cstate="print">
            <a:lum/>
            <a:alphaModFix/>
          </a:blip>
          <a:srcRect/>
          <a:stretch>
            <a:fillRect/>
          </a:stretch>
        </p:blipFill>
        <p:spPr>
          <a:xfrm>
            <a:off x="683568" y="476672"/>
            <a:ext cx="7920880" cy="72008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187624" y="1600200"/>
            <a:ext cx="7499176" cy="4525963"/>
          </a:xfrm>
        </p:spPr>
        <p:txBody>
          <a:bodyPr/>
          <a:lstStyle/>
          <a:p>
            <a:r>
              <a:rPr lang="sv-SE" sz="2400" b="1" dirty="0" smtClean="0"/>
              <a:t>Undersökningar</a:t>
            </a:r>
          </a:p>
          <a:p>
            <a:r>
              <a:rPr lang="sv-SE" sz="2400" b="1" dirty="0" smtClean="0"/>
              <a:t>Ångpanneföreningen undersökt balkongerna 2012</a:t>
            </a:r>
          </a:p>
          <a:p>
            <a:r>
              <a:rPr lang="sv-SE" sz="2400" b="1" dirty="0" smtClean="0"/>
              <a:t>Bedömt status på våra balkonger</a:t>
            </a:r>
          </a:p>
          <a:p>
            <a:r>
              <a:rPr lang="sv-SE" sz="2400" b="1" dirty="0" smtClean="0"/>
              <a:t>Resultat att vi behöver åtgärda  balkongplatta och nya räcken. De har uppskattat att ca 10% av plattorna behöver omgjutas och resterande 90% räcker med kantbilning och reparation. Detta föranleder att nya objekt som behöver omgjutas inom en relativt kort tidsperiod på ca 10 år. Detta kallas alternativ 1</a:t>
            </a:r>
          </a:p>
          <a:p>
            <a:endParaRPr lang="sv-SE" sz="2400" b="1" dirty="0"/>
          </a:p>
        </p:txBody>
      </p:sp>
    </p:spTree>
    <p:extLst>
      <p:ext uri="{BB962C8B-B14F-4D97-AF65-F5344CB8AC3E}">
        <p14:creationId xmlns:p14="http://schemas.microsoft.com/office/powerpoint/2010/main" xmlns="" val="3918720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700808"/>
            <a:ext cx="7715200" cy="4525963"/>
          </a:xfrm>
        </p:spPr>
        <p:txBody>
          <a:bodyPr>
            <a:normAutofit/>
          </a:bodyPr>
          <a:lstStyle/>
          <a:p>
            <a:r>
              <a:rPr lang="sv-SE" sz="2400" b="1" dirty="0" smtClean="0"/>
              <a:t>Alternativ 2: nya  större inglasade balkonger</a:t>
            </a:r>
          </a:p>
          <a:p>
            <a:r>
              <a:rPr lang="sv-SE" sz="2400" b="1" dirty="0" smtClean="0"/>
              <a:t>Större balkongplatta Typ A 310 x 200 = 6,2 kvm , Typ B 350 x 180 = 6,3 kvm, nuläge 140 x 250 = 3,5 kvm</a:t>
            </a:r>
          </a:p>
          <a:p>
            <a:r>
              <a:rPr lang="sv-SE" sz="2400" b="1" dirty="0" smtClean="0"/>
              <a:t>Öppningsbar inglasning (gardiner &amp; matta)</a:t>
            </a:r>
          </a:p>
          <a:p>
            <a:r>
              <a:rPr lang="sv-SE" sz="2400" b="1" dirty="0" smtClean="0"/>
              <a:t>Underdel i färgat glas som släpper in ljus</a:t>
            </a:r>
          </a:p>
          <a:p>
            <a:r>
              <a:rPr lang="sv-SE" sz="2400" b="1" dirty="0" smtClean="0"/>
              <a:t>Målning av dörr- och fönsterpartier</a:t>
            </a:r>
          </a:p>
          <a:p>
            <a:endParaRPr lang="sv-SE" sz="2400" b="1" dirty="0"/>
          </a:p>
        </p:txBody>
      </p:sp>
      <p:pic>
        <p:nvPicPr>
          <p:cNvPr id="4" name="grafik1"/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683568" y="476672"/>
            <a:ext cx="7920880" cy="7200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600200"/>
            <a:ext cx="7787208" cy="4525963"/>
          </a:xfrm>
        </p:spPr>
        <p:txBody>
          <a:bodyPr>
            <a:normAutofit/>
          </a:bodyPr>
          <a:lstStyle/>
          <a:p>
            <a:r>
              <a:rPr lang="sv-SE" sz="2400" b="1" dirty="0" smtClean="0"/>
              <a:t>Fördelar</a:t>
            </a:r>
          </a:p>
          <a:p>
            <a:r>
              <a:rPr lang="sv-SE" sz="2400" b="1" dirty="0" smtClean="0"/>
              <a:t>Större mer lättmöblerad</a:t>
            </a:r>
          </a:p>
          <a:p>
            <a:r>
              <a:rPr lang="sv-SE" sz="2400" b="1" dirty="0" smtClean="0"/>
              <a:t>Kan användas större del av året</a:t>
            </a:r>
          </a:p>
          <a:p>
            <a:r>
              <a:rPr lang="sv-SE" sz="2400" b="1" dirty="0" smtClean="0"/>
              <a:t>Skyddar: lägre kostnader för underhåll och uppvärmning, bullerdämpande</a:t>
            </a:r>
          </a:p>
          <a:p>
            <a:r>
              <a:rPr lang="sv-SE" sz="2400" b="1" dirty="0" smtClean="0"/>
              <a:t>Lägenhetens värde ökar</a:t>
            </a:r>
          </a:p>
          <a:p>
            <a:r>
              <a:rPr lang="sv-SE" sz="2400" b="1" dirty="0" smtClean="0"/>
              <a:t>Billigare på lång sikt (50år)</a:t>
            </a:r>
          </a:p>
          <a:p>
            <a:endParaRPr lang="sv-SE" sz="2400" b="1" dirty="0"/>
          </a:p>
        </p:txBody>
      </p:sp>
      <p:pic>
        <p:nvPicPr>
          <p:cNvPr id="4" name="grafik1"/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683568" y="476672"/>
            <a:ext cx="7920880" cy="7200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600200"/>
            <a:ext cx="7931224" cy="4525963"/>
          </a:xfrm>
        </p:spPr>
        <p:txBody>
          <a:bodyPr>
            <a:normAutofit/>
          </a:bodyPr>
          <a:lstStyle/>
          <a:p>
            <a:r>
              <a:rPr lang="sv-SE" sz="2400" b="1" dirty="0" smtClean="0"/>
              <a:t>Anbud</a:t>
            </a:r>
          </a:p>
          <a:p>
            <a:r>
              <a:rPr lang="sv-SE" sz="2400" b="1" dirty="0" smtClean="0"/>
              <a:t>Styrelsen har utgått ifrån B:rf Stinsens anbudsförfarande (8st.)och även nyttjat HSB Arlandas erfarenheter från detsamma. </a:t>
            </a:r>
          </a:p>
          <a:p>
            <a:r>
              <a:rPr lang="sv-SE" sz="2400" b="1" dirty="0" smtClean="0"/>
              <a:t>HSB har ramavtal med balkongtillverkare </a:t>
            </a:r>
            <a:r>
              <a:rPr lang="sv-SE" sz="2400" b="1" dirty="0" err="1" smtClean="0"/>
              <a:t>Balco</a:t>
            </a:r>
            <a:endParaRPr lang="sv-SE" sz="2400" b="1" dirty="0" smtClean="0"/>
          </a:p>
          <a:p>
            <a:endParaRPr lang="sv-SE" sz="2400" b="1" dirty="0"/>
          </a:p>
        </p:txBody>
      </p:sp>
      <p:pic>
        <p:nvPicPr>
          <p:cNvPr id="4" name="grafik1"/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683568" y="476672"/>
            <a:ext cx="7920880" cy="7200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400" b="1" dirty="0" smtClean="0"/>
              <a:t>Utvärdering av alternativen</a:t>
            </a:r>
          </a:p>
          <a:p>
            <a:r>
              <a:rPr lang="sv-SE" sz="2400" b="1" dirty="0" smtClean="0"/>
              <a:t>Reparera befintliga balkonger, Alternativ 1 kostnad ca 8 milj. Livslängd 10 år</a:t>
            </a:r>
          </a:p>
          <a:p>
            <a:r>
              <a:rPr lang="sv-SE" sz="2400" b="1" dirty="0" smtClean="0"/>
              <a:t>Ny större inglasade balkonger, Alternativ 2 kostnad ca 15milj. Livslängd  50 år.</a:t>
            </a:r>
          </a:p>
          <a:p>
            <a:r>
              <a:rPr lang="sv-SE" sz="2400" b="1" dirty="0" smtClean="0"/>
              <a:t>Styrelsens förslag= Alternativ 2</a:t>
            </a:r>
          </a:p>
          <a:p>
            <a:endParaRPr lang="sv-SE" sz="2000" b="1" dirty="0" smtClean="0"/>
          </a:p>
          <a:p>
            <a:endParaRPr lang="sv-SE" sz="2000" b="1" dirty="0"/>
          </a:p>
        </p:txBody>
      </p:sp>
      <p:pic>
        <p:nvPicPr>
          <p:cNvPr id="4" name="grafik1"/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683568" y="476672"/>
            <a:ext cx="7920880" cy="7200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sz="2400" b="1" dirty="0" smtClean="0"/>
              <a:t>Tidplan</a:t>
            </a:r>
          </a:p>
          <a:p>
            <a:r>
              <a:rPr lang="sv-SE" sz="2400" b="1" dirty="0" smtClean="0"/>
              <a:t>Ordinarie stämma 27/3, HSB kontoret</a:t>
            </a:r>
          </a:p>
          <a:p>
            <a:r>
              <a:rPr lang="sv-SE" sz="2400" b="1" dirty="0" smtClean="0"/>
              <a:t>Informationsmöte  och demonstrationsmöte 28-29/4 med tillverkare.</a:t>
            </a:r>
          </a:p>
          <a:p>
            <a:r>
              <a:rPr lang="sv-SE" sz="2400" b="1" dirty="0" smtClean="0"/>
              <a:t>Extra stämma 13/5, </a:t>
            </a:r>
            <a:r>
              <a:rPr lang="sv-SE" sz="2400" b="1" dirty="0" err="1" smtClean="0"/>
              <a:t>Sätunaskolan</a:t>
            </a:r>
            <a:r>
              <a:rPr lang="sv-SE" sz="2400" b="1" dirty="0" smtClean="0"/>
              <a:t>,  med omröstning, krävs 2/3 majoritet av närvarande medlemmar samt att de som ej är närvarande samtycker till ombyggnation. </a:t>
            </a:r>
          </a:p>
          <a:p>
            <a:r>
              <a:rPr lang="sv-SE" sz="2400" b="1" dirty="0" smtClean="0"/>
              <a:t>Beslutet visar sedan laga kraft då hyresnämnden fastställer  vårt beslut till ombyggnation</a:t>
            </a:r>
          </a:p>
          <a:p>
            <a:r>
              <a:rPr lang="sv-SE" sz="2400" b="1" dirty="0" smtClean="0"/>
              <a:t>Byggstart vår 2015</a:t>
            </a:r>
          </a:p>
          <a:p>
            <a:r>
              <a:rPr lang="sv-SE" sz="2400" b="1" dirty="0" smtClean="0"/>
              <a:t>Tack för visat intresse</a:t>
            </a:r>
            <a:endParaRPr lang="sv-SE" sz="2400" b="1" dirty="0"/>
          </a:p>
        </p:txBody>
      </p:sp>
      <p:pic>
        <p:nvPicPr>
          <p:cNvPr id="4" name="grafik1"/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683568" y="476672"/>
            <a:ext cx="7920880" cy="72008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sz="2400" b="1" dirty="0" smtClean="0"/>
              <a:t>Ekonomi</a:t>
            </a:r>
          </a:p>
          <a:p>
            <a:r>
              <a:rPr lang="sv-SE" sz="2400" b="1" dirty="0" smtClean="0"/>
              <a:t>Under 5 </a:t>
            </a:r>
            <a:r>
              <a:rPr lang="sv-SE" sz="2400" b="1" dirty="0" err="1" smtClean="0"/>
              <a:t>års-perioden</a:t>
            </a:r>
            <a:r>
              <a:rPr lang="sv-SE" sz="2400" b="1" dirty="0" smtClean="0"/>
              <a:t> är redan planerna att avgiften kommer att förändras med 5% vardera år. En normal  3:a kommer 2018 att kosta 4.160:- .</a:t>
            </a:r>
          </a:p>
          <a:p>
            <a:r>
              <a:rPr lang="sv-SE" sz="2400" b="1" dirty="0" smtClean="0"/>
              <a:t>Nyupplåning enligt verksamhetsplan  2015 7 milj. och 2017  6 milj.</a:t>
            </a:r>
          </a:p>
          <a:p>
            <a:r>
              <a:rPr lang="sv-SE" sz="2400" b="1" dirty="0" smtClean="0"/>
              <a:t>Större planerade underhåll och nyinvesteringar</a:t>
            </a:r>
          </a:p>
          <a:p>
            <a:r>
              <a:rPr lang="sv-SE" sz="2400" b="1" dirty="0" smtClean="0"/>
              <a:t>2014	Byte vattenrör </a:t>
            </a:r>
          </a:p>
          <a:p>
            <a:r>
              <a:rPr lang="sv-SE" sz="2400" b="1" dirty="0" smtClean="0"/>
              <a:t>2015	Balkonger</a:t>
            </a:r>
          </a:p>
          <a:p>
            <a:r>
              <a:rPr lang="sv-SE" sz="2400" b="1" dirty="0" smtClean="0"/>
              <a:t>2017	Fönster</a:t>
            </a:r>
          </a:p>
          <a:p>
            <a:r>
              <a:rPr lang="sv-SE" sz="2400" b="1" dirty="0" smtClean="0"/>
              <a:t>2018	Bergvärme</a:t>
            </a:r>
          </a:p>
        </p:txBody>
      </p:sp>
      <p:pic>
        <p:nvPicPr>
          <p:cNvPr id="4" name="grafik1"/>
          <p:cNvPicPr/>
          <p:nvPr/>
        </p:nvPicPr>
        <p:blipFill>
          <a:blip r:embed="rId2" cstate="print">
            <a:lum/>
            <a:alphaModFix/>
          </a:blip>
          <a:srcRect/>
          <a:stretch>
            <a:fillRect/>
          </a:stretch>
        </p:blipFill>
        <p:spPr>
          <a:xfrm>
            <a:off x="683568" y="476672"/>
            <a:ext cx="7920880" cy="72008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1508</TotalTime>
  <Words>588</Words>
  <Application>Microsoft Office PowerPoint</Application>
  <PresentationFormat>On-screen Show (4:3)</PresentationFormat>
  <Paragraphs>69</Paragraphs>
  <Slides>12</Slides>
  <Notes>3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  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SAS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Informationsmöte 28nov11 Dragonen</dc:title>
  <dc:creator>49322</dc:creator>
  <cp:lastModifiedBy>49322</cp:lastModifiedBy>
  <cp:revision>169</cp:revision>
  <dcterms:created xsi:type="dcterms:W3CDTF">2011-10-28T06:37:00Z</dcterms:created>
  <dcterms:modified xsi:type="dcterms:W3CDTF">2014-03-17T12:09:55Z</dcterms:modified>
</cp:coreProperties>
</file>