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1" r:id="rId3"/>
    <p:sldId id="257" r:id="rId4"/>
    <p:sldId id="256" r:id="rId5"/>
    <p:sldId id="263" r:id="rId6"/>
    <p:sldId id="264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07"/>
    <p:restoredTop sz="94663"/>
  </p:normalViewPr>
  <p:slideViewPr>
    <p:cSldViewPr snapToGrid="0" snapToObjects="1">
      <p:cViewPr>
        <p:scale>
          <a:sx n="105" d="100"/>
          <a:sy n="105" d="100"/>
        </p:scale>
        <p:origin x="1344" y="-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D62-059F-0447-BFB7-35E7B191AC00}" type="datetimeFigureOut">
              <a:rPr lang="sv-SE" smtClean="0"/>
              <a:t>2019-11-26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1-1E90-314D-8025-BD823908E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437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D62-059F-0447-BFB7-35E7B191AC00}" type="datetimeFigureOut">
              <a:rPr lang="sv-SE" smtClean="0"/>
              <a:t>2019-11-26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1-1E90-314D-8025-BD823908E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02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D62-059F-0447-BFB7-35E7B191AC00}" type="datetimeFigureOut">
              <a:rPr lang="sv-SE" smtClean="0"/>
              <a:t>2019-11-26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1-1E90-314D-8025-BD823908E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04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D62-059F-0447-BFB7-35E7B191AC00}" type="datetimeFigureOut">
              <a:rPr lang="sv-SE" smtClean="0"/>
              <a:t>2019-11-26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1-1E90-314D-8025-BD823908E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33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D62-059F-0447-BFB7-35E7B191AC00}" type="datetimeFigureOut">
              <a:rPr lang="sv-SE" smtClean="0"/>
              <a:t>2019-11-26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1-1E90-314D-8025-BD823908E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026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D62-059F-0447-BFB7-35E7B191AC00}" type="datetimeFigureOut">
              <a:rPr lang="sv-SE" smtClean="0"/>
              <a:t>2019-11-26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1-1E90-314D-8025-BD823908E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313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D62-059F-0447-BFB7-35E7B191AC00}" type="datetimeFigureOut">
              <a:rPr lang="sv-SE" smtClean="0"/>
              <a:t>2019-11-26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1-1E90-314D-8025-BD823908E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41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D62-059F-0447-BFB7-35E7B191AC00}" type="datetimeFigureOut">
              <a:rPr lang="sv-SE" smtClean="0"/>
              <a:t>2019-11-26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1-1E90-314D-8025-BD823908E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5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D62-059F-0447-BFB7-35E7B191AC00}" type="datetimeFigureOut">
              <a:rPr lang="sv-SE" smtClean="0"/>
              <a:t>2019-11-26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1-1E90-314D-8025-BD823908E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78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D62-059F-0447-BFB7-35E7B191AC00}" type="datetimeFigureOut">
              <a:rPr lang="sv-SE" smtClean="0"/>
              <a:t>2019-11-26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1-1E90-314D-8025-BD823908E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92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D62-059F-0447-BFB7-35E7B191AC00}" type="datetimeFigureOut">
              <a:rPr lang="sv-SE" smtClean="0"/>
              <a:t>2019-11-26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EBD1-1E90-314D-8025-BD823908E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848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51D62-059F-0447-BFB7-35E7B191AC00}" type="datetimeFigureOut">
              <a:rPr lang="sv-SE" smtClean="0"/>
              <a:t>2019-11-26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6EBD1-1E90-314D-8025-BD823908E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29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5616DB8-5EF3-964A-A69A-B2D75C6A3E7D}"/>
              </a:ext>
            </a:extLst>
          </p:cNvPr>
          <p:cNvSpPr/>
          <p:nvPr/>
        </p:nvSpPr>
        <p:spPr>
          <a:xfrm>
            <a:off x="914401" y="4158734"/>
            <a:ext cx="4864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/>
              <a:t>Rutiner vid felanmälan</a:t>
            </a:r>
          </a:p>
          <a:p>
            <a:endParaRPr lang="sv-SE" sz="2800" b="1" dirty="0"/>
          </a:p>
          <a:p>
            <a:r>
              <a:rPr lang="sv-SE" sz="2800" dirty="0"/>
              <a:t>Handledning för </a:t>
            </a:r>
          </a:p>
          <a:p>
            <a:r>
              <a:rPr lang="sv-SE" sz="2800" dirty="0"/>
              <a:t>medlemmar i Brf Stadion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2170BC1-4A8D-614E-91CD-AAED212EE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6" y="90424"/>
            <a:ext cx="852439" cy="98247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871EB3D-D7EB-5C47-9A99-2264F759B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216" y="305973"/>
            <a:ext cx="2429256" cy="268192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ACA3414-035D-524D-897C-B11F81E34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22" y="7191033"/>
            <a:ext cx="1466850" cy="20320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EF34A11-309F-7F4F-9B9B-3258C9905C72}"/>
              </a:ext>
            </a:extLst>
          </p:cNvPr>
          <p:cNvSpPr txBox="1"/>
          <p:nvPr/>
        </p:nvSpPr>
        <p:spPr>
          <a:xfrm>
            <a:off x="382016" y="9393721"/>
            <a:ext cx="2324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Produktion Lars Pekka</a:t>
            </a:r>
          </a:p>
        </p:txBody>
      </p:sp>
    </p:spTree>
    <p:extLst>
      <p:ext uri="{BB962C8B-B14F-4D97-AF65-F5344CB8AC3E}">
        <p14:creationId xmlns:p14="http://schemas.microsoft.com/office/powerpoint/2010/main" val="413389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72013914-30BA-894F-873D-BFCB4CF730DE}"/>
              </a:ext>
            </a:extLst>
          </p:cNvPr>
          <p:cNvSpPr txBox="1"/>
          <p:nvPr/>
        </p:nvSpPr>
        <p:spPr>
          <a:xfrm>
            <a:off x="649174" y="1942916"/>
            <a:ext cx="583117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b="1" dirty="0"/>
          </a:p>
          <a:p>
            <a:endParaRPr lang="sv-SE" sz="2000" b="1" dirty="0"/>
          </a:p>
          <a:p>
            <a:r>
              <a:rPr lang="sv-SE" sz="2000" b="1" dirty="0"/>
              <a:t> Grundläggande fakta</a:t>
            </a:r>
          </a:p>
          <a:p>
            <a:endParaRPr lang="sv-S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5-årsgarantin gick ut hösten 2018.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För fel som uppstår </a:t>
            </a:r>
            <a:r>
              <a:rPr lang="sv-SE" sz="2000" u="sng" dirty="0"/>
              <a:t>efter garantitidens utgång </a:t>
            </a:r>
            <a:r>
              <a:rPr lang="sv-SE" sz="2000" dirty="0"/>
              <a:t>ansvarar bostadsrättsföreningen respektive medlemmen för.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Medlemmen äger sin bostad och ansvarar för fel inom bostaden.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Vi äger gemensamt via Brf Stadion allt utanför medlemmarnas bostad. Föreningen ansvarar för skador utanför bostäderna.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Var går gränsen mellan föreningens och medlemmens ansvarsområde?</a:t>
            </a:r>
          </a:p>
          <a:p>
            <a:endParaRPr lang="sv-SE" sz="2800" dirty="0"/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D2663C43-DA16-1A49-B89A-2A7966CCDEC7}"/>
              </a:ext>
            </a:extLst>
          </p:cNvPr>
          <p:cNvGrpSpPr/>
          <p:nvPr/>
        </p:nvGrpSpPr>
        <p:grpSpPr>
          <a:xfrm>
            <a:off x="4340352" y="560832"/>
            <a:ext cx="1868474" cy="2109216"/>
            <a:chOff x="3383280" y="560832"/>
            <a:chExt cx="2206752" cy="2267712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02167F05-A896-D74D-9467-449FCFD455C1}"/>
                </a:ext>
              </a:extLst>
            </p:cNvPr>
            <p:cNvSpPr/>
            <p:nvPr/>
          </p:nvSpPr>
          <p:spPr>
            <a:xfrm rot="760872">
              <a:off x="3669792" y="560832"/>
              <a:ext cx="1743456" cy="2231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F3B3B3BF-2CE8-F14D-9E6E-C0C008B590DC}"/>
                </a:ext>
              </a:extLst>
            </p:cNvPr>
            <p:cNvSpPr txBox="1"/>
            <p:nvPr/>
          </p:nvSpPr>
          <p:spPr>
            <a:xfrm rot="760872">
              <a:off x="4011168" y="719328"/>
              <a:ext cx="1414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latin typeface="Algerian" panose="020F0502020204030204" pitchFamily="34" charset="0"/>
                  <a:cs typeface="Algerian" panose="020F0502020204030204" pitchFamily="34" charset="0"/>
                </a:rPr>
                <a:t>5 års garanti</a:t>
              </a:r>
            </a:p>
          </p:txBody>
        </p:sp>
        <p:cxnSp>
          <p:nvCxnSpPr>
            <p:cNvPr id="6" name="Rak 5">
              <a:extLst>
                <a:ext uri="{FF2B5EF4-FFF2-40B4-BE49-F238E27FC236}">
                  <a16:creationId xmlns:a16="http://schemas.microsoft.com/office/drawing/2014/main" id="{C5525C2F-42D9-4E4C-9B8E-1772D9431259}"/>
                </a:ext>
              </a:extLst>
            </p:cNvPr>
            <p:cNvCxnSpPr>
              <a:cxnSpLocks/>
            </p:cNvCxnSpPr>
            <p:nvPr/>
          </p:nvCxnSpPr>
          <p:spPr>
            <a:xfrm rot="760872">
              <a:off x="3779520" y="1572768"/>
              <a:ext cx="1328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7">
              <a:extLst>
                <a:ext uri="{FF2B5EF4-FFF2-40B4-BE49-F238E27FC236}">
                  <a16:creationId xmlns:a16="http://schemas.microsoft.com/office/drawing/2014/main" id="{E7399466-0C05-4748-B21B-2F41739F9C33}"/>
                </a:ext>
              </a:extLst>
            </p:cNvPr>
            <p:cNvCxnSpPr>
              <a:cxnSpLocks/>
            </p:cNvCxnSpPr>
            <p:nvPr/>
          </p:nvCxnSpPr>
          <p:spPr>
            <a:xfrm rot="760872">
              <a:off x="3785616" y="1737360"/>
              <a:ext cx="1328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8">
              <a:extLst>
                <a:ext uri="{FF2B5EF4-FFF2-40B4-BE49-F238E27FC236}">
                  <a16:creationId xmlns:a16="http://schemas.microsoft.com/office/drawing/2014/main" id="{F2E982AE-8F6C-5A4D-BED8-8317A89A1B95}"/>
                </a:ext>
              </a:extLst>
            </p:cNvPr>
            <p:cNvCxnSpPr>
              <a:cxnSpLocks/>
            </p:cNvCxnSpPr>
            <p:nvPr/>
          </p:nvCxnSpPr>
          <p:spPr>
            <a:xfrm rot="760872">
              <a:off x="3797808" y="1871472"/>
              <a:ext cx="1328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B6D7DC83-960A-F741-BA8A-37EDBBF9C4DA}"/>
                </a:ext>
              </a:extLst>
            </p:cNvPr>
            <p:cNvCxnSpPr>
              <a:cxnSpLocks/>
            </p:cNvCxnSpPr>
            <p:nvPr/>
          </p:nvCxnSpPr>
          <p:spPr>
            <a:xfrm rot="760872">
              <a:off x="3803904" y="2036064"/>
              <a:ext cx="1328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CA890585-7818-9A41-AA42-44D52432F24B}"/>
                </a:ext>
              </a:extLst>
            </p:cNvPr>
            <p:cNvCxnSpPr>
              <a:cxnSpLocks/>
            </p:cNvCxnSpPr>
            <p:nvPr/>
          </p:nvCxnSpPr>
          <p:spPr>
            <a:xfrm rot="760872">
              <a:off x="3797808" y="2151888"/>
              <a:ext cx="1328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8D7D70B7-2352-0444-85D6-D82A919280F7}"/>
                </a:ext>
              </a:extLst>
            </p:cNvPr>
            <p:cNvCxnSpPr>
              <a:cxnSpLocks/>
            </p:cNvCxnSpPr>
            <p:nvPr/>
          </p:nvCxnSpPr>
          <p:spPr>
            <a:xfrm rot="760872">
              <a:off x="3803904" y="2316480"/>
              <a:ext cx="1328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ED33E173-93DB-DE49-B461-84CF2396F2C4}"/>
                </a:ext>
              </a:extLst>
            </p:cNvPr>
            <p:cNvCxnSpPr>
              <a:cxnSpLocks/>
            </p:cNvCxnSpPr>
            <p:nvPr/>
          </p:nvCxnSpPr>
          <p:spPr>
            <a:xfrm rot="760872">
              <a:off x="3816096" y="2450592"/>
              <a:ext cx="1328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6B0B6DA9-6147-6143-BCEB-43DAD19F9DD3}"/>
                </a:ext>
              </a:extLst>
            </p:cNvPr>
            <p:cNvCxnSpPr>
              <a:cxnSpLocks/>
            </p:cNvCxnSpPr>
            <p:nvPr/>
          </p:nvCxnSpPr>
          <p:spPr>
            <a:xfrm rot="760872">
              <a:off x="3810000" y="2615184"/>
              <a:ext cx="1328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ihandsfigur 14">
              <a:extLst>
                <a:ext uri="{FF2B5EF4-FFF2-40B4-BE49-F238E27FC236}">
                  <a16:creationId xmlns:a16="http://schemas.microsoft.com/office/drawing/2014/main" id="{5FEC4444-50A6-1D41-8CD5-E475882CA1EC}"/>
                </a:ext>
              </a:extLst>
            </p:cNvPr>
            <p:cNvSpPr/>
            <p:nvPr/>
          </p:nvSpPr>
          <p:spPr>
            <a:xfrm rot="760872">
              <a:off x="3462528" y="621792"/>
              <a:ext cx="2109216" cy="2206752"/>
            </a:xfrm>
            <a:custGeom>
              <a:avLst/>
              <a:gdLst>
                <a:gd name="connsiteX0" fmla="*/ 0 w 2109216"/>
                <a:gd name="connsiteY0" fmla="*/ 0 h 2206752"/>
                <a:gd name="connsiteX1" fmla="*/ 134112 w 2109216"/>
                <a:gd name="connsiteY1" fmla="*/ 146304 h 2206752"/>
                <a:gd name="connsiteX2" fmla="*/ 268224 w 2109216"/>
                <a:gd name="connsiteY2" fmla="*/ 268224 h 2206752"/>
                <a:gd name="connsiteX3" fmla="*/ 329184 w 2109216"/>
                <a:gd name="connsiteY3" fmla="*/ 341376 h 2206752"/>
                <a:gd name="connsiteX4" fmla="*/ 353568 w 2109216"/>
                <a:gd name="connsiteY4" fmla="*/ 377952 h 2206752"/>
                <a:gd name="connsiteX5" fmla="*/ 451104 w 2109216"/>
                <a:gd name="connsiteY5" fmla="*/ 426720 h 2206752"/>
                <a:gd name="connsiteX6" fmla="*/ 524256 w 2109216"/>
                <a:gd name="connsiteY6" fmla="*/ 475488 h 2206752"/>
                <a:gd name="connsiteX7" fmla="*/ 597408 w 2109216"/>
                <a:gd name="connsiteY7" fmla="*/ 536448 h 2206752"/>
                <a:gd name="connsiteX8" fmla="*/ 670560 w 2109216"/>
                <a:gd name="connsiteY8" fmla="*/ 609600 h 2206752"/>
                <a:gd name="connsiteX9" fmla="*/ 694944 w 2109216"/>
                <a:gd name="connsiteY9" fmla="*/ 646176 h 2206752"/>
                <a:gd name="connsiteX10" fmla="*/ 731520 w 2109216"/>
                <a:gd name="connsiteY10" fmla="*/ 670560 h 2206752"/>
                <a:gd name="connsiteX11" fmla="*/ 768096 w 2109216"/>
                <a:gd name="connsiteY11" fmla="*/ 707136 h 2206752"/>
                <a:gd name="connsiteX12" fmla="*/ 816864 w 2109216"/>
                <a:gd name="connsiteY12" fmla="*/ 792480 h 2206752"/>
                <a:gd name="connsiteX13" fmla="*/ 902208 w 2109216"/>
                <a:gd name="connsiteY13" fmla="*/ 890016 h 2206752"/>
                <a:gd name="connsiteX14" fmla="*/ 938784 w 2109216"/>
                <a:gd name="connsiteY14" fmla="*/ 963168 h 2206752"/>
                <a:gd name="connsiteX15" fmla="*/ 950976 w 2109216"/>
                <a:gd name="connsiteY15" fmla="*/ 999744 h 2206752"/>
                <a:gd name="connsiteX16" fmla="*/ 987552 w 2109216"/>
                <a:gd name="connsiteY16" fmla="*/ 1036320 h 2206752"/>
                <a:gd name="connsiteX17" fmla="*/ 1048512 w 2109216"/>
                <a:gd name="connsiteY17" fmla="*/ 1109472 h 2206752"/>
                <a:gd name="connsiteX18" fmla="*/ 1072896 w 2109216"/>
                <a:gd name="connsiteY18" fmla="*/ 1146048 h 2206752"/>
                <a:gd name="connsiteX19" fmla="*/ 1109472 w 2109216"/>
                <a:gd name="connsiteY19" fmla="*/ 1170432 h 2206752"/>
                <a:gd name="connsiteX20" fmla="*/ 1146048 w 2109216"/>
                <a:gd name="connsiteY20" fmla="*/ 1207008 h 2206752"/>
                <a:gd name="connsiteX21" fmla="*/ 1194816 w 2109216"/>
                <a:gd name="connsiteY21" fmla="*/ 1243584 h 2206752"/>
                <a:gd name="connsiteX22" fmla="*/ 1219200 w 2109216"/>
                <a:gd name="connsiteY22" fmla="*/ 1280160 h 2206752"/>
                <a:gd name="connsiteX23" fmla="*/ 1255776 w 2109216"/>
                <a:gd name="connsiteY23" fmla="*/ 1304544 h 2206752"/>
                <a:gd name="connsiteX24" fmla="*/ 1328928 w 2109216"/>
                <a:gd name="connsiteY24" fmla="*/ 1377696 h 2206752"/>
                <a:gd name="connsiteX25" fmla="*/ 1365504 w 2109216"/>
                <a:gd name="connsiteY25" fmla="*/ 1402080 h 2206752"/>
                <a:gd name="connsiteX26" fmla="*/ 1402080 w 2109216"/>
                <a:gd name="connsiteY26" fmla="*/ 1438656 h 2206752"/>
                <a:gd name="connsiteX27" fmla="*/ 1438656 w 2109216"/>
                <a:gd name="connsiteY27" fmla="*/ 1450848 h 2206752"/>
                <a:gd name="connsiteX28" fmla="*/ 1475232 w 2109216"/>
                <a:gd name="connsiteY28" fmla="*/ 1475232 h 2206752"/>
                <a:gd name="connsiteX29" fmla="*/ 1536192 w 2109216"/>
                <a:gd name="connsiteY29" fmla="*/ 1548384 h 2206752"/>
                <a:gd name="connsiteX30" fmla="*/ 1597152 w 2109216"/>
                <a:gd name="connsiteY30" fmla="*/ 1609344 h 2206752"/>
                <a:gd name="connsiteX31" fmla="*/ 1621536 w 2109216"/>
                <a:gd name="connsiteY31" fmla="*/ 1645920 h 2206752"/>
                <a:gd name="connsiteX32" fmla="*/ 1694688 w 2109216"/>
                <a:gd name="connsiteY32" fmla="*/ 1706880 h 2206752"/>
                <a:gd name="connsiteX33" fmla="*/ 1755648 w 2109216"/>
                <a:gd name="connsiteY33" fmla="*/ 1780032 h 2206752"/>
                <a:gd name="connsiteX34" fmla="*/ 1804416 w 2109216"/>
                <a:gd name="connsiteY34" fmla="*/ 1853184 h 2206752"/>
                <a:gd name="connsiteX35" fmla="*/ 1828800 w 2109216"/>
                <a:gd name="connsiteY35" fmla="*/ 1889760 h 2206752"/>
                <a:gd name="connsiteX36" fmla="*/ 1901952 w 2109216"/>
                <a:gd name="connsiteY36" fmla="*/ 1950720 h 2206752"/>
                <a:gd name="connsiteX37" fmla="*/ 1987296 w 2109216"/>
                <a:gd name="connsiteY37" fmla="*/ 2048256 h 2206752"/>
                <a:gd name="connsiteX38" fmla="*/ 2036064 w 2109216"/>
                <a:gd name="connsiteY38" fmla="*/ 2121408 h 2206752"/>
                <a:gd name="connsiteX39" fmla="*/ 2060448 w 2109216"/>
                <a:gd name="connsiteY39" fmla="*/ 2157984 h 2206752"/>
                <a:gd name="connsiteX40" fmla="*/ 2084832 w 2109216"/>
                <a:gd name="connsiteY40" fmla="*/ 2194560 h 2206752"/>
                <a:gd name="connsiteX41" fmla="*/ 2109216 w 2109216"/>
                <a:gd name="connsiteY41" fmla="*/ 2206752 h 220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09216" h="2206752">
                  <a:moveTo>
                    <a:pt x="0" y="0"/>
                  </a:moveTo>
                  <a:cubicBezTo>
                    <a:pt x="35275" y="40314"/>
                    <a:pt x="89497" y="106646"/>
                    <a:pt x="134112" y="146304"/>
                  </a:cubicBezTo>
                  <a:cubicBezTo>
                    <a:pt x="178258" y="185545"/>
                    <a:pt x="234637" y="217844"/>
                    <a:pt x="268224" y="268224"/>
                  </a:cubicBezTo>
                  <a:cubicBezTo>
                    <a:pt x="328765" y="359035"/>
                    <a:pt x="250955" y="247502"/>
                    <a:pt x="329184" y="341376"/>
                  </a:cubicBezTo>
                  <a:cubicBezTo>
                    <a:pt x="338565" y="352633"/>
                    <a:pt x="341564" y="369549"/>
                    <a:pt x="353568" y="377952"/>
                  </a:cubicBezTo>
                  <a:cubicBezTo>
                    <a:pt x="383347" y="398797"/>
                    <a:pt x="425401" y="401017"/>
                    <a:pt x="451104" y="426720"/>
                  </a:cubicBezTo>
                  <a:cubicBezTo>
                    <a:pt x="496767" y="472383"/>
                    <a:pt x="471323" y="457844"/>
                    <a:pt x="524256" y="475488"/>
                  </a:cubicBezTo>
                  <a:cubicBezTo>
                    <a:pt x="580101" y="559255"/>
                    <a:pt x="509017" y="465735"/>
                    <a:pt x="597408" y="536448"/>
                  </a:cubicBezTo>
                  <a:cubicBezTo>
                    <a:pt x="624336" y="557990"/>
                    <a:pt x="651432" y="580907"/>
                    <a:pt x="670560" y="609600"/>
                  </a:cubicBezTo>
                  <a:cubicBezTo>
                    <a:pt x="678688" y="621792"/>
                    <a:pt x="684583" y="635815"/>
                    <a:pt x="694944" y="646176"/>
                  </a:cubicBezTo>
                  <a:cubicBezTo>
                    <a:pt x="705305" y="656537"/>
                    <a:pt x="720263" y="661179"/>
                    <a:pt x="731520" y="670560"/>
                  </a:cubicBezTo>
                  <a:cubicBezTo>
                    <a:pt x="744766" y="681598"/>
                    <a:pt x="755904" y="694944"/>
                    <a:pt x="768096" y="707136"/>
                  </a:cubicBezTo>
                  <a:cubicBezTo>
                    <a:pt x="788411" y="768082"/>
                    <a:pt x="769893" y="725379"/>
                    <a:pt x="816864" y="792480"/>
                  </a:cubicBezTo>
                  <a:cubicBezTo>
                    <a:pt x="879094" y="881380"/>
                    <a:pt x="838581" y="847598"/>
                    <a:pt x="902208" y="890016"/>
                  </a:cubicBezTo>
                  <a:cubicBezTo>
                    <a:pt x="932853" y="981951"/>
                    <a:pt x="891515" y="868630"/>
                    <a:pt x="938784" y="963168"/>
                  </a:cubicBezTo>
                  <a:cubicBezTo>
                    <a:pt x="944531" y="974663"/>
                    <a:pt x="943847" y="989051"/>
                    <a:pt x="950976" y="999744"/>
                  </a:cubicBezTo>
                  <a:cubicBezTo>
                    <a:pt x="960540" y="1014090"/>
                    <a:pt x="977530" y="1022290"/>
                    <a:pt x="987552" y="1036320"/>
                  </a:cubicBezTo>
                  <a:cubicBezTo>
                    <a:pt x="1043801" y="1115069"/>
                    <a:pt x="976406" y="1061402"/>
                    <a:pt x="1048512" y="1109472"/>
                  </a:cubicBezTo>
                  <a:cubicBezTo>
                    <a:pt x="1056640" y="1121664"/>
                    <a:pt x="1062535" y="1135687"/>
                    <a:pt x="1072896" y="1146048"/>
                  </a:cubicBezTo>
                  <a:cubicBezTo>
                    <a:pt x="1083257" y="1156409"/>
                    <a:pt x="1098215" y="1161051"/>
                    <a:pt x="1109472" y="1170432"/>
                  </a:cubicBezTo>
                  <a:cubicBezTo>
                    <a:pt x="1122718" y="1181470"/>
                    <a:pt x="1132957" y="1195787"/>
                    <a:pt x="1146048" y="1207008"/>
                  </a:cubicBezTo>
                  <a:cubicBezTo>
                    <a:pt x="1161476" y="1220232"/>
                    <a:pt x="1180448" y="1229216"/>
                    <a:pt x="1194816" y="1243584"/>
                  </a:cubicBezTo>
                  <a:cubicBezTo>
                    <a:pt x="1205177" y="1253945"/>
                    <a:pt x="1208839" y="1269799"/>
                    <a:pt x="1219200" y="1280160"/>
                  </a:cubicBezTo>
                  <a:cubicBezTo>
                    <a:pt x="1229561" y="1290521"/>
                    <a:pt x="1244824" y="1294809"/>
                    <a:pt x="1255776" y="1304544"/>
                  </a:cubicBezTo>
                  <a:cubicBezTo>
                    <a:pt x="1281550" y="1327454"/>
                    <a:pt x="1300235" y="1358568"/>
                    <a:pt x="1328928" y="1377696"/>
                  </a:cubicBezTo>
                  <a:cubicBezTo>
                    <a:pt x="1341120" y="1385824"/>
                    <a:pt x="1354247" y="1392699"/>
                    <a:pt x="1365504" y="1402080"/>
                  </a:cubicBezTo>
                  <a:cubicBezTo>
                    <a:pt x="1378750" y="1413118"/>
                    <a:pt x="1387734" y="1429092"/>
                    <a:pt x="1402080" y="1438656"/>
                  </a:cubicBezTo>
                  <a:cubicBezTo>
                    <a:pt x="1412773" y="1445785"/>
                    <a:pt x="1427161" y="1445101"/>
                    <a:pt x="1438656" y="1450848"/>
                  </a:cubicBezTo>
                  <a:cubicBezTo>
                    <a:pt x="1451762" y="1457401"/>
                    <a:pt x="1463040" y="1467104"/>
                    <a:pt x="1475232" y="1475232"/>
                  </a:cubicBezTo>
                  <a:cubicBezTo>
                    <a:pt x="1535773" y="1566043"/>
                    <a:pt x="1457963" y="1454510"/>
                    <a:pt x="1536192" y="1548384"/>
                  </a:cubicBezTo>
                  <a:cubicBezTo>
                    <a:pt x="1586992" y="1609344"/>
                    <a:pt x="1530096" y="1564640"/>
                    <a:pt x="1597152" y="1609344"/>
                  </a:cubicBezTo>
                  <a:cubicBezTo>
                    <a:pt x="1605280" y="1621536"/>
                    <a:pt x="1612155" y="1634663"/>
                    <a:pt x="1621536" y="1645920"/>
                  </a:cubicBezTo>
                  <a:cubicBezTo>
                    <a:pt x="1650872" y="1681123"/>
                    <a:pt x="1658724" y="1682904"/>
                    <a:pt x="1694688" y="1706880"/>
                  </a:cubicBezTo>
                  <a:cubicBezTo>
                    <a:pt x="1781821" y="1837580"/>
                    <a:pt x="1646128" y="1639220"/>
                    <a:pt x="1755648" y="1780032"/>
                  </a:cubicBezTo>
                  <a:cubicBezTo>
                    <a:pt x="1773640" y="1803165"/>
                    <a:pt x="1788160" y="1828800"/>
                    <a:pt x="1804416" y="1853184"/>
                  </a:cubicBezTo>
                  <a:cubicBezTo>
                    <a:pt x="1812544" y="1865376"/>
                    <a:pt x="1818439" y="1879399"/>
                    <a:pt x="1828800" y="1889760"/>
                  </a:cubicBezTo>
                  <a:cubicBezTo>
                    <a:pt x="1875737" y="1936697"/>
                    <a:pt x="1851030" y="1916772"/>
                    <a:pt x="1901952" y="1950720"/>
                  </a:cubicBezTo>
                  <a:cubicBezTo>
                    <a:pt x="1958848" y="2036064"/>
                    <a:pt x="1926336" y="2007616"/>
                    <a:pt x="1987296" y="2048256"/>
                  </a:cubicBezTo>
                  <a:lnTo>
                    <a:pt x="2036064" y="2121408"/>
                  </a:lnTo>
                  <a:lnTo>
                    <a:pt x="2060448" y="2157984"/>
                  </a:lnTo>
                  <a:cubicBezTo>
                    <a:pt x="2068576" y="2170176"/>
                    <a:pt x="2071726" y="2188007"/>
                    <a:pt x="2084832" y="2194560"/>
                  </a:cubicBezTo>
                  <a:lnTo>
                    <a:pt x="2109216" y="2206752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Frihandsfigur 15">
              <a:extLst>
                <a:ext uri="{FF2B5EF4-FFF2-40B4-BE49-F238E27FC236}">
                  <a16:creationId xmlns:a16="http://schemas.microsoft.com/office/drawing/2014/main" id="{2E8CCEDC-12A5-C348-9EAE-616412D70AF0}"/>
                </a:ext>
              </a:extLst>
            </p:cNvPr>
            <p:cNvSpPr/>
            <p:nvPr/>
          </p:nvSpPr>
          <p:spPr>
            <a:xfrm rot="6160872">
              <a:off x="3432048" y="615696"/>
              <a:ext cx="2109216" cy="2206752"/>
            </a:xfrm>
            <a:custGeom>
              <a:avLst/>
              <a:gdLst>
                <a:gd name="connsiteX0" fmla="*/ 0 w 2109216"/>
                <a:gd name="connsiteY0" fmla="*/ 0 h 2206752"/>
                <a:gd name="connsiteX1" fmla="*/ 134112 w 2109216"/>
                <a:gd name="connsiteY1" fmla="*/ 146304 h 2206752"/>
                <a:gd name="connsiteX2" fmla="*/ 268224 w 2109216"/>
                <a:gd name="connsiteY2" fmla="*/ 268224 h 2206752"/>
                <a:gd name="connsiteX3" fmla="*/ 329184 w 2109216"/>
                <a:gd name="connsiteY3" fmla="*/ 341376 h 2206752"/>
                <a:gd name="connsiteX4" fmla="*/ 353568 w 2109216"/>
                <a:gd name="connsiteY4" fmla="*/ 377952 h 2206752"/>
                <a:gd name="connsiteX5" fmla="*/ 451104 w 2109216"/>
                <a:gd name="connsiteY5" fmla="*/ 426720 h 2206752"/>
                <a:gd name="connsiteX6" fmla="*/ 524256 w 2109216"/>
                <a:gd name="connsiteY6" fmla="*/ 475488 h 2206752"/>
                <a:gd name="connsiteX7" fmla="*/ 597408 w 2109216"/>
                <a:gd name="connsiteY7" fmla="*/ 536448 h 2206752"/>
                <a:gd name="connsiteX8" fmla="*/ 670560 w 2109216"/>
                <a:gd name="connsiteY8" fmla="*/ 609600 h 2206752"/>
                <a:gd name="connsiteX9" fmla="*/ 694944 w 2109216"/>
                <a:gd name="connsiteY9" fmla="*/ 646176 h 2206752"/>
                <a:gd name="connsiteX10" fmla="*/ 731520 w 2109216"/>
                <a:gd name="connsiteY10" fmla="*/ 670560 h 2206752"/>
                <a:gd name="connsiteX11" fmla="*/ 768096 w 2109216"/>
                <a:gd name="connsiteY11" fmla="*/ 707136 h 2206752"/>
                <a:gd name="connsiteX12" fmla="*/ 816864 w 2109216"/>
                <a:gd name="connsiteY12" fmla="*/ 792480 h 2206752"/>
                <a:gd name="connsiteX13" fmla="*/ 902208 w 2109216"/>
                <a:gd name="connsiteY13" fmla="*/ 890016 h 2206752"/>
                <a:gd name="connsiteX14" fmla="*/ 938784 w 2109216"/>
                <a:gd name="connsiteY14" fmla="*/ 963168 h 2206752"/>
                <a:gd name="connsiteX15" fmla="*/ 950976 w 2109216"/>
                <a:gd name="connsiteY15" fmla="*/ 999744 h 2206752"/>
                <a:gd name="connsiteX16" fmla="*/ 987552 w 2109216"/>
                <a:gd name="connsiteY16" fmla="*/ 1036320 h 2206752"/>
                <a:gd name="connsiteX17" fmla="*/ 1048512 w 2109216"/>
                <a:gd name="connsiteY17" fmla="*/ 1109472 h 2206752"/>
                <a:gd name="connsiteX18" fmla="*/ 1072896 w 2109216"/>
                <a:gd name="connsiteY18" fmla="*/ 1146048 h 2206752"/>
                <a:gd name="connsiteX19" fmla="*/ 1109472 w 2109216"/>
                <a:gd name="connsiteY19" fmla="*/ 1170432 h 2206752"/>
                <a:gd name="connsiteX20" fmla="*/ 1146048 w 2109216"/>
                <a:gd name="connsiteY20" fmla="*/ 1207008 h 2206752"/>
                <a:gd name="connsiteX21" fmla="*/ 1194816 w 2109216"/>
                <a:gd name="connsiteY21" fmla="*/ 1243584 h 2206752"/>
                <a:gd name="connsiteX22" fmla="*/ 1219200 w 2109216"/>
                <a:gd name="connsiteY22" fmla="*/ 1280160 h 2206752"/>
                <a:gd name="connsiteX23" fmla="*/ 1255776 w 2109216"/>
                <a:gd name="connsiteY23" fmla="*/ 1304544 h 2206752"/>
                <a:gd name="connsiteX24" fmla="*/ 1328928 w 2109216"/>
                <a:gd name="connsiteY24" fmla="*/ 1377696 h 2206752"/>
                <a:gd name="connsiteX25" fmla="*/ 1365504 w 2109216"/>
                <a:gd name="connsiteY25" fmla="*/ 1402080 h 2206752"/>
                <a:gd name="connsiteX26" fmla="*/ 1402080 w 2109216"/>
                <a:gd name="connsiteY26" fmla="*/ 1438656 h 2206752"/>
                <a:gd name="connsiteX27" fmla="*/ 1438656 w 2109216"/>
                <a:gd name="connsiteY27" fmla="*/ 1450848 h 2206752"/>
                <a:gd name="connsiteX28" fmla="*/ 1475232 w 2109216"/>
                <a:gd name="connsiteY28" fmla="*/ 1475232 h 2206752"/>
                <a:gd name="connsiteX29" fmla="*/ 1536192 w 2109216"/>
                <a:gd name="connsiteY29" fmla="*/ 1548384 h 2206752"/>
                <a:gd name="connsiteX30" fmla="*/ 1597152 w 2109216"/>
                <a:gd name="connsiteY30" fmla="*/ 1609344 h 2206752"/>
                <a:gd name="connsiteX31" fmla="*/ 1621536 w 2109216"/>
                <a:gd name="connsiteY31" fmla="*/ 1645920 h 2206752"/>
                <a:gd name="connsiteX32" fmla="*/ 1694688 w 2109216"/>
                <a:gd name="connsiteY32" fmla="*/ 1706880 h 2206752"/>
                <a:gd name="connsiteX33" fmla="*/ 1755648 w 2109216"/>
                <a:gd name="connsiteY33" fmla="*/ 1780032 h 2206752"/>
                <a:gd name="connsiteX34" fmla="*/ 1804416 w 2109216"/>
                <a:gd name="connsiteY34" fmla="*/ 1853184 h 2206752"/>
                <a:gd name="connsiteX35" fmla="*/ 1828800 w 2109216"/>
                <a:gd name="connsiteY35" fmla="*/ 1889760 h 2206752"/>
                <a:gd name="connsiteX36" fmla="*/ 1901952 w 2109216"/>
                <a:gd name="connsiteY36" fmla="*/ 1950720 h 2206752"/>
                <a:gd name="connsiteX37" fmla="*/ 1987296 w 2109216"/>
                <a:gd name="connsiteY37" fmla="*/ 2048256 h 2206752"/>
                <a:gd name="connsiteX38" fmla="*/ 2036064 w 2109216"/>
                <a:gd name="connsiteY38" fmla="*/ 2121408 h 2206752"/>
                <a:gd name="connsiteX39" fmla="*/ 2060448 w 2109216"/>
                <a:gd name="connsiteY39" fmla="*/ 2157984 h 2206752"/>
                <a:gd name="connsiteX40" fmla="*/ 2084832 w 2109216"/>
                <a:gd name="connsiteY40" fmla="*/ 2194560 h 2206752"/>
                <a:gd name="connsiteX41" fmla="*/ 2109216 w 2109216"/>
                <a:gd name="connsiteY41" fmla="*/ 2206752 h 220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09216" h="2206752">
                  <a:moveTo>
                    <a:pt x="0" y="0"/>
                  </a:moveTo>
                  <a:cubicBezTo>
                    <a:pt x="35275" y="40314"/>
                    <a:pt x="89497" y="106646"/>
                    <a:pt x="134112" y="146304"/>
                  </a:cubicBezTo>
                  <a:cubicBezTo>
                    <a:pt x="178258" y="185545"/>
                    <a:pt x="234637" y="217844"/>
                    <a:pt x="268224" y="268224"/>
                  </a:cubicBezTo>
                  <a:cubicBezTo>
                    <a:pt x="328765" y="359035"/>
                    <a:pt x="250955" y="247502"/>
                    <a:pt x="329184" y="341376"/>
                  </a:cubicBezTo>
                  <a:cubicBezTo>
                    <a:pt x="338565" y="352633"/>
                    <a:pt x="341564" y="369549"/>
                    <a:pt x="353568" y="377952"/>
                  </a:cubicBezTo>
                  <a:cubicBezTo>
                    <a:pt x="383347" y="398797"/>
                    <a:pt x="425401" y="401017"/>
                    <a:pt x="451104" y="426720"/>
                  </a:cubicBezTo>
                  <a:cubicBezTo>
                    <a:pt x="496767" y="472383"/>
                    <a:pt x="471323" y="457844"/>
                    <a:pt x="524256" y="475488"/>
                  </a:cubicBezTo>
                  <a:cubicBezTo>
                    <a:pt x="580101" y="559255"/>
                    <a:pt x="509017" y="465735"/>
                    <a:pt x="597408" y="536448"/>
                  </a:cubicBezTo>
                  <a:cubicBezTo>
                    <a:pt x="624336" y="557990"/>
                    <a:pt x="651432" y="580907"/>
                    <a:pt x="670560" y="609600"/>
                  </a:cubicBezTo>
                  <a:cubicBezTo>
                    <a:pt x="678688" y="621792"/>
                    <a:pt x="684583" y="635815"/>
                    <a:pt x="694944" y="646176"/>
                  </a:cubicBezTo>
                  <a:cubicBezTo>
                    <a:pt x="705305" y="656537"/>
                    <a:pt x="720263" y="661179"/>
                    <a:pt x="731520" y="670560"/>
                  </a:cubicBezTo>
                  <a:cubicBezTo>
                    <a:pt x="744766" y="681598"/>
                    <a:pt x="755904" y="694944"/>
                    <a:pt x="768096" y="707136"/>
                  </a:cubicBezTo>
                  <a:cubicBezTo>
                    <a:pt x="788411" y="768082"/>
                    <a:pt x="769893" y="725379"/>
                    <a:pt x="816864" y="792480"/>
                  </a:cubicBezTo>
                  <a:cubicBezTo>
                    <a:pt x="879094" y="881380"/>
                    <a:pt x="838581" y="847598"/>
                    <a:pt x="902208" y="890016"/>
                  </a:cubicBezTo>
                  <a:cubicBezTo>
                    <a:pt x="932853" y="981951"/>
                    <a:pt x="891515" y="868630"/>
                    <a:pt x="938784" y="963168"/>
                  </a:cubicBezTo>
                  <a:cubicBezTo>
                    <a:pt x="944531" y="974663"/>
                    <a:pt x="943847" y="989051"/>
                    <a:pt x="950976" y="999744"/>
                  </a:cubicBezTo>
                  <a:cubicBezTo>
                    <a:pt x="960540" y="1014090"/>
                    <a:pt x="977530" y="1022290"/>
                    <a:pt x="987552" y="1036320"/>
                  </a:cubicBezTo>
                  <a:cubicBezTo>
                    <a:pt x="1043801" y="1115069"/>
                    <a:pt x="976406" y="1061402"/>
                    <a:pt x="1048512" y="1109472"/>
                  </a:cubicBezTo>
                  <a:cubicBezTo>
                    <a:pt x="1056640" y="1121664"/>
                    <a:pt x="1062535" y="1135687"/>
                    <a:pt x="1072896" y="1146048"/>
                  </a:cubicBezTo>
                  <a:cubicBezTo>
                    <a:pt x="1083257" y="1156409"/>
                    <a:pt x="1098215" y="1161051"/>
                    <a:pt x="1109472" y="1170432"/>
                  </a:cubicBezTo>
                  <a:cubicBezTo>
                    <a:pt x="1122718" y="1181470"/>
                    <a:pt x="1132957" y="1195787"/>
                    <a:pt x="1146048" y="1207008"/>
                  </a:cubicBezTo>
                  <a:cubicBezTo>
                    <a:pt x="1161476" y="1220232"/>
                    <a:pt x="1180448" y="1229216"/>
                    <a:pt x="1194816" y="1243584"/>
                  </a:cubicBezTo>
                  <a:cubicBezTo>
                    <a:pt x="1205177" y="1253945"/>
                    <a:pt x="1208839" y="1269799"/>
                    <a:pt x="1219200" y="1280160"/>
                  </a:cubicBezTo>
                  <a:cubicBezTo>
                    <a:pt x="1229561" y="1290521"/>
                    <a:pt x="1244824" y="1294809"/>
                    <a:pt x="1255776" y="1304544"/>
                  </a:cubicBezTo>
                  <a:cubicBezTo>
                    <a:pt x="1281550" y="1327454"/>
                    <a:pt x="1300235" y="1358568"/>
                    <a:pt x="1328928" y="1377696"/>
                  </a:cubicBezTo>
                  <a:cubicBezTo>
                    <a:pt x="1341120" y="1385824"/>
                    <a:pt x="1354247" y="1392699"/>
                    <a:pt x="1365504" y="1402080"/>
                  </a:cubicBezTo>
                  <a:cubicBezTo>
                    <a:pt x="1378750" y="1413118"/>
                    <a:pt x="1387734" y="1429092"/>
                    <a:pt x="1402080" y="1438656"/>
                  </a:cubicBezTo>
                  <a:cubicBezTo>
                    <a:pt x="1412773" y="1445785"/>
                    <a:pt x="1427161" y="1445101"/>
                    <a:pt x="1438656" y="1450848"/>
                  </a:cubicBezTo>
                  <a:cubicBezTo>
                    <a:pt x="1451762" y="1457401"/>
                    <a:pt x="1463040" y="1467104"/>
                    <a:pt x="1475232" y="1475232"/>
                  </a:cubicBezTo>
                  <a:cubicBezTo>
                    <a:pt x="1535773" y="1566043"/>
                    <a:pt x="1457963" y="1454510"/>
                    <a:pt x="1536192" y="1548384"/>
                  </a:cubicBezTo>
                  <a:cubicBezTo>
                    <a:pt x="1586992" y="1609344"/>
                    <a:pt x="1530096" y="1564640"/>
                    <a:pt x="1597152" y="1609344"/>
                  </a:cubicBezTo>
                  <a:cubicBezTo>
                    <a:pt x="1605280" y="1621536"/>
                    <a:pt x="1612155" y="1634663"/>
                    <a:pt x="1621536" y="1645920"/>
                  </a:cubicBezTo>
                  <a:cubicBezTo>
                    <a:pt x="1650872" y="1681123"/>
                    <a:pt x="1658724" y="1682904"/>
                    <a:pt x="1694688" y="1706880"/>
                  </a:cubicBezTo>
                  <a:cubicBezTo>
                    <a:pt x="1781821" y="1837580"/>
                    <a:pt x="1646128" y="1639220"/>
                    <a:pt x="1755648" y="1780032"/>
                  </a:cubicBezTo>
                  <a:cubicBezTo>
                    <a:pt x="1773640" y="1803165"/>
                    <a:pt x="1788160" y="1828800"/>
                    <a:pt x="1804416" y="1853184"/>
                  </a:cubicBezTo>
                  <a:cubicBezTo>
                    <a:pt x="1812544" y="1865376"/>
                    <a:pt x="1818439" y="1879399"/>
                    <a:pt x="1828800" y="1889760"/>
                  </a:cubicBezTo>
                  <a:cubicBezTo>
                    <a:pt x="1875737" y="1936697"/>
                    <a:pt x="1851030" y="1916772"/>
                    <a:pt x="1901952" y="1950720"/>
                  </a:cubicBezTo>
                  <a:cubicBezTo>
                    <a:pt x="1958848" y="2036064"/>
                    <a:pt x="1926336" y="2007616"/>
                    <a:pt x="1987296" y="2048256"/>
                  </a:cubicBezTo>
                  <a:lnTo>
                    <a:pt x="2036064" y="2121408"/>
                  </a:lnTo>
                  <a:lnTo>
                    <a:pt x="2060448" y="2157984"/>
                  </a:lnTo>
                  <a:cubicBezTo>
                    <a:pt x="2068576" y="2170176"/>
                    <a:pt x="2071726" y="2188007"/>
                    <a:pt x="2084832" y="2194560"/>
                  </a:cubicBezTo>
                  <a:lnTo>
                    <a:pt x="2109216" y="2206752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26463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8B250C2-3B81-C247-9CE1-347DC6063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68" y="146957"/>
            <a:ext cx="6515100" cy="963385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3665742-DDF6-D94A-972F-7C17B187EA7F}"/>
              </a:ext>
            </a:extLst>
          </p:cNvPr>
          <p:cNvSpPr/>
          <p:nvPr/>
        </p:nvSpPr>
        <p:spPr>
          <a:xfrm>
            <a:off x="3560064" y="304800"/>
            <a:ext cx="365760" cy="29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9939722-B14A-E44E-86A7-42E29DE971B5}"/>
              </a:ext>
            </a:extLst>
          </p:cNvPr>
          <p:cNvSpPr txBox="1"/>
          <p:nvPr/>
        </p:nvSpPr>
        <p:spPr>
          <a:xfrm>
            <a:off x="3465576" y="251049"/>
            <a:ext cx="81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Medlems</a:t>
            </a:r>
          </a:p>
          <a:p>
            <a:r>
              <a:rPr lang="sv-SE" sz="1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ansvar</a:t>
            </a:r>
          </a:p>
        </p:txBody>
      </p:sp>
    </p:spTree>
    <p:extLst>
      <p:ext uri="{BB962C8B-B14F-4D97-AF65-F5344CB8AC3E}">
        <p14:creationId xmlns:p14="http://schemas.microsoft.com/office/powerpoint/2010/main" val="182353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0FE94174-84FA-0F4B-8FC1-A7B43834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898071"/>
            <a:ext cx="6273800" cy="857249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20F08C3-36E8-CA4A-A91F-01F3FE04FC09}"/>
              </a:ext>
            </a:extLst>
          </p:cNvPr>
          <p:cNvSpPr/>
          <p:nvPr/>
        </p:nvSpPr>
        <p:spPr>
          <a:xfrm>
            <a:off x="3584448" y="1109472"/>
            <a:ext cx="32918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1EED011-50CB-5F43-BF6A-C279E3B4808B}"/>
              </a:ext>
            </a:extLst>
          </p:cNvPr>
          <p:cNvSpPr txBox="1"/>
          <p:nvPr/>
        </p:nvSpPr>
        <p:spPr>
          <a:xfrm>
            <a:off x="3465576" y="1031337"/>
            <a:ext cx="643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Medlems</a:t>
            </a:r>
          </a:p>
          <a:p>
            <a:r>
              <a:rPr lang="sv-SE" sz="1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ansvar</a:t>
            </a:r>
          </a:p>
        </p:txBody>
      </p:sp>
    </p:spTree>
    <p:extLst>
      <p:ext uri="{BB962C8B-B14F-4D97-AF65-F5344CB8AC3E}">
        <p14:creationId xmlns:p14="http://schemas.microsoft.com/office/powerpoint/2010/main" val="384225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C1DF57F-78C6-274E-948A-E91C6A87641F}"/>
              </a:ext>
            </a:extLst>
          </p:cNvPr>
          <p:cNvSpPr/>
          <p:nvPr/>
        </p:nvSpPr>
        <p:spPr>
          <a:xfrm>
            <a:off x="539646" y="930853"/>
            <a:ext cx="5876143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Rutiner vid felanmälan, forts.</a:t>
            </a:r>
          </a:p>
          <a:p>
            <a:endParaRPr lang="sv-SE" sz="2400" b="1" dirty="0"/>
          </a:p>
          <a:p>
            <a:endParaRPr lang="sv-SE" sz="2400" b="1" dirty="0"/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Om fel eller skada uppstår i din bostad</a:t>
            </a:r>
            <a:r>
              <a:rPr lang="sv-SE" sz="2400" u="sng" dirty="0"/>
              <a:t>,</a:t>
            </a:r>
            <a:r>
              <a:rPr lang="sv-SE" sz="2400" dirty="0"/>
              <a:t> </a:t>
            </a:r>
            <a:r>
              <a:rPr lang="sv-SE" sz="2400" u="sng" dirty="0"/>
              <a:t>gör felanmälan till HSB även om du förstår att ansvaret är ditt som bostadsägare</a:t>
            </a:r>
            <a:r>
              <a:rPr lang="sv-SE" sz="24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sv-SE" sz="2400" dirty="0"/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”Felanmälan” på HSB kontaktar Hanna Bäck, fastighetsskötare på Stadion.</a:t>
            </a:r>
          </a:p>
          <a:p>
            <a:pPr marL="342900" indent="-342900">
              <a:buFont typeface="+mj-lt"/>
              <a:buAutoNum type="arabicPeriod"/>
            </a:pPr>
            <a:endParaRPr lang="sv-SE" sz="2400" dirty="0"/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Hanna Bäck åker ut och träffar bostadsägaren,  besiktigar skadan och avgör ansvarsfrågan – samt bedömer om det är en försäkringsfråga.</a:t>
            </a:r>
          </a:p>
          <a:p>
            <a:pPr marL="342900" indent="-342900">
              <a:buFont typeface="+mj-lt"/>
              <a:buAutoNum type="arabicPeriod"/>
            </a:pPr>
            <a:endParaRPr lang="sv-SE" sz="2400" dirty="0"/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Om det är en försäkringsfråga så kontaktar Hanna styrelsen för Brf Stadion. Anledning: Det är Brf Stadion som är försäkrings-tagare. Hemförsäkringen ingår i medlem-mens årsavgift.</a:t>
            </a:r>
          </a:p>
          <a:p>
            <a:pPr marL="342900" indent="-342900">
              <a:buFont typeface="+mj-lt"/>
              <a:buAutoNum type="arabicPeriod"/>
            </a:pPr>
            <a:endParaRPr lang="sv-SE" sz="2400" dirty="0"/>
          </a:p>
          <a:p>
            <a:pPr marL="342900" indent="-342900">
              <a:buFont typeface="+mj-lt"/>
              <a:buAutoNum type="arabicPeriod"/>
            </a:pPr>
            <a:endParaRPr lang="sv-SE" sz="24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72C3575-8810-5C4D-9DF0-3A90702AA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33" y="8158559"/>
            <a:ext cx="1511092" cy="13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2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1A54F30-359F-3B4A-982D-6D997CC1F2E1}"/>
              </a:ext>
            </a:extLst>
          </p:cNvPr>
          <p:cNvSpPr/>
          <p:nvPr/>
        </p:nvSpPr>
        <p:spPr>
          <a:xfrm>
            <a:off x="704537" y="1859846"/>
            <a:ext cx="578620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sv-SE" sz="2400" dirty="0"/>
              <a:t>Styrelsen ger klartecken till försäkringsbolaget (Länsförsäkringar Norrbotten) att bolaget kan inleda reparation av skadan.</a:t>
            </a:r>
          </a:p>
          <a:p>
            <a:pPr marL="342900" indent="-342900">
              <a:buFont typeface="+mj-lt"/>
              <a:buAutoNum type="arabicPeriod" startAt="5"/>
            </a:pPr>
            <a:endParaRPr lang="sv-SE" sz="2400" dirty="0"/>
          </a:p>
          <a:p>
            <a:pPr marL="342900" indent="-342900">
              <a:buFont typeface="+mj-lt"/>
              <a:buAutoNum type="arabicPeriod" startAt="5"/>
            </a:pPr>
            <a:r>
              <a:rPr lang="sv-SE" sz="2400" dirty="0"/>
              <a:t>Självrisken 3.000 kr betalas av bostadsägaren om felet ingår i bostadsägarens ansvarsområde. Självrisken för Brf Stadion är 20.000 kr om felet ingår i föreningens ansvarsområde.</a:t>
            </a:r>
          </a:p>
          <a:p>
            <a:pPr marL="342900" indent="-342900">
              <a:buFont typeface="+mj-lt"/>
              <a:buAutoNum type="arabicPeriod" startAt="5"/>
            </a:pPr>
            <a:endParaRPr lang="sv-SE" sz="2400" dirty="0"/>
          </a:p>
          <a:p>
            <a:pPr marL="342900" indent="-342900">
              <a:buFont typeface="+mj-lt"/>
              <a:buAutoNum type="arabicPeriod" startAt="5"/>
            </a:pPr>
            <a:r>
              <a:rPr lang="sv-SE" sz="2400" dirty="0"/>
              <a:t>Skulle du fixa skadan själv eller med hjälp av svåger eller kompis, </a:t>
            </a:r>
            <a:r>
              <a:rPr lang="sv-SE" sz="2400" u="sng" dirty="0"/>
              <a:t>tänk på att det fordras formell behörighet </a:t>
            </a:r>
            <a:r>
              <a:rPr lang="sv-SE" sz="2400" dirty="0"/>
              <a:t>för vissa arbeten. Om det saknas kan du själv få stå för alla kostnader ifall en ny skada inträffar på samma utrustning.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3A7A2A2-E1F1-7540-BE9D-071FB255B7A1}"/>
              </a:ext>
            </a:extLst>
          </p:cNvPr>
          <p:cNvSpPr txBox="1"/>
          <p:nvPr/>
        </p:nvSpPr>
        <p:spPr>
          <a:xfrm>
            <a:off x="669763" y="1049311"/>
            <a:ext cx="404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Rutiner vid felanmälan, forts.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52849F5-B89C-3048-B770-AD9E8A0C7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02" y="403790"/>
            <a:ext cx="1461541" cy="16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66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267</Words>
  <Application>Microsoft Macintosh PowerPoint</Application>
  <PresentationFormat>A4 (210 x 297 mm)</PresentationFormat>
  <Paragraphs>39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Algerian</vt:lpstr>
      <vt:lpstr>Arial</vt:lpstr>
      <vt:lpstr>Arial Narrow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Pekka</dc:creator>
  <cp:lastModifiedBy>Lars Pekka</cp:lastModifiedBy>
  <cp:revision>11</cp:revision>
  <dcterms:created xsi:type="dcterms:W3CDTF">2019-11-19T16:24:23Z</dcterms:created>
  <dcterms:modified xsi:type="dcterms:W3CDTF">2019-11-26T09:47:09Z</dcterms:modified>
</cp:coreProperties>
</file>