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2" r:id="rId3"/>
    <p:sldId id="257" r:id="rId4"/>
    <p:sldId id="259" r:id="rId5"/>
    <p:sldId id="261" r:id="rId6"/>
    <p:sldId id="260" r:id="rId7"/>
    <p:sldId id="263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000000"/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ADCC8D-B978-4E60-9603-A732992B969B}" v="1" dt="2022-03-15T15:21:53.8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5" d="100"/>
          <a:sy n="75" d="100"/>
        </p:scale>
        <p:origin x="2592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4AFB7006-738B-44CB-A549-A52E7CF0D6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E179C4A-3348-45E2-9BA7-51810EC137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3BED2-B6DA-48A5-A53A-46594547712E}" type="datetimeFigureOut">
              <a:rPr lang="sv-SE" smtClean="0"/>
              <a:t>2022-03-25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BE86E5C-20B7-4ADF-B0B5-9EE84D43C1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ECD3343-6D24-4CE8-A9D5-DB3C68A139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7812BE-1209-4228-BF93-F838934BB4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08038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2C58F-7573-4987-8E01-71F6FDC18DA9}" type="datetimeFigureOut">
              <a:rPr lang="sv-SE" smtClean="0"/>
              <a:t>2022-03-25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36E78-32B9-4E5F-B199-51D72EEB31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722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39B1DB-3890-4B7B-A0DF-4C284EC76F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396762"/>
            <a:ext cx="10296000" cy="828000"/>
          </a:xfrm>
        </p:spPr>
        <p:txBody>
          <a:bodyPr anchor="b">
            <a:noAutofit/>
          </a:bodyPr>
          <a:lstStyle>
            <a:lvl1pPr algn="l">
              <a:defRPr sz="5400" spc="-200" baseline="0"/>
            </a:lvl1pPr>
          </a:lstStyle>
          <a:p>
            <a:r>
              <a:rPr lang="sv-SE" dirty="0"/>
              <a:t>Klicka här för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FF01B34-B2DA-47D6-AD12-9C47F09483D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199" y="3248086"/>
            <a:ext cx="10296000" cy="504000"/>
          </a:xfrm>
        </p:spPr>
        <p:txBody>
          <a:bodyPr>
            <a:noAutofit/>
          </a:bodyPr>
          <a:lstStyle>
            <a:lvl1pPr marL="0" indent="0" algn="l">
              <a:buNone/>
              <a:defRPr sz="3400" b="1" cap="all" spc="-9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underrubrik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30A7125E-D4AD-424B-B0B9-DDCA780A89D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76214"/>
            <a:ext cx="10296000" cy="252000"/>
          </a:xfrm>
        </p:spPr>
        <p:txBody>
          <a:bodyPr>
            <a:noAutofit/>
          </a:bodyPr>
          <a:lstStyle>
            <a:lvl1pPr marL="0" indent="0">
              <a:buNone/>
              <a:defRPr sz="1600" b="1" cap="all" spc="-80" baseline="0">
                <a:solidFill>
                  <a:schemeClr val="tx2"/>
                </a:solidFill>
                <a:latin typeface="+mj-lt"/>
              </a:defRPr>
            </a:lvl1pPr>
            <a:lvl2pPr marL="265112" indent="0">
              <a:buNone/>
              <a:defRPr sz="1600" b="1" cap="all" spc="-80" baseline="0">
                <a:solidFill>
                  <a:schemeClr val="accent1"/>
                </a:solidFill>
                <a:latin typeface="+mj-lt"/>
              </a:defRPr>
            </a:lvl2pPr>
            <a:lvl3pPr marL="530225" indent="0">
              <a:buNone/>
              <a:defRPr sz="1600" b="1" cap="all" spc="-80" baseline="0">
                <a:solidFill>
                  <a:schemeClr val="accent1"/>
                </a:solidFill>
                <a:latin typeface="+mj-lt"/>
              </a:defRPr>
            </a:lvl3pPr>
            <a:lvl4pPr marL="811212" indent="0">
              <a:buNone/>
              <a:defRPr sz="1600" b="1" cap="all" spc="-80" baseline="0">
                <a:solidFill>
                  <a:schemeClr val="accent1"/>
                </a:solidFill>
                <a:latin typeface="+mj-lt"/>
              </a:defRPr>
            </a:lvl4pPr>
            <a:lvl5pPr marL="1076325" indent="0">
              <a:buNone/>
              <a:defRPr sz="1600" b="1" cap="all" spc="-80" baseline="0">
                <a:solidFill>
                  <a:schemeClr val="accent1"/>
                </a:solidFill>
                <a:latin typeface="+mj-lt"/>
              </a:defRPr>
            </a:lvl5pPr>
          </a:lstStyle>
          <a:p>
            <a:pPr lvl="0"/>
            <a:r>
              <a:rPr lang="sv-SE" dirty="0"/>
              <a:t>Årtal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A2857B5-B4F6-459A-9828-67A671832F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592" y="4672803"/>
            <a:ext cx="2124000" cy="187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401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99A0B2-65DD-463A-99C2-A4A0198C9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BA2677-1A6B-445C-89D6-C455595B9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27D4BE9-54EB-486E-9191-D015B4E91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0D0A12A7-878A-48A5-96C9-DABE61B410A9}" type="datetimeFigureOut">
              <a:rPr lang="sv-SE" smtClean="0"/>
              <a:pPr/>
              <a:t>2022-03-25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04E0F80-9954-4599-B8F1-036061F1C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303A7BC-5170-460C-AE34-8EAAD5983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CFC86FFF-9DF1-490A-BA3B-2C900B99755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125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imera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2436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88B8741-09CA-4EF6-9ADA-2C66477AD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6214"/>
            <a:ext cx="9028471" cy="1008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5CB737-ACBE-49AE-BDAF-B09B6833A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2893"/>
            <a:ext cx="10479088" cy="399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320763-A227-4053-8DD1-BBA58CEE0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70205"/>
            <a:ext cx="108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fld id="{0D0A12A7-878A-48A5-96C9-DABE61B410A9}" type="datetimeFigureOut">
              <a:rPr lang="sv-SE" smtClean="0"/>
              <a:pPr/>
              <a:t>2022-03-25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632FF7-7946-4231-B933-E5013C6D44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19745" y="6370205"/>
            <a:ext cx="8548255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C73E439-F46C-4081-A6A8-FB520EFEF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69545" y="6370205"/>
            <a:ext cx="792637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fld id="{CFC86FFF-9DF1-490A-BA3B-2C900B997552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2C6EC6CE-CDF1-413F-A7E5-B9B11DCC7A3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5190" y="68526"/>
            <a:ext cx="1598400" cy="141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62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400" b="1" kern="1200" cap="all" spc="-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SzPct val="110000"/>
        <a:buFont typeface="Times New Roman" panose="02020603050405020304" pitchFamily="18" charset="0"/>
        <a:buChar char="•"/>
        <a:defRPr sz="24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530225" indent="-265113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Times New Roman" panose="02020603050405020304" pitchFamily="18" charset="0"/>
        <a:buChar char="‒"/>
        <a:defRPr sz="20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811213" indent="-280988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Times New Roman" panose="02020603050405020304" pitchFamily="18" charset="0"/>
        <a:buChar char="‒"/>
        <a:defRPr sz="16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076325" indent="-265113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Times New Roman" panose="02020603050405020304" pitchFamily="18" charset="0"/>
        <a:buChar char="‒"/>
        <a:defRPr sz="12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1254125" indent="-177800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Times New Roman" panose="02020603050405020304" pitchFamily="18" charset="0"/>
        <a:buChar char="‒"/>
        <a:defRPr sz="105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529" userDrawn="1">
          <p15:clr>
            <a:srgbClr val="F26B43"/>
          </p15:clr>
        </p15:guide>
        <p15:guide id="3" orient="horz" pos="731" userDrawn="1">
          <p15:clr>
            <a:srgbClr val="F26B43"/>
          </p15:clr>
        </p15:guide>
        <p15:guide id="4" pos="3953" userDrawn="1">
          <p15:clr>
            <a:srgbClr val="F26B43"/>
          </p15:clr>
        </p15:guide>
        <p15:guide id="6" pos="7355" userDrawn="1">
          <p15:clr>
            <a:srgbClr val="F26B43"/>
          </p15:clr>
        </p15:guide>
        <p15:guide id="7" pos="7129" userDrawn="1">
          <p15:clr>
            <a:srgbClr val="F26B43"/>
          </p15:clr>
        </p15:guide>
        <p15:guide id="8" pos="3727" userDrawn="1">
          <p15:clr>
            <a:srgbClr val="F26B43"/>
          </p15:clr>
        </p15:guide>
        <p15:guide id="9" orient="horz" pos="1253" userDrawn="1">
          <p15:clr>
            <a:srgbClr val="F26B43"/>
          </p15:clr>
        </p15:guide>
        <p15:guide id="10" orient="horz" pos="1389" userDrawn="1">
          <p15:clr>
            <a:srgbClr val="F26B43"/>
          </p15:clr>
        </p15:guide>
        <p15:guide id="11" orient="horz" pos="3861" userDrawn="1">
          <p15:clr>
            <a:srgbClr val="F26B43"/>
          </p15:clr>
        </p15:guide>
        <p15:guide id="12" orient="horz" pos="399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6AB761-B9EA-408C-8808-583F7A9C5D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Fönsterbyte 2022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A8B4956-4063-4FD2-8622-350159D492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Informationsmöte 220315</a:t>
            </a:r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401FCBE0-A309-42A6-98DF-AE963A7074A2}"/>
              </a:ext>
            </a:extLst>
          </p:cNvPr>
          <p:cNvSpPr txBox="1">
            <a:spLocks/>
          </p:cNvSpPr>
          <p:nvPr/>
        </p:nvSpPr>
        <p:spPr>
          <a:xfrm>
            <a:off x="839788" y="6144995"/>
            <a:ext cx="10296000" cy="50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>
                <a:solidFill>
                  <a:schemeClr val="accent6"/>
                </a:solidFill>
              </a:rPr>
              <a:t>HSB BRF Gräddosten</a:t>
            </a:r>
          </a:p>
          <a:p>
            <a:endParaRPr lang="sv-SE" sz="18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465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A773B4-7428-4122-AACD-7543E47E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2432"/>
            <a:ext cx="9028471" cy="1008000"/>
          </a:xfrm>
        </p:spPr>
        <p:txBody>
          <a:bodyPr/>
          <a:lstStyle/>
          <a:p>
            <a:r>
              <a:rPr lang="sv-SE" dirty="0"/>
              <a:t>Välkomna!</a:t>
            </a:r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A5ADBD62-FABC-4662-BAE5-B68F98367548}"/>
              </a:ext>
            </a:extLst>
          </p:cNvPr>
          <p:cNvSpPr txBox="1">
            <a:spLocks/>
          </p:cNvSpPr>
          <p:nvPr/>
        </p:nvSpPr>
        <p:spPr>
          <a:xfrm>
            <a:off x="839788" y="6144995"/>
            <a:ext cx="10296000" cy="50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>
                <a:solidFill>
                  <a:schemeClr val="accent6"/>
                </a:solidFill>
              </a:rPr>
              <a:t>HSB BRF Gräddosten</a:t>
            </a:r>
          </a:p>
          <a:p>
            <a:endParaRPr lang="sv-SE" sz="1800" dirty="0">
              <a:solidFill>
                <a:schemeClr val="accent6"/>
              </a:solidFill>
            </a:endParaRPr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A7F9F98F-E5E4-4216-BAAB-12BC98AD40E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6027" y="1438184"/>
            <a:ext cx="11150353" cy="47308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sv-SE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tx1"/>
                </a:solidFill>
              </a:rPr>
              <a:t>Bakgrund och finansiering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tx1"/>
                </a:solidFill>
              </a:rPr>
              <a:t>Fönstertyper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tx1"/>
                </a:solidFill>
              </a:rPr>
              <a:t>Genomförande (Hur och när)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tx1"/>
                </a:solidFill>
              </a:rPr>
              <a:t>Skyddsrummen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dirty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sz="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46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A773B4-7428-4122-AACD-7543E47E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2432"/>
            <a:ext cx="9028471" cy="1008000"/>
          </a:xfrm>
        </p:spPr>
        <p:txBody>
          <a:bodyPr/>
          <a:lstStyle/>
          <a:p>
            <a:r>
              <a:rPr lang="sv-SE" dirty="0"/>
              <a:t>Bakgrund</a:t>
            </a:r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A5ADBD62-FABC-4662-BAE5-B68F98367548}"/>
              </a:ext>
            </a:extLst>
          </p:cNvPr>
          <p:cNvSpPr txBox="1">
            <a:spLocks/>
          </p:cNvSpPr>
          <p:nvPr/>
        </p:nvSpPr>
        <p:spPr>
          <a:xfrm>
            <a:off x="839788" y="6144995"/>
            <a:ext cx="10296000" cy="50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>
                <a:solidFill>
                  <a:schemeClr val="accent6"/>
                </a:solidFill>
              </a:rPr>
              <a:t>HSB BRF Gräddosten</a:t>
            </a:r>
          </a:p>
          <a:p>
            <a:endParaRPr lang="sv-SE" sz="1800" dirty="0">
              <a:solidFill>
                <a:schemeClr val="accent6"/>
              </a:solidFill>
            </a:endParaRPr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A7F9F98F-E5E4-4216-BAAB-12BC98AD40E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6027" y="1438184"/>
            <a:ext cx="11150353" cy="47308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tx1"/>
                </a:solidFill>
              </a:rPr>
              <a:t>Förra vintern kom snö in mellan fönsterglasen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tx1"/>
                </a:solidFill>
              </a:rPr>
              <a:t>Fönstren drygt 20 år gamla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tx1"/>
                </a:solidFill>
              </a:rPr>
              <a:t>Grå beläggning som inte kan tvättas bort = argonläckage -&gt; sämre energieffektivitet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tx1"/>
                </a:solidFill>
              </a:rPr>
              <a:t>Styrelsen tillsatte Fönstergrupp sensommaren -21 </a:t>
            </a:r>
          </a:p>
          <a:p>
            <a:r>
              <a:rPr lang="sv-SE" sz="1800" dirty="0">
                <a:solidFill>
                  <a:schemeClr val="tx1"/>
                </a:solidFill>
              </a:rPr>
              <a:t>	- Peder, Mona, Sven-Olov, Gunilla</a:t>
            </a:r>
          </a:p>
          <a:p>
            <a:endParaRPr lang="sv-SE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tx1"/>
                </a:solidFill>
              </a:rPr>
              <a:t>HSB anlitas för projektledning (Pierre)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tx1"/>
                </a:solidFill>
              </a:rPr>
              <a:t>Upphandlingen klar i januari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sz="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380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A773B4-7428-4122-AACD-7543E47E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921"/>
            <a:ext cx="9028471" cy="847422"/>
          </a:xfrm>
        </p:spPr>
        <p:txBody>
          <a:bodyPr/>
          <a:lstStyle/>
          <a:p>
            <a:r>
              <a:rPr lang="sv-SE" dirty="0" err="1"/>
              <a:t>Fönsterval</a:t>
            </a:r>
            <a:endParaRPr lang="sv-SE" dirty="0"/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A5ADBD62-FABC-4662-BAE5-B68F98367548}"/>
              </a:ext>
            </a:extLst>
          </p:cNvPr>
          <p:cNvSpPr txBox="1">
            <a:spLocks/>
          </p:cNvSpPr>
          <p:nvPr/>
        </p:nvSpPr>
        <p:spPr>
          <a:xfrm>
            <a:off x="839788" y="6144995"/>
            <a:ext cx="10296000" cy="50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>
                <a:solidFill>
                  <a:schemeClr val="accent6"/>
                </a:solidFill>
              </a:rPr>
              <a:t>HSB BRF Gräddosten</a:t>
            </a:r>
          </a:p>
          <a:p>
            <a:endParaRPr lang="sv-SE" sz="1800" dirty="0">
              <a:solidFill>
                <a:schemeClr val="accent6"/>
              </a:solidFill>
            </a:endParaRPr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A7F9F98F-E5E4-4216-BAAB-12BC98AD40E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48244" y="1465830"/>
            <a:ext cx="10479088" cy="459767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Terrass/balkong 3-glas fönster (ej öppningsbara) med vit persienn på insidan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Sovrum med fönster på balkong 2+1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Övriga fönster 2+1 med vit persienn invändigt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Altan/</a:t>
            </a:r>
            <a:r>
              <a:rPr lang="sv-SE" sz="1800" b="1" cap="all" spc="-90" dirty="0" err="1">
                <a:solidFill>
                  <a:schemeClr val="tx1"/>
                </a:solidFill>
                <a:latin typeface="+mj-lt"/>
              </a:rPr>
              <a:t>Balkonkgdörr</a:t>
            </a: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 glas hela dörren med persienn på insidan. Befintliga Handtag/lås </a:t>
            </a:r>
            <a:r>
              <a:rPr lang="sv-SE" sz="1800" b="1" cap="all" spc="-90">
                <a:solidFill>
                  <a:schemeClr val="tx1"/>
                </a:solidFill>
                <a:latin typeface="+mj-lt"/>
              </a:rPr>
              <a:t>sätts tillbaka</a:t>
            </a: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lvl="1" algn="l"/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Fönster bruna utvändigt, vita invändigt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OBS! Persiennerna är även fortsättningsvis boendes ansvar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sz="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208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A773B4-7428-4122-AACD-7543E47E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921"/>
            <a:ext cx="9028471" cy="847422"/>
          </a:xfrm>
        </p:spPr>
        <p:txBody>
          <a:bodyPr/>
          <a:lstStyle/>
          <a:p>
            <a:r>
              <a:rPr lang="sv-SE" dirty="0"/>
              <a:t>Övriga åtgärder</a:t>
            </a:r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A5ADBD62-FABC-4662-BAE5-B68F98367548}"/>
              </a:ext>
            </a:extLst>
          </p:cNvPr>
          <p:cNvSpPr txBox="1">
            <a:spLocks/>
          </p:cNvSpPr>
          <p:nvPr/>
        </p:nvSpPr>
        <p:spPr>
          <a:xfrm>
            <a:off x="839788" y="6144995"/>
            <a:ext cx="10296000" cy="50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>
                <a:solidFill>
                  <a:schemeClr val="accent6"/>
                </a:solidFill>
              </a:rPr>
              <a:t>HSB BRF Gräddosten</a:t>
            </a:r>
          </a:p>
          <a:p>
            <a:endParaRPr lang="sv-SE" sz="1800" dirty="0">
              <a:solidFill>
                <a:schemeClr val="accent6"/>
              </a:solidFill>
            </a:endParaRPr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A7F9F98F-E5E4-4216-BAAB-12BC98AD40E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48244" y="1465830"/>
            <a:ext cx="10479088" cy="459767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Träarbeten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Plåtskoning av betongklack mellan altaner/Balkonger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sz="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051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A773B4-7428-4122-AACD-7543E47E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921"/>
            <a:ext cx="9028471" cy="847422"/>
          </a:xfrm>
        </p:spPr>
        <p:txBody>
          <a:bodyPr/>
          <a:lstStyle/>
          <a:p>
            <a:r>
              <a:rPr lang="sv-SE" dirty="0"/>
              <a:t>Finansiering</a:t>
            </a:r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A5ADBD62-FABC-4662-BAE5-B68F98367548}"/>
              </a:ext>
            </a:extLst>
          </p:cNvPr>
          <p:cNvSpPr txBox="1">
            <a:spLocks/>
          </p:cNvSpPr>
          <p:nvPr/>
        </p:nvSpPr>
        <p:spPr>
          <a:xfrm>
            <a:off x="839788" y="6144995"/>
            <a:ext cx="10296000" cy="50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>
                <a:solidFill>
                  <a:schemeClr val="accent6"/>
                </a:solidFill>
              </a:rPr>
              <a:t>HSB BRF Gräddosten</a:t>
            </a:r>
          </a:p>
          <a:p>
            <a:endParaRPr lang="sv-SE" sz="1800" dirty="0">
              <a:solidFill>
                <a:schemeClr val="accent6"/>
              </a:solidFill>
            </a:endParaRPr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A7F9F98F-E5E4-4216-BAAB-12BC98AD40E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48244" y="1465830"/>
            <a:ext cx="10721706" cy="459767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Kostnaden är ca 12 mkr </a:t>
            </a:r>
            <a:r>
              <a:rPr lang="sv-SE" sz="1800" b="1" cap="all" spc="-90" dirty="0" err="1">
                <a:solidFill>
                  <a:schemeClr val="tx1"/>
                </a:solidFill>
                <a:latin typeface="+mj-lt"/>
              </a:rPr>
              <a:t>inkl</a:t>
            </a: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 moms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eget kapital 4 mkr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Lån 8 mkr (1,2 % ränta)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Kapitalkostnaden (ränta och amortering) ökar med ca 230 000 kr/år till ca 1,7 mkr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Föreningens omsättning  år 2022; ca 9 mkr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lvl="1" algn="l"/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sz="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861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A773B4-7428-4122-AACD-7543E47E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921"/>
            <a:ext cx="9028471" cy="847422"/>
          </a:xfrm>
        </p:spPr>
        <p:txBody>
          <a:bodyPr/>
          <a:lstStyle/>
          <a:p>
            <a:r>
              <a:rPr lang="sv-SE" dirty="0"/>
              <a:t>Skyddsrum</a:t>
            </a:r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A5ADBD62-FABC-4662-BAE5-B68F98367548}"/>
              </a:ext>
            </a:extLst>
          </p:cNvPr>
          <p:cNvSpPr txBox="1">
            <a:spLocks/>
          </p:cNvSpPr>
          <p:nvPr/>
        </p:nvSpPr>
        <p:spPr>
          <a:xfrm>
            <a:off x="839788" y="6144995"/>
            <a:ext cx="10296000" cy="50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>
                <a:solidFill>
                  <a:schemeClr val="accent6"/>
                </a:solidFill>
              </a:rPr>
              <a:t>HSB BRF Gräddosten</a:t>
            </a:r>
          </a:p>
          <a:p>
            <a:endParaRPr lang="sv-SE" sz="1800" dirty="0">
              <a:solidFill>
                <a:schemeClr val="accent6"/>
              </a:solidFill>
            </a:endParaRPr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A7F9F98F-E5E4-4216-BAAB-12BC98AD40E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48244" y="1465830"/>
            <a:ext cx="10479088" cy="459767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110000"/>
              <a:buFont typeface="Times New Roman" panose="02020603050405020304" pitchFamily="18" charset="0"/>
              <a:buNone/>
              <a:defRPr sz="3400" b="1" kern="1200" cap="all" spc="-9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2"/>
              </a:buClr>
              <a:buFont typeface="Times New Roman" panose="02020603050405020304" pitchFamily="18" charset="0"/>
              <a:buNone/>
              <a:defRPr sz="16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Ska kunna tas i bruk senast inom 48 timmar efter beslut om höjd beredskap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förråden i skyddsrummen måste tömmas inom 24 timmar för att vi ska hinna ställa iordning skyddsrummen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800" b="1" cap="all" spc="-90" dirty="0">
                <a:solidFill>
                  <a:schemeClr val="tx1"/>
                </a:solidFill>
                <a:latin typeface="+mj-lt"/>
              </a:rPr>
              <a:t>Allas ansvar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800" b="1" cap="all" spc="-90" dirty="0">
              <a:solidFill>
                <a:schemeClr val="tx1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sz="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014801"/>
      </p:ext>
    </p:extLst>
  </p:cSld>
  <p:clrMapOvr>
    <a:masterClrMapping/>
  </p:clrMapOvr>
</p:sld>
</file>

<file path=ppt/theme/theme1.xml><?xml version="1.0" encoding="utf-8"?>
<a:theme xmlns:a="http://schemas.openxmlformats.org/drawingml/2006/main" name="HSB Riksförbund">
  <a:themeElements>
    <a:clrScheme name="HSB - Färger">
      <a:dk1>
        <a:srgbClr val="003366"/>
      </a:dk1>
      <a:lt1>
        <a:srgbClr val="FFFFFF"/>
      </a:lt1>
      <a:dk2>
        <a:srgbClr val="003366"/>
      </a:dk2>
      <a:lt2>
        <a:srgbClr val="FFFFFF"/>
      </a:lt2>
      <a:accent1>
        <a:srgbClr val="003366"/>
      </a:accent1>
      <a:accent2>
        <a:srgbClr val="BE880B"/>
      </a:accent2>
      <a:accent3>
        <a:srgbClr val="FF0066"/>
      </a:accent3>
      <a:accent4>
        <a:srgbClr val="6FA5A2"/>
      </a:accent4>
      <a:accent5>
        <a:srgbClr val="858585"/>
      </a:accent5>
      <a:accent6>
        <a:srgbClr val="996600"/>
      </a:accent6>
      <a:hlink>
        <a:srgbClr val="0000FF"/>
      </a:hlink>
      <a:folHlink>
        <a:srgbClr val="800080"/>
      </a:folHlink>
    </a:clrScheme>
    <a:fontScheme name="HSB Temateckensnitt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bg1"/>
          </a:solidFill>
        </a:ln>
      </a:spPr>
      <a:bodyPr lIns="72000" tIns="72000" rIns="72000" bIns="72000" rtlCol="0" anchor="ctr"/>
      <a:lstStyle>
        <a:defPPr algn="ctr">
          <a:defRPr sz="2000" dirty="0" smtClean="0"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2000" dirty="0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Widescreen.potx" id="{A339E57A-9411-4CBA-80E7-3ACDC2583E19}" vid="{CC812DEE-E333-4124-80CA-445AE26AA3A7}"/>
    </a:ext>
  </a:extLst>
</a:theme>
</file>

<file path=ppt/theme/theme2.xml><?xml version="1.0" encoding="utf-8"?>
<a:theme xmlns:a="http://schemas.openxmlformats.org/drawingml/2006/main" name="Office-tema">
  <a:themeElements>
    <a:clrScheme name="HSB Temafärger">
      <a:dk1>
        <a:sysClr val="windowText" lastClr="000000"/>
      </a:dk1>
      <a:lt1>
        <a:sysClr val="window" lastClr="FFFFFF"/>
      </a:lt1>
      <a:dk2>
        <a:srgbClr val="00257A"/>
      </a:dk2>
      <a:lt2>
        <a:srgbClr val="FFFFFF"/>
      </a:lt2>
      <a:accent1>
        <a:srgbClr val="00257A"/>
      </a:accent1>
      <a:accent2>
        <a:srgbClr val="FFCF00"/>
      </a:accent2>
      <a:accent3>
        <a:srgbClr val="D7A900"/>
      </a:accent3>
      <a:accent4>
        <a:srgbClr val="E3005D"/>
      </a:accent4>
      <a:accent5>
        <a:srgbClr val="B3D312"/>
      </a:accent5>
      <a:accent6>
        <a:srgbClr val="B5B6B3"/>
      </a:accent6>
      <a:hlink>
        <a:srgbClr val="3F63D5"/>
      </a:hlink>
      <a:folHlink>
        <a:srgbClr val="B67696"/>
      </a:folHlink>
    </a:clrScheme>
    <a:fontScheme name="HSB Temateckensnitt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HSB Temafärger">
      <a:dk1>
        <a:sysClr val="windowText" lastClr="000000"/>
      </a:dk1>
      <a:lt1>
        <a:sysClr val="window" lastClr="FFFFFF"/>
      </a:lt1>
      <a:dk2>
        <a:srgbClr val="00257A"/>
      </a:dk2>
      <a:lt2>
        <a:srgbClr val="FFFFFF"/>
      </a:lt2>
      <a:accent1>
        <a:srgbClr val="00257A"/>
      </a:accent1>
      <a:accent2>
        <a:srgbClr val="FFCF00"/>
      </a:accent2>
      <a:accent3>
        <a:srgbClr val="D7A900"/>
      </a:accent3>
      <a:accent4>
        <a:srgbClr val="E3005D"/>
      </a:accent4>
      <a:accent5>
        <a:srgbClr val="B3D312"/>
      </a:accent5>
      <a:accent6>
        <a:srgbClr val="B5B6B3"/>
      </a:accent6>
      <a:hlink>
        <a:srgbClr val="3F63D5"/>
      </a:hlink>
      <a:folHlink>
        <a:srgbClr val="B67696"/>
      </a:folHlink>
    </a:clrScheme>
    <a:fontScheme name="HSB Temateckensnitt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HSB Widescreen</Template>
  <TotalTime>999</TotalTime>
  <Words>237</Words>
  <Application>Microsoft Office PowerPoint</Application>
  <PresentationFormat>Bredbild</PresentationFormat>
  <Paragraphs>67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HSB Riksförbund</vt:lpstr>
      <vt:lpstr>Fönsterbyte 2022</vt:lpstr>
      <vt:lpstr>Välkomna!</vt:lpstr>
      <vt:lpstr>Bakgrund</vt:lpstr>
      <vt:lpstr>Fönsterval</vt:lpstr>
      <vt:lpstr>Övriga åtgärder</vt:lpstr>
      <vt:lpstr>Finansiering</vt:lpstr>
      <vt:lpstr>Skyddsrum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Angelica Sandgren</dc:creator>
  <cp:lastModifiedBy>Eva Lindvall</cp:lastModifiedBy>
  <cp:revision>10</cp:revision>
  <dcterms:created xsi:type="dcterms:W3CDTF">2019-11-28T12:29:50Z</dcterms:created>
  <dcterms:modified xsi:type="dcterms:W3CDTF">2022-03-25T10:52:18Z</dcterms:modified>
</cp:coreProperties>
</file>