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</p:sldIdLst>
  <p:sldSz cx="9144000" cy="6858000" type="screen4x3"/>
  <p:notesSz cx="6797675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711" autoAdjust="0"/>
  </p:normalViewPr>
  <p:slideViewPr>
    <p:cSldViewPr>
      <p:cViewPr varScale="1">
        <p:scale>
          <a:sx n="95" d="100"/>
          <a:sy n="95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C42BE-E166-497B-9DC7-A1210595B0A9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E9E67-735B-4583-8327-9B4C586AFD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45795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19338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dirty="0" smtClean="0"/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78220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09051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315D-5571-4957-96B2-6B7CDCC7548D}" type="datetimeFigureOut">
              <a:rPr lang="sv-SE" smtClean="0"/>
              <a:pPr/>
              <a:t>2013-11-27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sv-SE" sz="2000" b="1" dirty="0" smtClean="0"/>
              <a:t/>
            </a:r>
            <a:br>
              <a:rPr lang="sv-SE" sz="2000" b="1" dirty="0" smtClean="0"/>
            </a:b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dirty="0" smtClean="0"/>
              <a:t/>
            </a:r>
            <a:br>
              <a:rPr lang="sv-SE" sz="2000" dirty="0" smtClean="0"/>
            </a:br>
            <a:endParaRPr lang="sv-SE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08720"/>
            <a:ext cx="6400800" cy="5328592"/>
          </a:xfrm>
        </p:spPr>
        <p:txBody>
          <a:bodyPr>
            <a:normAutofit fontScale="85000" lnSpcReduction="20000"/>
          </a:bodyPr>
          <a:lstStyle/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2000" b="1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</a:t>
            </a:r>
            <a:r>
              <a:rPr lang="sv-SE" sz="2400" b="1" dirty="0" smtClean="0">
                <a:solidFill>
                  <a:schemeClr val="tx1"/>
                </a:solidFill>
              </a:rPr>
              <a:t>Innevarande år 2013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Målning av källargolv/väggar 19 och 23 och  21:an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Rengjort sanden i leksandlådorna, satt gräsmatta på nedre gårdens </a:t>
            </a:r>
            <a:r>
              <a:rPr lang="sv-SE" sz="2000" b="1" dirty="0" err="1" smtClean="0">
                <a:solidFill>
                  <a:schemeClr val="tx1"/>
                </a:solidFill>
              </a:rPr>
              <a:t>lekytor</a:t>
            </a:r>
            <a:r>
              <a:rPr lang="sv-SE" sz="2000" b="1" dirty="0" smtClean="0">
                <a:solidFill>
                  <a:schemeClr val="tx1"/>
                </a:solidFill>
              </a:rPr>
              <a:t> 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Ändrade förutsättningar för uttag av inre fond, tillkommer diskmaskin, persienner och spisfläkt.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Förstärkt källardörrarna efter sabotage och annat ofog under våren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Föreningen har tecknat gemensamt  bostadsrättstillägg i  fastighetsförsäkring vilket innebär att man kan säga upp sitt bostadsrättstillägg på sin privata hemförsäkring.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Gemensam 50 årsfest med Husaren och </a:t>
            </a:r>
            <a:r>
              <a:rPr lang="sv-SE" sz="2000" b="1" dirty="0" err="1" smtClean="0">
                <a:solidFill>
                  <a:schemeClr val="tx1"/>
                </a:solidFill>
              </a:rPr>
              <a:t>Arenberga</a:t>
            </a:r>
            <a:r>
              <a:rPr lang="sv-SE" sz="2000" b="1" dirty="0" smtClean="0">
                <a:solidFill>
                  <a:schemeClr val="tx1"/>
                </a:solidFill>
              </a:rPr>
              <a:t> den 24aug.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En julgran har planterats på prov på nedre gården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En ansvarig för flaggning har utsetts</a:t>
            </a:r>
          </a:p>
          <a:p>
            <a:pPr algn="l">
              <a:buFontTx/>
              <a:buChar char="-"/>
            </a:pPr>
            <a:r>
              <a:rPr lang="sv-SE" sz="2000" b="1" dirty="0">
                <a:solidFill>
                  <a:schemeClr val="tx1"/>
                </a:solidFill>
              </a:rPr>
              <a:t> </a:t>
            </a:r>
            <a:r>
              <a:rPr lang="sv-SE" sz="2000" b="1" dirty="0" smtClean="0">
                <a:solidFill>
                  <a:schemeClr val="tx1"/>
                </a:solidFill>
              </a:rPr>
              <a:t>Låsta soprum sedan sommaren, även soprummet vid vändplan kommer att låsas med kodlås inom kort</a:t>
            </a:r>
          </a:p>
          <a:p>
            <a:pPr algn="l">
              <a:buFontTx/>
              <a:buChar char="-"/>
            </a:pPr>
            <a:r>
              <a:rPr lang="sv-SE" sz="2000" b="1" dirty="0">
                <a:solidFill>
                  <a:schemeClr val="tx1"/>
                </a:solidFill>
              </a:rPr>
              <a:t> </a:t>
            </a:r>
            <a:r>
              <a:rPr lang="sv-SE" sz="2000" b="1" dirty="0" smtClean="0">
                <a:solidFill>
                  <a:schemeClr val="tx1"/>
                </a:solidFill>
              </a:rPr>
              <a:t>Vattenledningsarbetet slutförts förutom 21: an som byts ut 2014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Har erhållit ett attraktivt förslag ang. våra balkonger, presenteras senare   </a:t>
            </a:r>
          </a:p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dirty="0" smtClean="0">
              <a:solidFill>
                <a:schemeClr val="tx1"/>
              </a:solidFill>
            </a:endParaRPr>
          </a:p>
          <a:p>
            <a:endParaRPr lang="sv-SE" sz="1100" b="1" dirty="0">
              <a:solidFill>
                <a:schemeClr val="tx1"/>
              </a:solidFill>
            </a:endParaRPr>
          </a:p>
        </p:txBody>
      </p:sp>
      <p:pic>
        <p:nvPicPr>
          <p:cNvPr id="4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408712" cy="7200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2015</a:t>
            </a:r>
          </a:p>
          <a:p>
            <a:r>
              <a:rPr lang="sv-SE" sz="2000" b="1" dirty="0" smtClean="0"/>
              <a:t>Högtryckstvätt gavlar</a:t>
            </a:r>
          </a:p>
          <a:p>
            <a:r>
              <a:rPr lang="sv-SE" sz="2000" b="1" dirty="0" smtClean="0"/>
              <a:t>Rengöring av dagvattenbrunnar (sugning)</a:t>
            </a:r>
          </a:p>
          <a:p>
            <a:r>
              <a:rPr lang="sv-SE" sz="2000" b="1" dirty="0" smtClean="0"/>
              <a:t>Avgiftsförändring +5 % på alla avgifter/hyror( vilket innebär att en normal 3:a kostar 3.595:- 2015 i stället  för 3.424:- 2014</a:t>
            </a:r>
          </a:p>
          <a:p>
            <a:r>
              <a:rPr lang="sv-SE" sz="2000" b="1" dirty="0" smtClean="0"/>
              <a:t>Temporär stopp  för avsättning till Inre fond under året</a:t>
            </a:r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2016</a:t>
            </a:r>
          </a:p>
          <a:p>
            <a:r>
              <a:rPr lang="sv-SE" sz="2000" b="1" dirty="0" smtClean="0"/>
              <a:t>Byte av motorvärmaruttag i kallgarage och p-platser.</a:t>
            </a:r>
          </a:p>
          <a:p>
            <a:r>
              <a:rPr lang="sv-SE" sz="2000" b="1" dirty="0" smtClean="0"/>
              <a:t>Byte av 5 st. torkskåp </a:t>
            </a:r>
          </a:p>
          <a:p>
            <a:r>
              <a:rPr lang="sv-SE" sz="2000" b="1" dirty="0" smtClean="0"/>
              <a:t>Avgiftsförändring +5% på alla avgifter/hyror(vilket  innebär att en normal 3:a kostar3.775:- 2016 i stället för 3.595:- 2015)</a:t>
            </a:r>
          </a:p>
          <a:p>
            <a:r>
              <a:rPr lang="sv-SE" sz="2000" b="1" dirty="0" smtClean="0"/>
              <a:t>Temporär stopp för avsättning till Inre fond under året</a:t>
            </a:r>
          </a:p>
          <a:p>
            <a:endParaRPr lang="sv-SE" sz="2000" b="1" dirty="0" smtClean="0"/>
          </a:p>
          <a:p>
            <a:endParaRPr lang="sv-SE" sz="2000" b="1" dirty="0" smtClean="0"/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2017</a:t>
            </a:r>
          </a:p>
          <a:p>
            <a:r>
              <a:rPr lang="sv-SE" sz="2000" b="1" dirty="0" smtClean="0"/>
              <a:t>Översyn av samtliga </a:t>
            </a:r>
            <a:r>
              <a:rPr lang="sv-SE" sz="2000" b="1" dirty="0" err="1" smtClean="0"/>
              <a:t>lekytor</a:t>
            </a:r>
            <a:r>
              <a:rPr lang="sv-SE" sz="2000" b="1" dirty="0" smtClean="0"/>
              <a:t> och ev. utbyte av all sand </a:t>
            </a:r>
            <a:r>
              <a:rPr lang="sv-SE" sz="2000" b="1" dirty="0" err="1" smtClean="0"/>
              <a:t>lekytor</a:t>
            </a:r>
            <a:endParaRPr lang="sv-SE" sz="2000" b="1" dirty="0" smtClean="0"/>
          </a:p>
          <a:p>
            <a:r>
              <a:rPr lang="sv-SE" sz="2000" b="1" dirty="0" smtClean="0"/>
              <a:t>Målning av kvarvarande cykelrum</a:t>
            </a:r>
          </a:p>
          <a:p>
            <a:r>
              <a:rPr lang="sv-SE" sz="2000" b="1" dirty="0" smtClean="0"/>
              <a:t>Renovering/Byte/ av fönster </a:t>
            </a:r>
          </a:p>
          <a:p>
            <a:r>
              <a:rPr lang="sv-SE" sz="2000" b="1" dirty="0" smtClean="0"/>
              <a:t>Avgiftsförändring +5% på alla avgifter( vilket innebär att en normal 3.a kostar 3.962:- 2017 i stället för 3.775:- 2016</a:t>
            </a:r>
          </a:p>
          <a:p>
            <a:r>
              <a:rPr lang="sv-SE" sz="2000" b="1" dirty="0" smtClean="0"/>
              <a:t>Temporärt stopp för avsättning till Inre fond under året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000" b="1" dirty="0" smtClean="0"/>
              <a:t>Planer för 2018</a:t>
            </a:r>
          </a:p>
          <a:p>
            <a:r>
              <a:rPr lang="sv-SE" sz="2000" b="1" dirty="0" smtClean="0"/>
              <a:t>Byte </a:t>
            </a:r>
            <a:r>
              <a:rPr lang="sv-SE" sz="2000" b="1" dirty="0" err="1" smtClean="0"/>
              <a:t>vipp-port</a:t>
            </a:r>
            <a:r>
              <a:rPr lang="sv-SE" sz="2000" b="1" dirty="0" smtClean="0"/>
              <a:t> varmgarage  30 st.</a:t>
            </a:r>
          </a:p>
          <a:p>
            <a:r>
              <a:rPr lang="sv-SE" sz="2000" b="1" dirty="0" err="1" smtClean="0"/>
              <a:t>Omfogning</a:t>
            </a:r>
            <a:r>
              <a:rPr lang="sv-SE" sz="2000" b="1" dirty="0" smtClean="0"/>
              <a:t> i tvättstugor golv och tak</a:t>
            </a:r>
          </a:p>
          <a:p>
            <a:r>
              <a:rPr lang="sv-SE" sz="2000" b="1" dirty="0" smtClean="0"/>
              <a:t>Byte av elmätare i lägenheterna /lokaler</a:t>
            </a:r>
          </a:p>
          <a:p>
            <a:r>
              <a:rPr lang="sv-SE" sz="2000" b="1" dirty="0" smtClean="0"/>
              <a:t>Byte av torkskåp , grovtvättstugan</a:t>
            </a:r>
          </a:p>
          <a:p>
            <a:r>
              <a:rPr lang="sv-SE" sz="2000" b="1" dirty="0" smtClean="0"/>
              <a:t>Installation av bergvärme på en gård om </a:t>
            </a:r>
            <a:r>
              <a:rPr lang="sv-SE" sz="2000" b="1" dirty="0" err="1" smtClean="0"/>
              <a:t>Brf:s</a:t>
            </a:r>
            <a:r>
              <a:rPr lang="sv-SE" sz="2000" b="1" dirty="0" smtClean="0"/>
              <a:t> Husarens försök faller väl ut.</a:t>
            </a:r>
          </a:p>
          <a:p>
            <a:r>
              <a:rPr lang="sv-SE" sz="2000" b="1" dirty="0" smtClean="0"/>
              <a:t>Vart 4-5:e krona av våra avgifter går till uppvärmning. Vilket innebär att en besparing på denna kostnad har stor betydelse för vår ekonomi. Uppskattas att man kan räkna hem  investeringen på 8 år.</a:t>
            </a:r>
          </a:p>
          <a:p>
            <a:r>
              <a:rPr lang="sv-SE" sz="2000" b="1" dirty="0" smtClean="0"/>
              <a:t>Avgiftsförändring +5% på alla avgifter/hyror (vilket innebär att en normal 3:a kostar 4.160:- 2018 i stället  för 3.962:- 2017</a:t>
            </a:r>
          </a:p>
          <a:p>
            <a:r>
              <a:rPr lang="sv-SE" sz="2000" b="1" dirty="0" smtClean="0"/>
              <a:t>Temporärt stopp för avsättning till Inre fond under året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547664" y="1340768"/>
            <a:ext cx="68407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sv-SE" sz="2000" b="1" dirty="0" smtClean="0"/>
              <a:t>Värmesystemet på övre gården har modifierats på samma sätt som nedre gården med termostatventiler  och nya </a:t>
            </a:r>
            <a:r>
              <a:rPr lang="sv-SE" sz="2000" b="1" dirty="0" err="1" smtClean="0"/>
              <a:t>justeringsbara</a:t>
            </a:r>
            <a:r>
              <a:rPr lang="sv-SE" sz="2000" b="1" dirty="0" smtClean="0"/>
              <a:t> stamventiler i källargångarna.</a:t>
            </a:r>
          </a:p>
          <a:p>
            <a:pPr marL="342900" indent="-342900">
              <a:buFontTx/>
              <a:buChar char="-"/>
            </a:pPr>
            <a:r>
              <a:rPr lang="sv-SE" sz="2000" b="1" dirty="0" smtClean="0"/>
              <a:t>Ett nytt intressant förslag angående våra balkonger har presenterats för styrelsen, liknande det som  Stinsen på V:a Bangatan har valt att arbeta vidare med.</a:t>
            </a:r>
          </a:p>
          <a:p>
            <a:pPr marL="342900" indent="-342900">
              <a:buFontTx/>
              <a:buChar char="-"/>
            </a:pPr>
            <a:r>
              <a:rPr lang="sv-SE" sz="2000" b="1" dirty="0" smtClean="0"/>
              <a:t>Första bilden  visar hur våra balkonger ser ut idag som idag är ca 140cm x 250cm vilket motsvarar ca 3,5 kvm </a:t>
            </a:r>
          </a:p>
          <a:p>
            <a:pPr marL="342900" indent="-342900">
              <a:buFontTx/>
              <a:buChar char="-"/>
            </a:pPr>
            <a:endParaRPr lang="sv-SE" sz="2000" b="1" dirty="0"/>
          </a:p>
          <a:p>
            <a:pPr marL="342900" indent="-342900">
              <a:buFontTx/>
              <a:buChar char="-"/>
            </a:pPr>
            <a:endParaRPr lang="sv-SE" sz="2000" b="1" dirty="0"/>
          </a:p>
        </p:txBody>
      </p:sp>
      <p:pic>
        <p:nvPicPr>
          <p:cNvPr id="5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768752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967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7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pic>
        <p:nvPicPr>
          <p:cNvPr id="12" name="Content Placeholder 11" descr="Picture3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267744" y="2276872"/>
            <a:ext cx="4001992" cy="3921069"/>
          </a:xfrm>
        </p:spPr>
      </p:pic>
    </p:spTree>
    <p:extLst>
      <p:ext uri="{BB962C8B-B14F-4D97-AF65-F5344CB8AC3E}">
        <p14:creationId xmlns:p14="http://schemas.microsoft.com/office/powerpoint/2010/main" xmlns="" val="39187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Detta är balkongtyp A som är </a:t>
            </a:r>
            <a:r>
              <a:rPr lang="sv-SE" sz="2000" b="1" dirty="0" smtClean="0"/>
              <a:t>310cm </a:t>
            </a:r>
            <a:r>
              <a:rPr lang="sv-SE" sz="2000" b="1" dirty="0" smtClean="0"/>
              <a:t>x </a:t>
            </a:r>
            <a:r>
              <a:rPr lang="sv-SE" sz="2000" b="1" dirty="0" smtClean="0"/>
              <a:t>200cm</a:t>
            </a:r>
            <a:r>
              <a:rPr lang="sv-SE" sz="2000" b="1" dirty="0" smtClean="0"/>
              <a:t>, motsvarande </a:t>
            </a:r>
            <a:r>
              <a:rPr lang="sv-SE" sz="2000" b="1" dirty="0" smtClean="0"/>
              <a:t>6,2 </a:t>
            </a:r>
            <a:r>
              <a:rPr lang="sv-SE" sz="2000" b="1" dirty="0" smtClean="0"/>
              <a:t>kvm kallad dubbelbalkong och sammanlagt </a:t>
            </a:r>
            <a:r>
              <a:rPr lang="sv-SE" sz="2000" b="1" dirty="0" smtClean="0"/>
              <a:t>48 </a:t>
            </a:r>
            <a:r>
              <a:rPr lang="sv-SE" sz="2000" b="1" dirty="0" smtClean="0"/>
              <a:t>balkonger i Hus 23 och 24</a:t>
            </a:r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pic>
        <p:nvPicPr>
          <p:cNvPr id="5" name="Picture 4" descr="Picture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2492896"/>
            <a:ext cx="4104456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Nuvarande balkongtyp, med samma  storlek ca 3,5 kvm  i hus 20</a:t>
            </a:r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pic>
        <p:nvPicPr>
          <p:cNvPr id="6" name="Picture 5" descr="Pictur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2060848"/>
            <a:ext cx="4511040" cy="3944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Detta är balkongtyp B är </a:t>
            </a:r>
            <a:r>
              <a:rPr lang="sv-SE" sz="2000" b="1" dirty="0" smtClean="0"/>
              <a:t>350cm </a:t>
            </a:r>
            <a:r>
              <a:rPr lang="sv-SE" sz="2000" b="1" dirty="0" smtClean="0"/>
              <a:t>x </a:t>
            </a:r>
            <a:r>
              <a:rPr lang="sv-SE" sz="2000" b="1" dirty="0" smtClean="0"/>
              <a:t>180cm </a:t>
            </a:r>
            <a:r>
              <a:rPr lang="sv-SE" sz="2000" b="1" dirty="0" smtClean="0"/>
              <a:t>, motsvarande </a:t>
            </a:r>
            <a:r>
              <a:rPr lang="sv-SE" sz="2000" b="1" dirty="0" smtClean="0"/>
              <a:t>6,3 </a:t>
            </a:r>
            <a:r>
              <a:rPr lang="sv-SE" sz="2000" b="1" dirty="0" smtClean="0"/>
              <a:t>kvm kallad enkelbalkong och sammanlagt </a:t>
            </a:r>
            <a:r>
              <a:rPr lang="sv-SE" sz="2000" b="1" dirty="0" smtClean="0"/>
              <a:t>102 </a:t>
            </a:r>
            <a:r>
              <a:rPr lang="sv-SE" sz="2000" b="1" dirty="0" smtClean="0"/>
              <a:t>balkonger i Hus 19,20,21 och 22</a:t>
            </a:r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pic>
        <p:nvPicPr>
          <p:cNvPr id="5" name="Picture 4" descr="Pictur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2348880"/>
            <a:ext cx="4492752" cy="3944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Förutsättningar:</a:t>
            </a:r>
          </a:p>
          <a:p>
            <a:r>
              <a:rPr lang="sv-SE" sz="2000" b="1" dirty="0" smtClean="0"/>
              <a:t>Att vi som förening beslutar att det är denna lösning vi vill ha genom att kalla till ett informationsmöte och extra föreningsstämma där beslutet skall fattas. </a:t>
            </a:r>
          </a:p>
          <a:p>
            <a:r>
              <a:rPr lang="sv-SE" sz="2000" b="1" dirty="0" smtClean="0"/>
              <a:t>Krävs 2/3 majoritet av närvarande medlemmar samt att de som ej är </a:t>
            </a:r>
            <a:r>
              <a:rPr lang="sv-SE" sz="2000" b="1" smtClean="0"/>
              <a:t>närvarande </a:t>
            </a:r>
            <a:r>
              <a:rPr lang="sv-SE" sz="2000" b="1" smtClean="0"/>
              <a:t>samtycker </a:t>
            </a:r>
            <a:r>
              <a:rPr lang="sv-SE" sz="2000" b="1" dirty="0" smtClean="0"/>
              <a:t>till ombyggnationen.</a:t>
            </a:r>
          </a:p>
          <a:p>
            <a:r>
              <a:rPr lang="sv-SE" sz="2000" b="1" dirty="0" smtClean="0"/>
              <a:t>För att säkerställa planerna rekommenderas att planerna fastställs av hyresnämnden och därmed vinner laga kraft.</a:t>
            </a:r>
          </a:p>
          <a:p>
            <a:r>
              <a:rPr lang="sv-SE" sz="2000" b="1" dirty="0" smtClean="0"/>
              <a:t>Alla medlemmar kommer att erbjudas att deltaga i en  demonstrationsdag strax innan informationsmöte och extrastämma där man kan se och testa de olika fönsterpartier och övrigt som ingår typ persienner och golvmatta.</a:t>
            </a:r>
          </a:p>
          <a:p>
            <a:endParaRPr lang="sv-SE" sz="2000" b="1" dirty="0" smtClean="0"/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Tidsplan:</a:t>
            </a:r>
          </a:p>
          <a:p>
            <a:r>
              <a:rPr lang="sv-SE" sz="2000" b="1" dirty="0" smtClean="0"/>
              <a:t>Vintern/Vår 13/14 beslut av förening samt att Entreprenören sköter planering och underlag till bygglov</a:t>
            </a:r>
          </a:p>
          <a:p>
            <a:r>
              <a:rPr lang="sv-SE" sz="2000" b="1" dirty="0" smtClean="0"/>
              <a:t>Sommaren/höst uppsamling av samtycke samt dragning och fastställelse  i hyresnämnd och produktionsstart fabrik 12 veckor tidigast byggstart sen höst. 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2014</a:t>
            </a:r>
          </a:p>
          <a:p>
            <a:r>
              <a:rPr lang="sv-SE" sz="2000" b="1" dirty="0" smtClean="0"/>
              <a:t>Byte av vattenledningar i 21:an -  sista huset</a:t>
            </a:r>
          </a:p>
          <a:p>
            <a:r>
              <a:rPr lang="sv-SE" sz="2000" b="1" dirty="0" smtClean="0"/>
              <a:t>Obligatorisk Ventilations Kontroll (OVK)</a:t>
            </a:r>
          </a:p>
          <a:p>
            <a:r>
              <a:rPr lang="sv-SE" sz="2000" b="1" dirty="0" smtClean="0"/>
              <a:t>Renovering/byte/ ev. nybyggnation av befintliga balkonger, balkongplatta och byte av räcken även om ej bifall av styrelsens förslag att göra en hel innesluten balkonglösning.</a:t>
            </a:r>
          </a:p>
          <a:p>
            <a:r>
              <a:rPr lang="sv-SE" sz="2000" b="1" dirty="0" smtClean="0"/>
              <a:t>Ev. åtgärder i tvättstugorna kommer att göras löpande efter behov</a:t>
            </a:r>
          </a:p>
          <a:p>
            <a:r>
              <a:rPr lang="sv-SE" sz="2000" b="1" dirty="0" smtClean="0"/>
              <a:t>Avgiftsförändring +5% på alla avgifter/hyror( vilket innebär att en normal 3:a koster 3.425:- 2014 istället för 3.261:- 2013</a:t>
            </a:r>
          </a:p>
          <a:p>
            <a:r>
              <a:rPr lang="sv-SE" sz="2000" b="1" dirty="0" smtClean="0"/>
              <a:t>Temporärt stopp för avsättning till Inre fond under året 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748</Words>
  <Application>Microsoft Office PowerPoint</Application>
  <PresentationFormat>On-screen Show (4:3)</PresentationFormat>
  <Paragraphs>69</Paragraphs>
  <Slides>13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28nov11 Dragonen</dc:title>
  <dc:creator>49322</dc:creator>
  <cp:lastModifiedBy>49322</cp:lastModifiedBy>
  <cp:revision>135</cp:revision>
  <dcterms:created xsi:type="dcterms:W3CDTF">2011-10-28T06:37:00Z</dcterms:created>
  <dcterms:modified xsi:type="dcterms:W3CDTF">2013-11-27T14:13:25Z</dcterms:modified>
</cp:coreProperties>
</file>