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5"/>
  </p:notesMasterIdLst>
  <p:handoutMasterIdLst>
    <p:handoutMasterId r:id="rId46"/>
  </p:handoutMasterIdLst>
  <p:sldIdLst>
    <p:sldId id="259" r:id="rId2"/>
    <p:sldId id="352" r:id="rId3"/>
    <p:sldId id="464" r:id="rId4"/>
    <p:sldId id="396" r:id="rId5"/>
    <p:sldId id="384" r:id="rId6"/>
    <p:sldId id="366" r:id="rId7"/>
    <p:sldId id="262" r:id="rId8"/>
    <p:sldId id="367" r:id="rId9"/>
    <p:sldId id="268" r:id="rId10"/>
    <p:sldId id="378" r:id="rId11"/>
    <p:sldId id="353" r:id="rId12"/>
    <p:sldId id="349" r:id="rId13"/>
    <p:sldId id="379" r:id="rId14"/>
    <p:sldId id="347" r:id="rId15"/>
    <p:sldId id="331" r:id="rId16"/>
    <p:sldId id="380" r:id="rId17"/>
    <p:sldId id="385" r:id="rId18"/>
    <p:sldId id="346" r:id="rId19"/>
    <p:sldId id="348" r:id="rId20"/>
    <p:sldId id="334" r:id="rId21"/>
    <p:sldId id="390" r:id="rId22"/>
    <p:sldId id="394" r:id="rId23"/>
    <p:sldId id="361" r:id="rId24"/>
    <p:sldId id="369" r:id="rId25"/>
    <p:sldId id="362" r:id="rId26"/>
    <p:sldId id="364" r:id="rId27"/>
    <p:sldId id="357" r:id="rId28"/>
    <p:sldId id="365" r:id="rId29"/>
    <p:sldId id="358" r:id="rId30"/>
    <p:sldId id="359" r:id="rId31"/>
    <p:sldId id="382" r:id="rId32"/>
    <p:sldId id="391" r:id="rId33"/>
    <p:sldId id="312" r:id="rId34"/>
    <p:sldId id="313" r:id="rId35"/>
    <p:sldId id="315" r:id="rId36"/>
    <p:sldId id="323" r:id="rId37"/>
    <p:sldId id="383" r:id="rId38"/>
    <p:sldId id="376" r:id="rId39"/>
    <p:sldId id="274" r:id="rId40"/>
    <p:sldId id="377" r:id="rId41"/>
    <p:sldId id="392" r:id="rId42"/>
    <p:sldId id="260" r:id="rId43"/>
    <p:sldId id="297" r:id="rId44"/>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56">
          <p15:clr>
            <a:srgbClr val="A4A3A4"/>
          </p15:clr>
        </p15:guide>
        <p15:guide id="4"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00257A"/>
    <a:srgbClr val="B5A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8D0CC7-15D1-4B8E-AC91-C1755EFC0B7E}" v="4" dt="2021-04-19T07:06:5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p:cViewPr varScale="1">
        <p:scale>
          <a:sx n="63" d="100"/>
          <a:sy n="63" d="100"/>
        </p:scale>
        <p:origin x="1352" y="48"/>
      </p:cViewPr>
      <p:guideLst>
        <p:guide orient="horz" pos="2160"/>
        <p:guide pos="2880"/>
        <p:guide pos="5556"/>
        <p:guide pos="249"/>
      </p:guideLst>
    </p:cSldViewPr>
  </p:slideViewPr>
  <p:notesTextViewPr>
    <p:cViewPr>
      <p:scale>
        <a:sx n="100" d="100"/>
        <a:sy n="100" d="100"/>
      </p:scale>
      <p:origin x="0" y="0"/>
    </p:cViewPr>
  </p:notesTextViewPr>
  <p:sorterViewPr>
    <p:cViewPr>
      <p:scale>
        <a:sx n="66" d="100"/>
        <a:sy n="66" d="100"/>
      </p:scale>
      <p:origin x="0" y="-102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Jansson" userId="2558f302-14ab-4971-b42e-d647d696b88a" providerId="ADAL" clId="{F58D0CC7-15D1-4B8E-AC91-C1755EFC0B7E}"/>
    <pc:docChg chg="undo custSel addSld delSld modSld">
      <pc:chgData name="Hans Jansson" userId="2558f302-14ab-4971-b42e-d647d696b88a" providerId="ADAL" clId="{F58D0CC7-15D1-4B8E-AC91-C1755EFC0B7E}" dt="2021-04-20T11:39:11.653" v="631" actId="14100"/>
      <pc:docMkLst>
        <pc:docMk/>
      </pc:docMkLst>
      <pc:sldChg chg="modSp">
        <pc:chgData name="Hans Jansson" userId="2558f302-14ab-4971-b42e-d647d696b88a" providerId="ADAL" clId="{F58D0CC7-15D1-4B8E-AC91-C1755EFC0B7E}" dt="2021-04-19T07:00:18.815" v="29" actId="20577"/>
        <pc:sldMkLst>
          <pc:docMk/>
          <pc:sldMk cId="0" sldId="259"/>
        </pc:sldMkLst>
        <pc:spChg chg="mod">
          <ac:chgData name="Hans Jansson" userId="2558f302-14ab-4971-b42e-d647d696b88a" providerId="ADAL" clId="{F58D0CC7-15D1-4B8E-AC91-C1755EFC0B7E}" dt="2021-04-19T07:00:18.815" v="29" actId="20577"/>
          <ac:spMkLst>
            <pc:docMk/>
            <pc:sldMk cId="0" sldId="259"/>
            <ac:spMk id="3" creationId="{912EDED1-F9BE-437B-BC2B-25161564F87B}"/>
          </ac:spMkLst>
        </pc:spChg>
      </pc:sldChg>
      <pc:sldChg chg="modSp">
        <pc:chgData name="Hans Jansson" userId="2558f302-14ab-4971-b42e-d647d696b88a" providerId="ADAL" clId="{F58D0CC7-15D1-4B8E-AC91-C1755EFC0B7E}" dt="2021-04-20T11:38:51.392" v="630" actId="1076"/>
        <pc:sldMkLst>
          <pc:docMk/>
          <pc:sldMk cId="0" sldId="260"/>
        </pc:sldMkLst>
        <pc:spChg chg="mod">
          <ac:chgData name="Hans Jansson" userId="2558f302-14ab-4971-b42e-d647d696b88a" providerId="ADAL" clId="{F58D0CC7-15D1-4B8E-AC91-C1755EFC0B7E}" dt="2021-04-20T11:38:44.654" v="628" actId="20577"/>
          <ac:spMkLst>
            <pc:docMk/>
            <pc:sldMk cId="0" sldId="260"/>
            <ac:spMk id="7" creationId="{177CAE3C-A774-48DB-BA7D-7E8A1943BA00}"/>
          </ac:spMkLst>
        </pc:spChg>
        <pc:picChg chg="mod">
          <ac:chgData name="Hans Jansson" userId="2558f302-14ab-4971-b42e-d647d696b88a" providerId="ADAL" clId="{F58D0CC7-15D1-4B8E-AC91-C1755EFC0B7E}" dt="2021-04-20T11:38:51.392" v="630" actId="1076"/>
          <ac:picMkLst>
            <pc:docMk/>
            <pc:sldMk cId="0" sldId="260"/>
            <ac:picMk id="8" creationId="{DAE45D70-7E5B-4E8F-9C5B-01ACBC52D186}"/>
          </ac:picMkLst>
        </pc:picChg>
      </pc:sldChg>
      <pc:sldChg chg="modSp">
        <pc:chgData name="Hans Jansson" userId="2558f302-14ab-4971-b42e-d647d696b88a" providerId="ADAL" clId="{F58D0CC7-15D1-4B8E-AC91-C1755EFC0B7E}" dt="2021-04-20T11:39:11.653" v="631" actId="14100"/>
        <pc:sldMkLst>
          <pc:docMk/>
          <pc:sldMk cId="0" sldId="297"/>
        </pc:sldMkLst>
        <pc:spChg chg="mod">
          <ac:chgData name="Hans Jansson" userId="2558f302-14ab-4971-b42e-d647d696b88a" providerId="ADAL" clId="{F58D0CC7-15D1-4B8E-AC91-C1755EFC0B7E}" dt="2021-04-20T11:39:11.653" v="631" actId="14100"/>
          <ac:spMkLst>
            <pc:docMk/>
            <pc:sldMk cId="0" sldId="297"/>
            <ac:spMk id="2" creationId="{00000000-0000-0000-0000-000000000000}"/>
          </ac:spMkLst>
        </pc:spChg>
      </pc:sldChg>
      <pc:sldChg chg="delSp modSp">
        <pc:chgData name="Hans Jansson" userId="2558f302-14ab-4971-b42e-d647d696b88a" providerId="ADAL" clId="{F58D0CC7-15D1-4B8E-AC91-C1755EFC0B7E}" dt="2021-04-19T08:23:28.291" v="479" actId="20577"/>
        <pc:sldMkLst>
          <pc:docMk/>
          <pc:sldMk cId="1106346094" sldId="352"/>
        </pc:sldMkLst>
        <pc:spChg chg="mod">
          <ac:chgData name="Hans Jansson" userId="2558f302-14ab-4971-b42e-d647d696b88a" providerId="ADAL" clId="{F58D0CC7-15D1-4B8E-AC91-C1755EFC0B7E}" dt="2021-04-19T08:23:08.929" v="463" actId="20577"/>
          <ac:spMkLst>
            <pc:docMk/>
            <pc:sldMk cId="1106346094" sldId="352"/>
            <ac:spMk id="6" creationId="{00000000-0000-0000-0000-000000000000}"/>
          </ac:spMkLst>
        </pc:spChg>
        <pc:spChg chg="mod">
          <ac:chgData name="Hans Jansson" userId="2558f302-14ab-4971-b42e-d647d696b88a" providerId="ADAL" clId="{F58D0CC7-15D1-4B8E-AC91-C1755EFC0B7E}" dt="2021-04-19T08:23:28.291" v="479" actId="20577"/>
          <ac:spMkLst>
            <pc:docMk/>
            <pc:sldMk cId="1106346094" sldId="352"/>
            <ac:spMk id="7" creationId="{A5FE4B58-DA80-495E-A08A-9AB8C19F49E1}"/>
          </ac:spMkLst>
        </pc:spChg>
        <pc:picChg chg="del">
          <ac:chgData name="Hans Jansson" userId="2558f302-14ab-4971-b42e-d647d696b88a" providerId="ADAL" clId="{F58D0CC7-15D1-4B8E-AC91-C1755EFC0B7E}" dt="2021-04-19T07:00:59.626" v="78"/>
          <ac:picMkLst>
            <pc:docMk/>
            <pc:sldMk cId="1106346094" sldId="352"/>
            <ac:picMk id="9" creationId="{5E0BB87A-5F30-41CC-84C6-555BAC777989}"/>
          </ac:picMkLst>
        </pc:picChg>
      </pc:sldChg>
      <pc:sldChg chg="modSp">
        <pc:chgData name="Hans Jansson" userId="2558f302-14ab-4971-b42e-d647d696b88a" providerId="ADAL" clId="{F58D0CC7-15D1-4B8E-AC91-C1755EFC0B7E}" dt="2021-04-20T11:35:51.272" v="508" actId="313"/>
        <pc:sldMkLst>
          <pc:docMk/>
          <pc:sldMk cId="3609447960" sldId="357"/>
        </pc:sldMkLst>
        <pc:spChg chg="mod">
          <ac:chgData name="Hans Jansson" userId="2558f302-14ab-4971-b42e-d647d696b88a" providerId="ADAL" clId="{F58D0CC7-15D1-4B8E-AC91-C1755EFC0B7E}" dt="2021-04-20T11:35:51.272" v="508" actId="313"/>
          <ac:spMkLst>
            <pc:docMk/>
            <pc:sldMk cId="3609447960" sldId="357"/>
            <ac:spMk id="3" creationId="{F8322CE0-9DEA-4839-B7D2-B34976D9EC83}"/>
          </ac:spMkLst>
        </pc:spChg>
        <pc:picChg chg="mod">
          <ac:chgData name="Hans Jansson" userId="2558f302-14ab-4971-b42e-d647d696b88a" providerId="ADAL" clId="{F58D0CC7-15D1-4B8E-AC91-C1755EFC0B7E}" dt="2021-04-20T11:35:47.705" v="507" actId="1076"/>
          <ac:picMkLst>
            <pc:docMk/>
            <pc:sldMk cId="3609447960" sldId="357"/>
            <ac:picMk id="6" creationId="{D0288553-8F95-4F5A-B8A8-5F0BACF92401}"/>
          </ac:picMkLst>
        </pc:picChg>
      </pc:sldChg>
      <pc:sldChg chg="add del">
        <pc:chgData name="Hans Jansson" userId="2558f302-14ab-4971-b42e-d647d696b88a" providerId="ADAL" clId="{F58D0CC7-15D1-4B8E-AC91-C1755EFC0B7E}" dt="2021-04-20T11:34:46.380" v="482" actId="2696"/>
        <pc:sldMkLst>
          <pc:docMk/>
          <pc:sldMk cId="3960461730" sldId="379"/>
        </pc:sldMkLst>
      </pc:sldChg>
      <pc:sldChg chg="del">
        <pc:chgData name="Hans Jansson" userId="2558f302-14ab-4971-b42e-d647d696b88a" providerId="ADAL" clId="{F58D0CC7-15D1-4B8E-AC91-C1755EFC0B7E}" dt="2021-04-19T07:05:36.108" v="347" actId="2696"/>
        <pc:sldMkLst>
          <pc:docMk/>
          <pc:sldMk cId="70913468" sldId="387"/>
        </pc:sldMkLst>
      </pc:sldChg>
      <pc:sldChg chg="del">
        <pc:chgData name="Hans Jansson" userId="2558f302-14ab-4971-b42e-d647d696b88a" providerId="ADAL" clId="{F58D0CC7-15D1-4B8E-AC91-C1755EFC0B7E}" dt="2021-04-20T11:34:25.885" v="480" actId="2696"/>
        <pc:sldMkLst>
          <pc:docMk/>
          <pc:sldMk cId="4166635525" sldId="388"/>
        </pc:sldMkLst>
      </pc:sldChg>
      <pc:sldChg chg="del">
        <pc:chgData name="Hans Jansson" userId="2558f302-14ab-4971-b42e-d647d696b88a" providerId="ADAL" clId="{F58D0CC7-15D1-4B8E-AC91-C1755EFC0B7E}" dt="2021-04-20T11:34:53.721" v="483" actId="2696"/>
        <pc:sldMkLst>
          <pc:docMk/>
          <pc:sldMk cId="3849083968" sldId="389"/>
        </pc:sldMkLst>
      </pc:sldChg>
      <pc:sldChg chg="modSp">
        <pc:chgData name="Hans Jansson" userId="2558f302-14ab-4971-b42e-d647d696b88a" providerId="ADAL" clId="{F58D0CC7-15D1-4B8E-AC91-C1755EFC0B7E}" dt="2021-04-20T11:36:16.129" v="530" actId="20577"/>
        <pc:sldMkLst>
          <pc:docMk/>
          <pc:sldMk cId="2482325654" sldId="391"/>
        </pc:sldMkLst>
        <pc:spChg chg="mod">
          <ac:chgData name="Hans Jansson" userId="2558f302-14ab-4971-b42e-d647d696b88a" providerId="ADAL" clId="{F58D0CC7-15D1-4B8E-AC91-C1755EFC0B7E}" dt="2021-04-20T11:36:16.129" v="530" actId="20577"/>
          <ac:spMkLst>
            <pc:docMk/>
            <pc:sldMk cId="2482325654" sldId="391"/>
            <ac:spMk id="3" creationId="{2CFF14C1-B01A-4490-8450-501180D03864}"/>
          </ac:spMkLst>
        </pc:spChg>
      </pc:sldChg>
      <pc:sldChg chg="del">
        <pc:chgData name="Hans Jansson" userId="2558f302-14ab-4971-b42e-d647d696b88a" providerId="ADAL" clId="{F58D0CC7-15D1-4B8E-AC91-C1755EFC0B7E}" dt="2021-04-19T08:15:13.893" v="352" actId="2696"/>
        <pc:sldMkLst>
          <pc:docMk/>
          <pc:sldMk cId="2785038559" sldId="393"/>
        </pc:sldMkLst>
      </pc:sldChg>
      <pc:sldChg chg="modSp">
        <pc:chgData name="Hans Jansson" userId="2558f302-14ab-4971-b42e-d647d696b88a" providerId="ADAL" clId="{F58D0CC7-15D1-4B8E-AC91-C1755EFC0B7E}" dt="2021-04-19T08:16:47.916" v="440" actId="20577"/>
        <pc:sldMkLst>
          <pc:docMk/>
          <pc:sldMk cId="3309549603" sldId="394"/>
        </pc:sldMkLst>
        <pc:spChg chg="mod">
          <ac:chgData name="Hans Jansson" userId="2558f302-14ab-4971-b42e-d647d696b88a" providerId="ADAL" clId="{F58D0CC7-15D1-4B8E-AC91-C1755EFC0B7E}" dt="2021-04-19T08:16:33.628" v="370" actId="20577"/>
          <ac:spMkLst>
            <pc:docMk/>
            <pc:sldMk cId="3309549603" sldId="394"/>
            <ac:spMk id="3" creationId="{61C696BF-9FDB-4272-A300-BBE241D97EB3}"/>
          </ac:spMkLst>
        </pc:spChg>
        <pc:spChg chg="mod">
          <ac:chgData name="Hans Jansson" userId="2558f302-14ab-4971-b42e-d647d696b88a" providerId="ADAL" clId="{F58D0CC7-15D1-4B8E-AC91-C1755EFC0B7E}" dt="2021-04-19T08:16:47.916" v="440" actId="20577"/>
          <ac:spMkLst>
            <pc:docMk/>
            <pc:sldMk cId="3309549603" sldId="394"/>
            <ac:spMk id="4" creationId="{9664F05E-4A80-49C2-81D3-852ED0927894}"/>
          </ac:spMkLst>
        </pc:spChg>
      </pc:sldChg>
      <pc:sldChg chg="modSp del">
        <pc:chgData name="Hans Jansson" userId="2558f302-14ab-4971-b42e-d647d696b88a" providerId="ADAL" clId="{F58D0CC7-15D1-4B8E-AC91-C1755EFC0B7E}" dt="2021-04-19T08:17:42.064" v="449" actId="2696"/>
        <pc:sldMkLst>
          <pc:docMk/>
          <pc:sldMk cId="613762292" sldId="395"/>
        </pc:sldMkLst>
        <pc:spChg chg="mod">
          <ac:chgData name="Hans Jansson" userId="2558f302-14ab-4971-b42e-d647d696b88a" providerId="ADAL" clId="{F58D0CC7-15D1-4B8E-AC91-C1755EFC0B7E}" dt="2021-04-19T08:17:18.384" v="447" actId="20577"/>
          <ac:spMkLst>
            <pc:docMk/>
            <pc:sldMk cId="613762292" sldId="395"/>
            <ac:spMk id="3" creationId="{A100FF9C-7BA9-4A68-95B8-4712F497B54C}"/>
          </ac:spMkLst>
        </pc:spChg>
        <pc:spChg chg="mod">
          <ac:chgData name="Hans Jansson" userId="2558f302-14ab-4971-b42e-d647d696b88a" providerId="ADAL" clId="{F58D0CC7-15D1-4B8E-AC91-C1755EFC0B7E}" dt="2021-04-19T08:17:28.474" v="448" actId="114"/>
          <ac:spMkLst>
            <pc:docMk/>
            <pc:sldMk cId="613762292" sldId="395"/>
            <ac:spMk id="4" creationId="{F14CFAC3-E658-4E9D-BEFA-49AE7BB5ED91}"/>
          </ac:spMkLst>
        </pc:spChg>
      </pc:sldChg>
      <pc:sldChg chg="add">
        <pc:chgData name="Hans Jansson" userId="2558f302-14ab-4971-b42e-d647d696b88a" providerId="ADAL" clId="{F58D0CC7-15D1-4B8E-AC91-C1755EFC0B7E}" dt="2021-04-19T07:00:34.909" v="30"/>
        <pc:sldMkLst>
          <pc:docMk/>
          <pc:sldMk cId="3026020417" sldId="396"/>
        </pc:sldMkLst>
      </pc:sldChg>
      <pc:sldChg chg="modSp">
        <pc:chgData name="Hans Jansson" userId="2558f302-14ab-4971-b42e-d647d696b88a" providerId="ADAL" clId="{F58D0CC7-15D1-4B8E-AC91-C1755EFC0B7E}" dt="2021-04-19T07:09:48.065" v="351" actId="2164"/>
        <pc:sldMkLst>
          <pc:docMk/>
          <pc:sldMk cId="2470787060" sldId="464"/>
        </pc:sldMkLst>
        <pc:graphicFrameChg chg="modGraphic">
          <ac:chgData name="Hans Jansson" userId="2558f302-14ab-4971-b42e-d647d696b88a" providerId="ADAL" clId="{F58D0CC7-15D1-4B8E-AC91-C1755EFC0B7E}" dt="2021-04-19T07:09:48.065" v="351" actId="2164"/>
          <ac:graphicFrameMkLst>
            <pc:docMk/>
            <pc:sldMk cId="2470787060" sldId="464"/>
            <ac:graphicFrameMk id="4" creationId="{7F23EC8D-AB97-41BC-9B47-9DCD6460FFD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14661-4FB0-4DFA-82E0-658CF41C1B3F}" type="doc">
      <dgm:prSet loTypeId="urn:microsoft.com/office/officeart/2005/8/layout/pyramid2" loCatId="list" qsTypeId="urn:microsoft.com/office/officeart/2005/8/quickstyle/simple1" qsCatId="simple" csTypeId="urn:microsoft.com/office/officeart/2005/8/colors/accent1_2" csCatId="accent1" phldr="1"/>
      <dgm:spPr/>
    </dgm:pt>
    <dgm:pt modelId="{23355CB6-AEC8-4557-BB6D-5A6B1DFF8E52}">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Stadgar</a:t>
          </a:r>
        </a:p>
      </dgm:t>
    </dgm:pt>
    <dgm:pt modelId="{D92658CD-2571-400E-A6FA-35DE88B4EF4C}" type="parTrans" cxnId="{BDC6DF19-FA4F-423D-8B28-B56CAA127321}">
      <dgm:prSet/>
      <dgm:spPr/>
      <dgm:t>
        <a:bodyPr/>
        <a:lstStyle/>
        <a:p>
          <a:endParaRPr lang="sv-SE"/>
        </a:p>
      </dgm:t>
    </dgm:pt>
    <dgm:pt modelId="{619F9B4D-A172-413A-BC16-B10CA5E1A89F}" type="sibTrans" cxnId="{BDC6DF19-FA4F-423D-8B28-B56CAA127321}">
      <dgm:prSet/>
      <dgm:spPr/>
      <dgm:t>
        <a:bodyPr/>
        <a:lstStyle/>
        <a:p>
          <a:endParaRPr lang="sv-SE"/>
        </a:p>
      </dgm:t>
    </dgm:pt>
    <dgm:pt modelId="{B6C36EB2-B233-4B6A-8AF3-5B7143BBAA4E}">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Kommunala regler</a:t>
          </a:r>
        </a:p>
      </dgm:t>
    </dgm:pt>
    <dgm:pt modelId="{50426157-D8DC-4E52-A1FB-84BB1420C9A6}" type="parTrans" cxnId="{B5983BE2-507B-4345-986B-538015A29DF0}">
      <dgm:prSet/>
      <dgm:spPr/>
      <dgm:t>
        <a:bodyPr/>
        <a:lstStyle/>
        <a:p>
          <a:endParaRPr lang="sv-SE"/>
        </a:p>
      </dgm:t>
    </dgm:pt>
    <dgm:pt modelId="{613BA7CF-5619-4827-86C2-EDC1BE449D8E}" type="sibTrans" cxnId="{B5983BE2-507B-4345-986B-538015A29DF0}">
      <dgm:prSet/>
      <dgm:spPr/>
      <dgm:t>
        <a:bodyPr/>
        <a:lstStyle/>
        <a:p>
          <a:endParaRPr lang="sv-SE"/>
        </a:p>
      </dgm:t>
    </dgm:pt>
    <dgm:pt modelId="{45A4E5E7-B261-4E9C-BA3D-8EB7398A8579}">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Bostadsrättslagen</a:t>
          </a:r>
        </a:p>
      </dgm:t>
    </dgm:pt>
    <dgm:pt modelId="{F77B63E6-E16F-43C8-81A9-FF552793B8E9}" type="parTrans" cxnId="{DDB5FD8A-6DEC-4256-9BF6-06FF5B64F48A}">
      <dgm:prSet/>
      <dgm:spPr/>
      <dgm:t>
        <a:bodyPr/>
        <a:lstStyle/>
        <a:p>
          <a:endParaRPr lang="sv-SE"/>
        </a:p>
      </dgm:t>
    </dgm:pt>
    <dgm:pt modelId="{9C1AF666-9696-41C7-B5E3-F3FD64BCF024}" type="sibTrans" cxnId="{DDB5FD8A-6DEC-4256-9BF6-06FF5B64F48A}">
      <dgm:prSet/>
      <dgm:spPr/>
      <dgm:t>
        <a:bodyPr/>
        <a:lstStyle/>
        <a:p>
          <a:endParaRPr lang="sv-SE"/>
        </a:p>
      </dgm:t>
    </dgm:pt>
    <dgm:pt modelId="{60EEDA79-7003-4CD5-99F2-5F29A16B5F21}">
      <dgm:prSet phldrT="[Text]" custT="1"/>
      <dgm:spPr>
        <a:solidFill>
          <a:srgbClr val="B3D312"/>
        </a:solidFill>
        <a:ln>
          <a:noFill/>
        </a:ln>
        <a:effectLst>
          <a:outerShdw blurRad="50800" dist="38100" dir="2700000" algn="tl" rotWithShape="0">
            <a:srgbClr val="B5ACBD">
              <a:alpha val="40000"/>
            </a:srgbClr>
          </a:outerShdw>
        </a:effectLst>
      </dgm:spPr>
      <dgm:t>
        <a:bodyPr/>
        <a:lstStyle/>
        <a:p>
          <a:r>
            <a:rPr lang="sv-SE" sz="1600" b="1" dirty="0">
              <a:solidFill>
                <a:srgbClr val="00257A"/>
              </a:solidFill>
            </a:rPr>
            <a:t>Lagen om ekonomiska föreningar</a:t>
          </a:r>
        </a:p>
      </dgm:t>
    </dgm:pt>
    <dgm:pt modelId="{05021D4D-2271-4B07-B4AF-5C54E829EA2D}" type="parTrans" cxnId="{EBE02E28-F68C-4A6F-A272-80604E3310BF}">
      <dgm:prSet/>
      <dgm:spPr/>
      <dgm:t>
        <a:bodyPr/>
        <a:lstStyle/>
        <a:p>
          <a:endParaRPr lang="sv-SE"/>
        </a:p>
      </dgm:t>
    </dgm:pt>
    <dgm:pt modelId="{E8CAE9FE-7069-4650-96B5-0F776A1F3C15}" type="sibTrans" cxnId="{EBE02E28-F68C-4A6F-A272-80604E3310BF}">
      <dgm:prSet/>
      <dgm:spPr/>
      <dgm:t>
        <a:bodyPr/>
        <a:lstStyle/>
        <a:p>
          <a:endParaRPr lang="sv-SE"/>
        </a:p>
      </dgm:t>
    </dgm:pt>
    <dgm:pt modelId="{8E2905BE-2655-460A-90E8-A7ECC1589241}">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Trivselregler</a:t>
          </a:r>
        </a:p>
      </dgm:t>
    </dgm:pt>
    <dgm:pt modelId="{0A307343-BA27-49AC-91BE-4BA36CBADB72}" type="parTrans" cxnId="{DED96CAE-49F7-47B3-8770-F475A76A01E3}">
      <dgm:prSet/>
      <dgm:spPr/>
      <dgm:t>
        <a:bodyPr/>
        <a:lstStyle/>
        <a:p>
          <a:endParaRPr lang="sv-SE"/>
        </a:p>
      </dgm:t>
    </dgm:pt>
    <dgm:pt modelId="{318563AB-12C0-4129-AFB1-872D55F12EB2}" type="sibTrans" cxnId="{DED96CAE-49F7-47B3-8770-F475A76A01E3}">
      <dgm:prSet/>
      <dgm:spPr/>
      <dgm:t>
        <a:bodyPr/>
        <a:lstStyle/>
        <a:p>
          <a:endParaRPr lang="sv-SE"/>
        </a:p>
      </dgm:t>
    </dgm:pt>
    <dgm:pt modelId="{689199A4-1BC0-43AF-8C1D-BF8F96D487DE}" type="pres">
      <dgm:prSet presAssocID="{E7314661-4FB0-4DFA-82E0-658CF41C1B3F}" presName="compositeShape" presStyleCnt="0">
        <dgm:presLayoutVars>
          <dgm:dir/>
          <dgm:resizeHandles/>
        </dgm:presLayoutVars>
      </dgm:prSet>
      <dgm:spPr/>
    </dgm:pt>
    <dgm:pt modelId="{6D46DB7C-2603-4F74-BFFE-1B2770ABB74B}" type="pres">
      <dgm:prSet presAssocID="{E7314661-4FB0-4DFA-82E0-658CF41C1B3F}" presName="pyramid" presStyleLbl="node1" presStyleIdx="0" presStyleCnt="1" custAng="10800000" custScaleX="102428"/>
      <dgm:spPr/>
    </dgm:pt>
    <dgm:pt modelId="{F36BFB4F-3122-43FD-95EA-F5969B7D52B5}" type="pres">
      <dgm:prSet presAssocID="{E7314661-4FB0-4DFA-82E0-658CF41C1B3F}" presName="theList" presStyleCnt="0"/>
      <dgm:spPr/>
    </dgm:pt>
    <dgm:pt modelId="{18046B76-D663-498A-A4C8-C70CD12FCF3D}" type="pres">
      <dgm:prSet presAssocID="{60EEDA79-7003-4CD5-99F2-5F29A16B5F21}" presName="aNode" presStyleLbl="fgAcc1" presStyleIdx="0" presStyleCnt="5" custLinFactX="-1120" custLinFactNeighborX="-100000" custLinFactNeighborY="34960">
        <dgm:presLayoutVars>
          <dgm:bulletEnabled val="1"/>
        </dgm:presLayoutVars>
      </dgm:prSet>
      <dgm:spPr/>
    </dgm:pt>
    <dgm:pt modelId="{06E0DEBB-0772-4632-BDAD-263AAA7832F4}" type="pres">
      <dgm:prSet presAssocID="{60EEDA79-7003-4CD5-99F2-5F29A16B5F21}" presName="aSpace" presStyleCnt="0"/>
      <dgm:spPr/>
    </dgm:pt>
    <dgm:pt modelId="{FDA7E734-DF92-4E63-9723-85AF82B6BAA1}" type="pres">
      <dgm:prSet presAssocID="{45A4E5E7-B261-4E9C-BA3D-8EB7398A8579}" presName="aNode" presStyleLbl="fgAcc1" presStyleIdx="1" presStyleCnt="5" custLinFactX="-1120" custLinFactNeighborX="-100000" custLinFactNeighborY="32177">
        <dgm:presLayoutVars>
          <dgm:bulletEnabled val="1"/>
        </dgm:presLayoutVars>
      </dgm:prSet>
      <dgm:spPr/>
    </dgm:pt>
    <dgm:pt modelId="{93701DC3-1FAD-4216-AD5F-3B50B5E0EA7B}" type="pres">
      <dgm:prSet presAssocID="{45A4E5E7-B261-4E9C-BA3D-8EB7398A8579}" presName="aSpace" presStyleCnt="0"/>
      <dgm:spPr/>
    </dgm:pt>
    <dgm:pt modelId="{8E5444F3-CEE9-4B6F-A79E-837E91599044}" type="pres">
      <dgm:prSet presAssocID="{23355CB6-AEC8-4557-BB6D-5A6B1DFF8E52}" presName="aNode" presStyleLbl="fgAcc1" presStyleIdx="2" presStyleCnt="5" custLinFactX="-1120" custLinFactNeighborX="-100000" custLinFactNeighborY="29396">
        <dgm:presLayoutVars>
          <dgm:bulletEnabled val="1"/>
        </dgm:presLayoutVars>
      </dgm:prSet>
      <dgm:spPr/>
    </dgm:pt>
    <dgm:pt modelId="{729EAA76-74A3-4DEB-986A-F8DF5BBFB13E}" type="pres">
      <dgm:prSet presAssocID="{23355CB6-AEC8-4557-BB6D-5A6B1DFF8E52}" presName="aSpace" presStyleCnt="0"/>
      <dgm:spPr/>
    </dgm:pt>
    <dgm:pt modelId="{5AE0FDF1-993A-4EEB-A8C2-23A80AF590B2}" type="pres">
      <dgm:prSet presAssocID="{B6C36EB2-B233-4B6A-8AF3-5B7143BBAA4E}" presName="aNode" presStyleLbl="fgAcc1" presStyleIdx="3" presStyleCnt="5" custLinFactX="-1120" custLinFactNeighborX="-100000" custLinFactNeighborY="26615">
        <dgm:presLayoutVars>
          <dgm:bulletEnabled val="1"/>
        </dgm:presLayoutVars>
      </dgm:prSet>
      <dgm:spPr/>
    </dgm:pt>
    <dgm:pt modelId="{A1F49635-6FB6-42D5-8DBF-DABA7F6537B7}" type="pres">
      <dgm:prSet presAssocID="{B6C36EB2-B233-4B6A-8AF3-5B7143BBAA4E}" presName="aSpace" presStyleCnt="0"/>
      <dgm:spPr/>
    </dgm:pt>
    <dgm:pt modelId="{76F5EB23-CAA4-49B2-AC2C-C63A1D1C144A}" type="pres">
      <dgm:prSet presAssocID="{8E2905BE-2655-460A-90E8-A7ECC1589241}" presName="aNode" presStyleLbl="fgAcc1" presStyleIdx="4" presStyleCnt="5" custLinFactX="-1120" custLinFactNeighborX="-100000" custLinFactNeighborY="23833">
        <dgm:presLayoutVars>
          <dgm:bulletEnabled val="1"/>
        </dgm:presLayoutVars>
      </dgm:prSet>
      <dgm:spPr/>
    </dgm:pt>
    <dgm:pt modelId="{7A70E366-6B71-407B-9297-5F209B511696}" type="pres">
      <dgm:prSet presAssocID="{8E2905BE-2655-460A-90E8-A7ECC1589241}" presName="aSpace" presStyleCnt="0"/>
      <dgm:spPr/>
    </dgm:pt>
  </dgm:ptLst>
  <dgm:cxnLst>
    <dgm:cxn modelId="{BDC6DF19-FA4F-423D-8B28-B56CAA127321}" srcId="{E7314661-4FB0-4DFA-82E0-658CF41C1B3F}" destId="{23355CB6-AEC8-4557-BB6D-5A6B1DFF8E52}" srcOrd="2" destOrd="0" parTransId="{D92658CD-2571-400E-A6FA-35DE88B4EF4C}" sibTransId="{619F9B4D-A172-413A-BC16-B10CA5E1A89F}"/>
    <dgm:cxn modelId="{A582CA21-BDEA-4D17-B854-406B5B4B2B46}" type="presOf" srcId="{45A4E5E7-B261-4E9C-BA3D-8EB7398A8579}" destId="{FDA7E734-DF92-4E63-9723-85AF82B6BAA1}" srcOrd="0" destOrd="0" presId="urn:microsoft.com/office/officeart/2005/8/layout/pyramid2"/>
    <dgm:cxn modelId="{EBE02E28-F68C-4A6F-A272-80604E3310BF}" srcId="{E7314661-4FB0-4DFA-82E0-658CF41C1B3F}" destId="{60EEDA79-7003-4CD5-99F2-5F29A16B5F21}" srcOrd="0" destOrd="0" parTransId="{05021D4D-2271-4B07-B4AF-5C54E829EA2D}" sibTransId="{E8CAE9FE-7069-4650-96B5-0F776A1F3C15}"/>
    <dgm:cxn modelId="{F1B4557D-0B36-4CFA-80DB-7510DBAD30B1}" type="presOf" srcId="{23355CB6-AEC8-4557-BB6D-5A6B1DFF8E52}" destId="{8E5444F3-CEE9-4B6F-A79E-837E91599044}" srcOrd="0" destOrd="0" presId="urn:microsoft.com/office/officeart/2005/8/layout/pyramid2"/>
    <dgm:cxn modelId="{DDB5FD8A-6DEC-4256-9BF6-06FF5B64F48A}" srcId="{E7314661-4FB0-4DFA-82E0-658CF41C1B3F}" destId="{45A4E5E7-B261-4E9C-BA3D-8EB7398A8579}" srcOrd="1" destOrd="0" parTransId="{F77B63E6-E16F-43C8-81A9-FF552793B8E9}" sibTransId="{9C1AF666-9696-41C7-B5E3-F3FD64BCF024}"/>
    <dgm:cxn modelId="{0726EA8F-C83A-48B8-AE9C-0042973FEDAD}" type="presOf" srcId="{8E2905BE-2655-460A-90E8-A7ECC1589241}" destId="{76F5EB23-CAA4-49B2-AC2C-C63A1D1C144A}" srcOrd="0" destOrd="0" presId="urn:microsoft.com/office/officeart/2005/8/layout/pyramid2"/>
    <dgm:cxn modelId="{BE2B2FA6-B2A6-4062-9F2E-47DE570ABBF6}" type="presOf" srcId="{60EEDA79-7003-4CD5-99F2-5F29A16B5F21}" destId="{18046B76-D663-498A-A4C8-C70CD12FCF3D}" srcOrd="0" destOrd="0" presId="urn:microsoft.com/office/officeart/2005/8/layout/pyramid2"/>
    <dgm:cxn modelId="{DED96CAE-49F7-47B3-8770-F475A76A01E3}" srcId="{E7314661-4FB0-4DFA-82E0-658CF41C1B3F}" destId="{8E2905BE-2655-460A-90E8-A7ECC1589241}" srcOrd="4" destOrd="0" parTransId="{0A307343-BA27-49AC-91BE-4BA36CBADB72}" sibTransId="{318563AB-12C0-4129-AFB1-872D55F12EB2}"/>
    <dgm:cxn modelId="{545170C2-C23D-4948-A492-FEF20D1EA624}" type="presOf" srcId="{B6C36EB2-B233-4B6A-8AF3-5B7143BBAA4E}" destId="{5AE0FDF1-993A-4EEB-A8C2-23A80AF590B2}" srcOrd="0" destOrd="0" presId="urn:microsoft.com/office/officeart/2005/8/layout/pyramid2"/>
    <dgm:cxn modelId="{76544CD9-3CB8-4409-B0C9-BA46AC51C157}" type="presOf" srcId="{E7314661-4FB0-4DFA-82E0-658CF41C1B3F}" destId="{689199A4-1BC0-43AF-8C1D-BF8F96D487DE}" srcOrd="0" destOrd="0" presId="urn:microsoft.com/office/officeart/2005/8/layout/pyramid2"/>
    <dgm:cxn modelId="{B5983BE2-507B-4345-986B-538015A29DF0}" srcId="{E7314661-4FB0-4DFA-82E0-658CF41C1B3F}" destId="{B6C36EB2-B233-4B6A-8AF3-5B7143BBAA4E}" srcOrd="3" destOrd="0" parTransId="{50426157-D8DC-4E52-A1FB-84BB1420C9A6}" sibTransId="{613BA7CF-5619-4827-86C2-EDC1BE449D8E}"/>
    <dgm:cxn modelId="{72CBC473-81AD-465B-A1AC-60DE92698688}" type="presParOf" srcId="{689199A4-1BC0-43AF-8C1D-BF8F96D487DE}" destId="{6D46DB7C-2603-4F74-BFFE-1B2770ABB74B}" srcOrd="0" destOrd="0" presId="urn:microsoft.com/office/officeart/2005/8/layout/pyramid2"/>
    <dgm:cxn modelId="{F4E275AB-B169-4817-BC46-94C25427A0B6}" type="presParOf" srcId="{689199A4-1BC0-43AF-8C1D-BF8F96D487DE}" destId="{F36BFB4F-3122-43FD-95EA-F5969B7D52B5}" srcOrd="1" destOrd="0" presId="urn:microsoft.com/office/officeart/2005/8/layout/pyramid2"/>
    <dgm:cxn modelId="{2B6939E6-5937-422C-9F2A-E55FDD615339}" type="presParOf" srcId="{F36BFB4F-3122-43FD-95EA-F5969B7D52B5}" destId="{18046B76-D663-498A-A4C8-C70CD12FCF3D}" srcOrd="0" destOrd="0" presId="urn:microsoft.com/office/officeart/2005/8/layout/pyramid2"/>
    <dgm:cxn modelId="{2868F0EF-EA49-4A8C-8141-05CFA97CC7BC}" type="presParOf" srcId="{F36BFB4F-3122-43FD-95EA-F5969B7D52B5}" destId="{06E0DEBB-0772-4632-BDAD-263AAA7832F4}" srcOrd="1" destOrd="0" presId="urn:microsoft.com/office/officeart/2005/8/layout/pyramid2"/>
    <dgm:cxn modelId="{45F46D76-5D5A-4193-87F3-6E4D106CC70E}" type="presParOf" srcId="{F36BFB4F-3122-43FD-95EA-F5969B7D52B5}" destId="{FDA7E734-DF92-4E63-9723-85AF82B6BAA1}" srcOrd="2" destOrd="0" presId="urn:microsoft.com/office/officeart/2005/8/layout/pyramid2"/>
    <dgm:cxn modelId="{0E87DE79-EF35-4867-8986-123D8BE53C4E}" type="presParOf" srcId="{F36BFB4F-3122-43FD-95EA-F5969B7D52B5}" destId="{93701DC3-1FAD-4216-AD5F-3B50B5E0EA7B}" srcOrd="3" destOrd="0" presId="urn:microsoft.com/office/officeart/2005/8/layout/pyramid2"/>
    <dgm:cxn modelId="{44554464-1442-4119-A1F1-207CBC39E5B5}" type="presParOf" srcId="{F36BFB4F-3122-43FD-95EA-F5969B7D52B5}" destId="{8E5444F3-CEE9-4B6F-A79E-837E91599044}" srcOrd="4" destOrd="0" presId="urn:microsoft.com/office/officeart/2005/8/layout/pyramid2"/>
    <dgm:cxn modelId="{DF5FC7A8-B0AE-48B7-B05E-532660F411D4}" type="presParOf" srcId="{F36BFB4F-3122-43FD-95EA-F5969B7D52B5}" destId="{729EAA76-74A3-4DEB-986A-F8DF5BBFB13E}" srcOrd="5" destOrd="0" presId="urn:microsoft.com/office/officeart/2005/8/layout/pyramid2"/>
    <dgm:cxn modelId="{4CA9BA5D-99C9-4602-926C-73EBAF15A22C}" type="presParOf" srcId="{F36BFB4F-3122-43FD-95EA-F5969B7D52B5}" destId="{5AE0FDF1-993A-4EEB-A8C2-23A80AF590B2}" srcOrd="6" destOrd="0" presId="urn:microsoft.com/office/officeart/2005/8/layout/pyramid2"/>
    <dgm:cxn modelId="{AFDEA749-4DD5-445B-B496-EAA9A06231D2}" type="presParOf" srcId="{F36BFB4F-3122-43FD-95EA-F5969B7D52B5}" destId="{A1F49635-6FB6-42D5-8DBF-DABA7F6537B7}" srcOrd="7" destOrd="0" presId="urn:microsoft.com/office/officeart/2005/8/layout/pyramid2"/>
    <dgm:cxn modelId="{5D3274ED-8451-490B-90E6-23D3ECF308CE}" type="presParOf" srcId="{F36BFB4F-3122-43FD-95EA-F5969B7D52B5}" destId="{76F5EB23-CAA4-49B2-AC2C-C63A1D1C144A}" srcOrd="8" destOrd="0" presId="urn:microsoft.com/office/officeart/2005/8/layout/pyramid2"/>
    <dgm:cxn modelId="{F200E20E-2BB6-49F3-AA63-813F5222022B}" type="presParOf" srcId="{F36BFB4F-3122-43FD-95EA-F5969B7D52B5}" destId="{7A70E366-6B71-407B-9297-5F209B51169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6DB7C-2603-4F74-BFFE-1B2770ABB74B}">
      <dsp:nvSpPr>
        <dsp:cNvPr id="0" name=""/>
        <dsp:cNvSpPr/>
      </dsp:nvSpPr>
      <dsp:spPr>
        <a:xfrm rot="10800000">
          <a:off x="686531" y="0"/>
          <a:ext cx="4162673"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46B76-D663-498A-A4C8-C70CD12FCF3D}">
      <dsp:nvSpPr>
        <dsp:cNvPr id="0" name=""/>
        <dsp:cNvSpPr/>
      </dsp:nvSpPr>
      <dsp:spPr>
        <a:xfrm>
          <a:off x="96682" y="432048"/>
          <a:ext cx="2641600" cy="577849"/>
        </a:xfrm>
        <a:prstGeom prst="roundRect">
          <a:avLst/>
        </a:prstGeom>
        <a:solidFill>
          <a:srgbClr val="B3D312"/>
        </a:solidFill>
        <a:ln w="25400" cap="flat" cmpd="sng" algn="ctr">
          <a:noFill/>
          <a:prstDash val="solid"/>
        </a:ln>
        <a:effectLst>
          <a:outerShdw blurRad="50800" dist="38100" dir="2700000" algn="tl" rotWithShape="0">
            <a:srgbClr val="B5ACBD">
              <a:alpha val="40000"/>
            </a:srgb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solidFill>
                <a:srgbClr val="00257A"/>
              </a:solidFill>
            </a:rPr>
            <a:t>Lagen om ekonomiska föreningar</a:t>
          </a:r>
        </a:p>
      </dsp:txBody>
      <dsp:txXfrm>
        <a:off x="124890" y="460256"/>
        <a:ext cx="2585184" cy="521433"/>
      </dsp:txXfrm>
    </dsp:sp>
    <dsp:sp modelId="{FDA7E734-DF92-4E63-9723-85AF82B6BAA1}">
      <dsp:nvSpPr>
        <dsp:cNvPr id="0" name=""/>
        <dsp:cNvSpPr/>
      </dsp:nvSpPr>
      <dsp:spPr>
        <a:xfrm>
          <a:off x="96682" y="1080119"/>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rgbClr val="00257A"/>
              </a:solidFill>
            </a:rPr>
            <a:t>Bostadsrättslagen</a:t>
          </a:r>
        </a:p>
      </dsp:txBody>
      <dsp:txXfrm>
        <a:off x="124890" y="1108327"/>
        <a:ext cx="2585184" cy="521433"/>
      </dsp:txXfrm>
    </dsp:sp>
    <dsp:sp modelId="{8E5444F3-CEE9-4B6F-A79E-837E91599044}">
      <dsp:nvSpPr>
        <dsp:cNvPr id="0" name=""/>
        <dsp:cNvSpPr/>
      </dsp:nvSpPr>
      <dsp:spPr>
        <a:xfrm>
          <a:off x="96682" y="1728192"/>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rgbClr val="00257A"/>
              </a:solidFill>
            </a:rPr>
            <a:t>Stadgar</a:t>
          </a:r>
        </a:p>
      </dsp:txBody>
      <dsp:txXfrm>
        <a:off x="124890" y="1756400"/>
        <a:ext cx="2585184" cy="521433"/>
      </dsp:txXfrm>
    </dsp:sp>
    <dsp:sp modelId="{5AE0FDF1-993A-4EEB-A8C2-23A80AF590B2}">
      <dsp:nvSpPr>
        <dsp:cNvPr id="0" name=""/>
        <dsp:cNvSpPr/>
      </dsp:nvSpPr>
      <dsp:spPr>
        <a:xfrm>
          <a:off x="96682" y="2376264"/>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rgbClr val="00257A"/>
              </a:solidFill>
            </a:rPr>
            <a:t>Kommunala regler</a:t>
          </a:r>
        </a:p>
      </dsp:txBody>
      <dsp:txXfrm>
        <a:off x="124890" y="2404472"/>
        <a:ext cx="2585184" cy="521433"/>
      </dsp:txXfrm>
    </dsp:sp>
    <dsp:sp modelId="{76F5EB23-CAA4-49B2-AC2C-C63A1D1C144A}">
      <dsp:nvSpPr>
        <dsp:cNvPr id="0" name=""/>
        <dsp:cNvSpPr/>
      </dsp:nvSpPr>
      <dsp:spPr>
        <a:xfrm>
          <a:off x="96682" y="3024336"/>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1" kern="1200" dirty="0">
              <a:solidFill>
                <a:srgbClr val="00257A"/>
              </a:solidFill>
            </a:rPr>
            <a:t>Trivselregler</a:t>
          </a:r>
        </a:p>
      </dsp:txBody>
      <dsp:txXfrm>
        <a:off x="124890" y="3052544"/>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53C539F-0536-4276-8043-61D0BADB1F0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C382B37-3FB5-4523-A194-2C439F4D8E3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09852F9-E411-418C-9873-84DB298C5C09}" type="datetimeFigureOut">
              <a:rPr lang="sv-SE" smtClean="0"/>
              <a:t>2021-04-20</a:t>
            </a:fld>
            <a:endParaRPr lang="sv-SE"/>
          </a:p>
        </p:txBody>
      </p:sp>
      <p:sp>
        <p:nvSpPr>
          <p:cNvPr id="4" name="Platshållare för sidfot 3">
            <a:extLst>
              <a:ext uri="{FF2B5EF4-FFF2-40B4-BE49-F238E27FC236}">
                <a16:creationId xmlns:a16="http://schemas.microsoft.com/office/drawing/2014/main" id="{E7B1ACC5-1F82-4525-A1F8-63024B36C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3C4292F0-6084-4055-95CD-A2ECB8A6193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E0A8B9-4DC1-4C6E-BDDD-D3A95E40597B}" type="slidenum">
              <a:rPr lang="sv-SE" smtClean="0"/>
              <a:t>‹#›</a:t>
            </a:fld>
            <a:endParaRPr lang="sv-SE"/>
          </a:p>
        </p:txBody>
      </p:sp>
    </p:spTree>
    <p:extLst>
      <p:ext uri="{BB962C8B-B14F-4D97-AF65-F5344CB8AC3E}">
        <p14:creationId xmlns:p14="http://schemas.microsoft.com/office/powerpoint/2010/main" val="145240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AFE40C-C3C1-4908-B157-8D9BA5D98735}" type="datetimeFigureOut">
              <a:rPr lang="sv-SE"/>
              <a:pPr>
                <a:defRPr/>
              </a:pPr>
              <a:t>2021-04-20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9410FC2-7D83-4ECC-B2F3-F01412906C33}"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6867"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v-SE"/>
              <a:t>Presentation</a:t>
            </a:r>
          </a:p>
          <a:p>
            <a:pPr eaLnBrk="1" hangingPunct="1">
              <a:spcBef>
                <a:spcPct val="0"/>
              </a:spcBef>
            </a:pPr>
            <a:endParaRPr lang="sv-SE"/>
          </a:p>
          <a:p>
            <a:pPr eaLnBrk="1" hangingPunct="1">
              <a:spcBef>
                <a:spcPct val="0"/>
              </a:spcBef>
            </a:pPr>
            <a:r>
              <a:rPr lang="sv-SE"/>
              <a:t>HSB:</a:t>
            </a:r>
          </a:p>
          <a:p>
            <a:pPr eaLnBrk="1" hangingPunct="1">
              <a:spcBef>
                <a:spcPct val="0"/>
              </a:spcBef>
            </a:pPr>
            <a:r>
              <a:rPr lang="sv-SE"/>
              <a:t>Bostad 2005</a:t>
            </a:r>
          </a:p>
          <a:p>
            <a:pPr eaLnBrk="1" hangingPunct="1">
              <a:spcBef>
                <a:spcPct val="0"/>
              </a:spcBef>
            </a:pPr>
            <a:endParaRPr lang="sv-SE"/>
          </a:p>
          <a:p>
            <a:pPr eaLnBrk="1" hangingPunct="1">
              <a:spcBef>
                <a:spcPct val="0"/>
              </a:spcBef>
            </a:pPr>
            <a:r>
              <a:rPr lang="sv-SE"/>
              <a:t>Förvaltning 2008</a:t>
            </a:r>
          </a:p>
          <a:p>
            <a:pPr eaLnBrk="1" hangingPunct="1">
              <a:spcBef>
                <a:spcPct val="0"/>
              </a:spcBef>
            </a:pPr>
            <a:endParaRPr lang="sv-SE"/>
          </a:p>
          <a:p>
            <a:pPr eaLnBrk="1" hangingPunct="1">
              <a:spcBef>
                <a:spcPct val="0"/>
              </a:spcBef>
            </a:pPr>
            <a:r>
              <a:rPr lang="sv-SE"/>
              <a:t>Nybo Förvaltning 2011</a:t>
            </a:r>
          </a:p>
        </p:txBody>
      </p:sp>
      <p:sp>
        <p:nvSpPr>
          <p:cNvPr id="3686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C1972-873F-4AB5-B9F7-5763E64DC6C4}" type="slidenum">
              <a:rPr lang="sv-SE" smtClean="0"/>
              <a:pPr fontAlgn="base">
                <a:spcBef>
                  <a:spcPct val="0"/>
                </a:spcBef>
                <a:spcAft>
                  <a:spcPct val="0"/>
                </a:spcAft>
                <a:defRPr/>
              </a:pPr>
              <a:t>0</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410FC2-7D83-4ECC-B2F3-F01412906C33}" type="slidenum">
              <a:rPr lang="sv-SE" smtClean="0"/>
              <a:pPr>
                <a:defRPr/>
              </a:pPr>
              <a:t>25</a:t>
            </a:fld>
            <a:endParaRPr lang="sv-SE"/>
          </a:p>
        </p:txBody>
      </p:sp>
    </p:spTree>
    <p:extLst>
      <p:ext uri="{BB962C8B-B14F-4D97-AF65-F5344CB8AC3E}">
        <p14:creationId xmlns:p14="http://schemas.microsoft.com/office/powerpoint/2010/main" val="417302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7107"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sv-SE" sz="1000"/>
          </a:p>
          <a:p>
            <a:pPr eaLnBrk="1" hangingPunct="1">
              <a:lnSpc>
                <a:spcPct val="90000"/>
              </a:lnSpc>
              <a:spcBef>
                <a:spcPct val="0"/>
              </a:spcBef>
            </a:pPr>
            <a:r>
              <a:rPr lang="sv-SE" sz="1000">
                <a:solidFill>
                  <a:srgbClr val="002060"/>
                </a:solidFill>
              </a:rPr>
              <a:t>Styrelsen skall upprätta </a:t>
            </a:r>
            <a:r>
              <a:rPr lang="sv-SE" sz="1000" b="1">
                <a:solidFill>
                  <a:srgbClr val="002060"/>
                </a:solidFill>
              </a:rPr>
              <a:t>underhållsplan</a:t>
            </a:r>
            <a:r>
              <a:rPr lang="sv-SE" sz="1000">
                <a:solidFill>
                  <a:srgbClr val="002060"/>
                </a:solidFill>
              </a:rPr>
              <a:t> för genomförande av underhållet av föreningens hus och årligen budgetera samt genom beslut om avgiftens storlek säkerställa erforderliga medel </a:t>
            </a:r>
          </a:p>
          <a:p>
            <a:pPr eaLnBrk="1" hangingPunct="1">
              <a:lnSpc>
                <a:spcPct val="90000"/>
              </a:lnSpc>
              <a:spcBef>
                <a:spcPct val="0"/>
              </a:spcBef>
            </a:pPr>
            <a:r>
              <a:rPr lang="sv-SE" sz="1000">
                <a:solidFill>
                  <a:srgbClr val="002060"/>
                </a:solidFill>
              </a:rPr>
              <a:t>för att trygga underhållet av föreningens hus.</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Styrelsen skall varje år </a:t>
            </a:r>
            <a:r>
              <a:rPr lang="sv-SE" sz="1000" i="1">
                <a:solidFill>
                  <a:srgbClr val="002060"/>
                </a:solidFill>
              </a:rPr>
              <a:t>tillse</a:t>
            </a:r>
            <a:r>
              <a:rPr lang="sv-SE" sz="1000">
                <a:solidFill>
                  <a:srgbClr val="002060"/>
                </a:solidFill>
              </a:rPr>
              <a:t> att föreningens egendom besiktigas i lämplig omfattning och i enlighet med föreningens underhållsplan.</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Inom föreningens skall bildas följande fond: Fond för yttre underhåll. Reservering av medel till fond för yttre underhåll skall ske i enlighet med antagen underhållsplan.</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Vad gör man då:</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Upprätta underhållsplan: Det finns en demo av digital underhållsplan på styrelsewebben. Titta på den!</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Varje år besiktigas föreningens egendom. Ta fråm den åtgärdslista som gäller för de fem kommande åren, gå igenom vad som behöver åtgärdas enligt planen. Vissa åtgärder kan flyttas framåt eller bakåt i tiden. Gör en fastighetsbesiktning på plats för de åtgärder som är osäkra.</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På styrelsemöte prioriteras och budgeteras de åtgärder som ska utföras. </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Utifrån  kostnaderna för åtgärderna kan man behöva höja månadsavgiften för att trygga underhållet av föreningens hus. Styrelsen beslutar om avgiftens storlek.</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solidFill>
                  <a:srgbClr val="002060"/>
                </a:solidFill>
              </a:rPr>
              <a:t>Reservera medel i yttre fond för underhåll. </a:t>
            </a:r>
            <a:r>
              <a:rPr lang="sv-SE" sz="1000"/>
              <a:t>Del av föreningens vinst som öronmärks för användning till framtida underhåll. </a:t>
            </a:r>
            <a:r>
              <a:rPr lang="sv-SE" sz="1000">
                <a:solidFill>
                  <a:srgbClr val="002060"/>
                </a:solidFill>
              </a:rPr>
              <a:t>Det ska finnas medel som täcker underhållskostnaderna från idag till 20 – 30 år framåt. Alla som nyttjar föreningens egendom ska vara med och betala.</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r>
              <a:rPr lang="sv-SE" sz="1000"/>
              <a:t>OBS! Underhållsfonden är </a:t>
            </a:r>
            <a:r>
              <a:rPr lang="sv-SE" sz="1000" b="1" u="sng"/>
              <a:t>inte</a:t>
            </a:r>
            <a:r>
              <a:rPr lang="sv-SE" sz="1000"/>
              <a:t> likvida medel</a:t>
            </a: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endParaRPr lang="sv-SE" sz="1000">
              <a:solidFill>
                <a:srgbClr val="002060"/>
              </a:solidFill>
            </a:endParaRPr>
          </a:p>
          <a:p>
            <a:pPr eaLnBrk="1" hangingPunct="1">
              <a:lnSpc>
                <a:spcPct val="90000"/>
              </a:lnSpc>
              <a:spcBef>
                <a:spcPct val="0"/>
              </a:spcBef>
            </a:pPr>
            <a:endParaRPr lang="sv-SE" sz="1000"/>
          </a:p>
        </p:txBody>
      </p:sp>
      <p:sp>
        <p:nvSpPr>
          <p:cNvPr id="4608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2FA6C-A38A-4580-A66C-05504A2ED1F7}" type="slidenum">
              <a:rPr lang="sv-SE" smtClean="0"/>
              <a:pPr fontAlgn="base">
                <a:spcBef>
                  <a:spcPct val="0"/>
                </a:spcBef>
                <a:spcAft>
                  <a:spcPct val="0"/>
                </a:spcAft>
                <a:defRPr/>
              </a:pPr>
              <a:t>32</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sv-SE" dirty="0">
                <a:solidFill>
                  <a:srgbClr val="002060"/>
                </a:solidFill>
              </a:rPr>
              <a:t>Stämmobeslut – väsentliga förändringar som påverkar utformning och ekonomi kräver beslut från medlemmarna. T.ex. standardhöjningar vid stambyte, inglasningar av balkonger</a:t>
            </a:r>
          </a:p>
          <a:p>
            <a:pPr eaLnBrk="1" fontAlgn="auto" hangingPunct="1">
              <a:spcBef>
                <a:spcPts val="0"/>
              </a:spcBef>
              <a:spcAft>
                <a:spcPts val="0"/>
              </a:spcAft>
              <a:defRPr/>
            </a:pPr>
            <a:endParaRPr lang="sv-SE" dirty="0">
              <a:solidFill>
                <a:srgbClr val="002060"/>
              </a:solidFill>
            </a:endParaRPr>
          </a:p>
          <a:p>
            <a:pPr eaLnBrk="1" fontAlgn="auto" hangingPunct="1">
              <a:spcBef>
                <a:spcPts val="0"/>
              </a:spcBef>
              <a:spcAft>
                <a:spcPts val="0"/>
              </a:spcAft>
              <a:defRPr/>
            </a:pPr>
            <a:r>
              <a:rPr lang="sv-SE" dirty="0">
                <a:solidFill>
                  <a:srgbClr val="002060"/>
                </a:solidFill>
              </a:rPr>
              <a:t>Ta konsulthjälp vid stora ombyggnadsprojekt eller där flera entreprenörer ska verka samtidigt</a:t>
            </a:r>
          </a:p>
          <a:p>
            <a:pPr eaLnBrk="1" fontAlgn="auto" hangingPunct="1">
              <a:spcBef>
                <a:spcPts val="0"/>
              </a:spcBef>
              <a:spcAft>
                <a:spcPts val="0"/>
              </a:spcAft>
              <a:defRPr/>
            </a:pPr>
            <a:endParaRPr lang="sv-SE" dirty="0">
              <a:solidFill>
                <a:srgbClr val="002060"/>
              </a:solidFill>
            </a:endParaRPr>
          </a:p>
          <a:p>
            <a:pPr eaLnBrk="1" fontAlgn="auto" hangingPunct="1">
              <a:spcBef>
                <a:spcPts val="0"/>
              </a:spcBef>
              <a:spcAft>
                <a:spcPts val="0"/>
              </a:spcAft>
              <a:defRPr/>
            </a:pPr>
            <a:r>
              <a:rPr lang="sv-SE" dirty="0"/>
              <a:t>Bas P – under projektering</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Bas – U under utförande</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BAS-U och BAS-P bör känna till vilka roller de olika aktörerna har och vad som krävs av dem. BAS-P bör också ha kunskap om de inledande delarna av föreskrifterna om byggnads- och anläggningsarbete och ha åtminstone översiktliga kunskaper om resten av föreskriften.</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Byggarbetsmiljösamordnare – för planering och projektering av byggnads- och anläggningsarbetet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Grundläggande arbetsmiljökunskap och goda kunskaper om innehållet i arbetsmiljölagen,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Det är särskilt viktigt att ha goda kunskaper om</a:t>
            </a:r>
          </a:p>
          <a:p>
            <a:pPr eaLnBrk="1" fontAlgn="auto" hangingPunct="1">
              <a:spcBef>
                <a:spcPts val="0"/>
              </a:spcBef>
              <a:spcAft>
                <a:spcPts val="0"/>
              </a:spcAft>
              <a:defRPr/>
            </a:pPr>
            <a:r>
              <a:rPr lang="sv-SE" dirty="0"/>
              <a:t>• byggarbetsmiljösamordnarens arbetsuppgifter och vad de innebär i praktiken, </a:t>
            </a:r>
            <a:br>
              <a:rPr lang="sv-SE" dirty="0"/>
            </a:br>
            <a:r>
              <a:rPr lang="sv-SE" dirty="0"/>
              <a:t>• hur skyddsarbetet på byggarbetsplatsen ska organiseras, </a:t>
            </a:r>
            <a:br>
              <a:rPr lang="sv-SE" dirty="0"/>
            </a:br>
            <a:r>
              <a:rPr lang="sv-SE" dirty="0"/>
              <a:t>• hur arbetena på byggarbetsplatsen ska riskbedömas, </a:t>
            </a:r>
            <a:br>
              <a:rPr lang="sv-SE" dirty="0"/>
            </a:br>
            <a:r>
              <a:rPr lang="sv-SE" dirty="0"/>
              <a:t>• vilka åtgärder som ska genomföras mot riskerna, etc.</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b="1" dirty="0"/>
              <a:t>Exempel på kunskapsbehov i övrigt för BAS-U:</a:t>
            </a:r>
            <a:endParaRPr lang="sv-SE" dirty="0"/>
          </a:p>
          <a:p>
            <a:pPr eaLnBrk="1" fontAlgn="auto" hangingPunct="1">
              <a:spcBef>
                <a:spcPts val="0"/>
              </a:spcBef>
              <a:spcAft>
                <a:spcPts val="0"/>
              </a:spcAft>
              <a:defRPr/>
            </a:pPr>
            <a:r>
              <a:rPr lang="sv-SE" dirty="0"/>
              <a:t>• BAS-U behöver känna till huvuddragen i och hitta i övriga föreskrifter som är uppräknade i de allmänna råden till 6 § i AFS 2008:16 (ändring av föreskrifterna Byggnads- och anläggningsarbete).</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solidFill>
                  <a:srgbClr val="002060"/>
                </a:solidFill>
              </a:rPr>
              <a:t>Rambeskrivningar och administrativa föreskrifter </a:t>
            </a:r>
          </a:p>
          <a:p>
            <a:pPr eaLnBrk="1" fontAlgn="auto" hangingPunct="1">
              <a:spcBef>
                <a:spcPts val="0"/>
              </a:spcBef>
              <a:spcAft>
                <a:spcPts val="0"/>
              </a:spcAft>
              <a:defRPr/>
            </a:pPr>
            <a:endParaRPr lang="sv-SE" dirty="0">
              <a:solidFill>
                <a:srgbClr val="002060"/>
              </a:solidFill>
            </a:endParaRPr>
          </a:p>
          <a:p>
            <a:pPr eaLnBrk="1" fontAlgn="auto" hangingPunct="1">
              <a:spcBef>
                <a:spcPts val="0"/>
              </a:spcBef>
              <a:spcAft>
                <a:spcPts val="0"/>
              </a:spcAft>
              <a:defRPr/>
            </a:pPr>
            <a:r>
              <a:rPr lang="sv-SE" dirty="0">
                <a:solidFill>
                  <a:srgbClr val="002060"/>
                </a:solidFill>
              </a:rPr>
              <a:t>Anbudsupphandling</a:t>
            </a:r>
          </a:p>
          <a:p>
            <a:pPr eaLnBrk="1" fontAlgn="auto" hangingPunct="1">
              <a:spcBef>
                <a:spcPts val="0"/>
              </a:spcBef>
              <a:spcAft>
                <a:spcPts val="0"/>
              </a:spcAft>
              <a:defRPr/>
            </a:pPr>
            <a:r>
              <a:rPr lang="sv-SE" dirty="0">
                <a:solidFill>
                  <a:srgbClr val="002060"/>
                </a:solidFill>
              </a:rPr>
              <a:t>Ekonomisk planering</a:t>
            </a:r>
          </a:p>
          <a:p>
            <a:pPr eaLnBrk="1" fontAlgn="auto" hangingPunct="1">
              <a:spcBef>
                <a:spcPts val="0"/>
              </a:spcBef>
              <a:spcAft>
                <a:spcPts val="0"/>
              </a:spcAft>
              <a:defRPr/>
            </a:pPr>
            <a:r>
              <a:rPr lang="sv-SE" dirty="0">
                <a:solidFill>
                  <a:srgbClr val="002060"/>
                </a:solidFill>
              </a:rPr>
              <a:t>Tidsplan</a:t>
            </a:r>
          </a:p>
          <a:p>
            <a:pPr eaLnBrk="1" fontAlgn="auto" hangingPunct="1">
              <a:spcBef>
                <a:spcPts val="0"/>
              </a:spcBef>
              <a:spcAft>
                <a:spcPts val="0"/>
              </a:spcAft>
              <a:defRPr/>
            </a:pPr>
            <a:r>
              <a:rPr lang="sv-SE" dirty="0">
                <a:solidFill>
                  <a:srgbClr val="002060"/>
                </a:solidFill>
              </a:rPr>
              <a:t>Arbetsmiljöplan</a:t>
            </a:r>
          </a:p>
          <a:p>
            <a:pPr eaLnBrk="1" fontAlgn="auto" hangingPunct="1">
              <a:spcBef>
                <a:spcPts val="0"/>
              </a:spcBef>
              <a:spcAft>
                <a:spcPts val="0"/>
              </a:spcAft>
              <a:defRPr/>
            </a:pPr>
            <a:r>
              <a:rPr lang="sv-SE" dirty="0">
                <a:solidFill>
                  <a:srgbClr val="002060"/>
                </a:solidFill>
              </a:rPr>
              <a:t>Information till medlemmar</a:t>
            </a:r>
          </a:p>
          <a:p>
            <a:pPr eaLnBrk="1" fontAlgn="auto" hangingPunct="1">
              <a:spcBef>
                <a:spcPts val="0"/>
              </a:spcBef>
              <a:spcAft>
                <a:spcPts val="0"/>
              </a:spcAft>
              <a:defRPr/>
            </a:pPr>
            <a:r>
              <a:rPr lang="sv-SE" dirty="0">
                <a:solidFill>
                  <a:srgbClr val="002060"/>
                </a:solidFill>
              </a:rPr>
              <a:t>Genomförande (byggmöte)</a:t>
            </a:r>
          </a:p>
          <a:p>
            <a:pPr eaLnBrk="1" fontAlgn="auto" hangingPunct="1">
              <a:spcBef>
                <a:spcPts val="0"/>
              </a:spcBef>
              <a:spcAft>
                <a:spcPts val="0"/>
              </a:spcAft>
              <a:defRPr/>
            </a:pPr>
            <a:r>
              <a:rPr lang="sv-SE" dirty="0">
                <a:solidFill>
                  <a:srgbClr val="002060"/>
                </a:solidFill>
              </a:rPr>
              <a:t>Besiktning</a:t>
            </a:r>
          </a:p>
          <a:p>
            <a:pPr eaLnBrk="1" fontAlgn="auto" hangingPunct="1">
              <a:spcBef>
                <a:spcPts val="0"/>
              </a:spcBef>
              <a:spcAft>
                <a:spcPts val="0"/>
              </a:spcAft>
              <a:defRPr/>
            </a:pPr>
            <a:endParaRPr lang="sv-SE" dirty="0"/>
          </a:p>
        </p:txBody>
      </p:sp>
      <p:sp>
        <p:nvSpPr>
          <p:cNvPr id="4813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F89AE4-FEB6-47F5-ABA2-A425809CBB51}" type="slidenum">
              <a:rPr lang="sv-SE" smtClean="0"/>
              <a:pPr fontAlgn="base">
                <a:spcBef>
                  <a:spcPct val="0"/>
                </a:spcBef>
                <a:spcAft>
                  <a:spcPct val="0"/>
                </a:spcAft>
                <a:defRPr/>
              </a:pPr>
              <a:t>35</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9410FC2-7D83-4ECC-B2F3-F01412906C33}" type="slidenum">
              <a:rPr lang="sv-SE" smtClean="0"/>
              <a:pPr>
                <a:defRPr/>
              </a:pPr>
              <a:t>39</a:t>
            </a:fld>
            <a:endParaRPr lang="sv-SE"/>
          </a:p>
        </p:txBody>
      </p:sp>
    </p:spTree>
    <p:extLst>
      <p:ext uri="{BB962C8B-B14F-4D97-AF65-F5344CB8AC3E}">
        <p14:creationId xmlns:p14="http://schemas.microsoft.com/office/powerpoint/2010/main" val="240696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Förverkande- återvinning” </a:t>
            </a:r>
          </a:p>
          <a:p>
            <a:r>
              <a:rPr lang="sv-SE" sz="1200" kern="1200" dirty="0">
                <a:solidFill>
                  <a:schemeClr val="tx1"/>
                </a:solidFill>
                <a:latin typeface="+mn-lt"/>
                <a:ea typeface="+mn-ea"/>
                <a:cs typeface="+mn-cs"/>
              </a:rPr>
              <a:t>Eventuell uppsägning av en bostadsrättshavare måste till att börja med alltid vara skriftlig för att vara giltig.</a:t>
            </a:r>
          </a:p>
          <a:p>
            <a:r>
              <a:rPr lang="sv-SE" sz="1200" kern="1200" dirty="0">
                <a:solidFill>
                  <a:schemeClr val="tx1"/>
                </a:solidFill>
                <a:latin typeface="+mn-lt"/>
                <a:ea typeface="+mn-ea"/>
                <a:cs typeface="+mn-cs"/>
              </a:rPr>
              <a:t>Det är samtidigt viktigt att veta att man som bostadsrättshavare också har möjlighet att återvinna bostadsrätten vid försummelse om rättelse sker inom särskild tidsram. Se</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vidare</a:t>
            </a:r>
            <a:r>
              <a:rPr lang="sv-SE" sz="1200" kern="1200" baseline="0" dirty="0">
                <a:solidFill>
                  <a:schemeClr val="tx1"/>
                </a:solidFill>
                <a:latin typeface="+mn-lt"/>
                <a:ea typeface="+mn-ea"/>
                <a:cs typeface="+mn-cs"/>
              </a:rPr>
              <a:t> i stadgar.</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också finnas en återvinningsmöjlighet om man drabbats av sjukdom eller liknande oförutsedd omständighet.</a:t>
            </a:r>
          </a:p>
          <a:p>
            <a:r>
              <a:rPr lang="sv-SE" sz="1200" kern="1200" dirty="0">
                <a:solidFill>
                  <a:schemeClr val="tx1"/>
                </a:solidFill>
                <a:latin typeface="+mn-lt"/>
                <a:ea typeface="+mn-ea"/>
                <a:cs typeface="+mn-cs"/>
              </a:rPr>
              <a:t>Föreningen har genom styrelsen skyldighet att underrätta </a:t>
            </a:r>
            <a:r>
              <a:rPr lang="sv-SE" sz="1200" kern="1200" dirty="0" err="1">
                <a:solidFill>
                  <a:schemeClr val="tx1"/>
                </a:solidFill>
                <a:latin typeface="+mn-lt"/>
                <a:ea typeface="+mn-ea"/>
                <a:cs typeface="+mn-cs"/>
              </a:rPr>
              <a:t>bostadsrättshavare</a:t>
            </a:r>
            <a:r>
              <a:rPr lang="sv-SE" sz="1200" kern="1200" dirty="0">
                <a:solidFill>
                  <a:schemeClr val="tx1"/>
                </a:solidFill>
                <a:latin typeface="+mn-lt"/>
                <a:ea typeface="+mn-ea"/>
                <a:cs typeface="+mn-cs"/>
              </a:rPr>
              <a:t> om denna möjlighet.</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40</a:t>
            </a:fld>
            <a:endParaRPr lang="sv-SE"/>
          </a:p>
        </p:txBody>
      </p:sp>
    </p:spTree>
    <p:extLst>
      <p:ext uri="{BB962C8B-B14F-4D97-AF65-F5344CB8AC3E}">
        <p14:creationId xmlns:p14="http://schemas.microsoft.com/office/powerpoint/2010/main" val="83080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1" dirty="0"/>
              <a:t>Bild ”</a:t>
            </a:r>
            <a:r>
              <a:rPr lang="sv-SE" sz="1200" b="1" kern="1200" dirty="0">
                <a:solidFill>
                  <a:schemeClr val="tx1"/>
                </a:solidFill>
                <a:latin typeface="+mn-lt"/>
                <a:ea typeface="+mn-ea"/>
                <a:cs typeface="+mn-cs"/>
              </a:rPr>
              <a:t>Styrelsens</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åtagande och</a:t>
            </a:r>
            <a:r>
              <a:rPr lang="sv-SE" sz="1200" b="1" kern="1200" baseline="0" dirty="0">
                <a:solidFill>
                  <a:schemeClr val="tx1"/>
                </a:solidFill>
                <a:latin typeface="+mn-lt"/>
                <a:ea typeface="+mn-ea"/>
                <a:cs typeface="+mn-cs"/>
              </a:rPr>
              <a:t> uppgifter</a:t>
            </a:r>
            <a:r>
              <a:rPr lang="sv-SE" sz="1200" b="1" kern="1200" dirty="0">
                <a:solidFill>
                  <a:schemeClr val="tx1"/>
                </a:solidFill>
                <a:latin typeface="+mn-lt"/>
                <a:ea typeface="+mn-ea"/>
                <a:cs typeface="+mn-cs"/>
              </a:rPr>
              <a:t>”</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föreningsstämman har valt de personer som ska sitta i styrelsen så är det styrelsens uppgift att träffas för att bestämma sina respektive roller</a:t>
            </a:r>
            <a:r>
              <a:rPr lang="sv-SE" sz="1200" kern="1200" baseline="0" dirty="0">
                <a:solidFill>
                  <a:schemeClr val="tx1"/>
                </a:solidFill>
                <a:latin typeface="+mn-lt"/>
                <a:ea typeface="+mn-ea"/>
                <a:cs typeface="+mn-cs"/>
              </a:rPr>
              <a:t> - </a:t>
            </a:r>
            <a:r>
              <a:rPr lang="sv-SE" sz="1200" b="1" u="none" kern="1200" dirty="0">
                <a:solidFill>
                  <a:schemeClr val="tx1"/>
                </a:solidFill>
                <a:latin typeface="+mn-lt"/>
                <a:ea typeface="+mn-ea"/>
                <a:cs typeface="+mn-cs"/>
              </a:rPr>
              <a:t>konstitueras</a:t>
            </a:r>
            <a:r>
              <a:rPr lang="sv-SE" sz="1200" kern="1200" dirty="0">
                <a:solidFill>
                  <a:schemeClr val="tx1"/>
                </a:solidFill>
                <a:latin typeface="+mn-lt"/>
                <a:ea typeface="+mn-ea"/>
                <a:cs typeface="+mn-cs"/>
              </a:rPr>
              <a:t>. Det innebär att styrelsen tillsammans bestämmer vilka uppgifter som var och en ska ha, ordförande, sekreterare m.fl. De ska även enas om vem eller vilka som ska</a:t>
            </a:r>
            <a:r>
              <a:rPr lang="sv-SE" sz="1200" kern="1200" baseline="0" dirty="0">
                <a:solidFill>
                  <a:schemeClr val="tx1"/>
                </a:solidFill>
                <a:latin typeface="+mn-lt"/>
                <a:ea typeface="+mn-ea"/>
                <a:cs typeface="+mn-cs"/>
              </a:rPr>
              <a:t> utses</a:t>
            </a:r>
            <a:r>
              <a:rPr lang="sv-SE" sz="1200" kern="1200" dirty="0">
                <a:solidFill>
                  <a:schemeClr val="tx1"/>
                </a:solidFill>
                <a:latin typeface="+mn-lt"/>
                <a:ea typeface="+mn-ea"/>
                <a:cs typeface="+mn-cs"/>
              </a:rPr>
              <a:t> till firmatecknare (d.v.s. som med sin namnteckning representerar föreningen vid upphandlingar, lån m.m.) vilka som i styrelsen har så kallad attesträtt, det vill säga vilka som ska underteckna och godkänna de fakturor som föreningen har.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a:t>
            </a:r>
            <a:r>
              <a:rPr lang="sv-SE" sz="1200" kern="1200" baseline="0" dirty="0">
                <a:solidFill>
                  <a:schemeClr val="tx1"/>
                </a:solidFill>
                <a:latin typeface="+mn-lt"/>
                <a:ea typeface="+mn-ea"/>
                <a:cs typeface="+mn-cs"/>
              </a:rPr>
              <a:t> er som har distriktsombud berätta om det (även om det inte finns med som punkt i bilden).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Stadgarna</a:t>
            </a:r>
            <a:r>
              <a:rPr lang="sv-SE" sz="1200" kern="1200" baseline="0" dirty="0">
                <a:solidFill>
                  <a:schemeClr val="tx1"/>
                </a:solidFill>
                <a:latin typeface="+mn-lt"/>
                <a:ea typeface="+mn-ea"/>
                <a:cs typeface="+mn-cs"/>
              </a:rPr>
              <a:t> reglerar konstituering och firmateckning.</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Korrekta kontaktuppgifter till HSB är viktigt för att underlätta korrespondens med rätt personer i styrelsen etc.</a:t>
            </a:r>
          </a:p>
          <a:p>
            <a:r>
              <a:rPr lang="sv-SE" sz="1200" kern="1200" baseline="0" dirty="0">
                <a:solidFill>
                  <a:schemeClr val="tx1"/>
                </a:solidFill>
                <a:latin typeface="+mn-lt"/>
                <a:ea typeface="+mn-ea"/>
                <a:cs typeface="+mn-cs"/>
              </a:rPr>
              <a:t>Bolagsverket är en registreringsmyndighet för bostadsrättsföreningar. Styrelsen ansvarar för att</a:t>
            </a:r>
          </a:p>
          <a:p>
            <a:r>
              <a:rPr lang="sv-SE" sz="1200" kern="1200" baseline="0" dirty="0">
                <a:solidFill>
                  <a:schemeClr val="tx1"/>
                </a:solidFill>
                <a:latin typeface="+mn-lt"/>
                <a:ea typeface="+mn-ea"/>
                <a:cs typeface="+mn-cs"/>
              </a:rPr>
              <a:t>att föreningen är korrekt registrerad med bland annat aktuella uppgifter om styrelseledamöter.</a:t>
            </a:r>
          </a:p>
          <a:p>
            <a:r>
              <a:rPr lang="sv-SE" sz="1200" kern="1200" baseline="0" dirty="0">
                <a:solidFill>
                  <a:schemeClr val="tx1"/>
                </a:solidFill>
                <a:latin typeface="+mn-lt"/>
                <a:ea typeface="+mn-ea"/>
                <a:cs typeface="+mn-cs"/>
              </a:rPr>
              <a:t>Varje eventuell ändring som gör i föreningen, t.ex. ny styrelsesammansättning, ändrade stadgar m.m. måste detta genast registreras hos Bolagsverket.</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a:t>
            </a:fld>
            <a:endParaRPr lang="sv-SE"/>
          </a:p>
        </p:txBody>
      </p:sp>
    </p:spTree>
    <p:extLst>
      <p:ext uri="{BB962C8B-B14F-4D97-AF65-F5344CB8AC3E}">
        <p14:creationId xmlns:p14="http://schemas.microsoft.com/office/powerpoint/2010/main" val="350954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1" dirty="0"/>
              <a:t>Bild ”</a:t>
            </a:r>
            <a:r>
              <a:rPr lang="sv-SE" sz="1200" b="1" kern="1200" dirty="0">
                <a:solidFill>
                  <a:schemeClr val="tx1"/>
                </a:solidFill>
                <a:latin typeface="+mn-lt"/>
                <a:ea typeface="+mn-ea"/>
                <a:cs typeface="+mn-cs"/>
              </a:rPr>
              <a:t>Styrelsens</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åtagande och</a:t>
            </a:r>
            <a:r>
              <a:rPr lang="sv-SE" sz="1200" b="1" kern="1200" baseline="0" dirty="0">
                <a:solidFill>
                  <a:schemeClr val="tx1"/>
                </a:solidFill>
                <a:latin typeface="+mn-lt"/>
                <a:ea typeface="+mn-ea"/>
                <a:cs typeface="+mn-cs"/>
              </a:rPr>
              <a:t> uppgifter</a:t>
            </a:r>
            <a:r>
              <a:rPr lang="sv-SE" sz="1200" b="1" kern="1200" dirty="0">
                <a:solidFill>
                  <a:schemeClr val="tx1"/>
                </a:solidFill>
                <a:latin typeface="+mn-lt"/>
                <a:ea typeface="+mn-ea"/>
                <a:cs typeface="+mn-cs"/>
              </a:rPr>
              <a:t>”</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föreningsstämman har valt de personer som ska sitta i styrelsen så är det styrelsens uppgift att träffas för att bestämma sina respektive roller</a:t>
            </a:r>
            <a:r>
              <a:rPr lang="sv-SE" sz="1200" kern="1200" baseline="0" dirty="0">
                <a:solidFill>
                  <a:schemeClr val="tx1"/>
                </a:solidFill>
                <a:latin typeface="+mn-lt"/>
                <a:ea typeface="+mn-ea"/>
                <a:cs typeface="+mn-cs"/>
              </a:rPr>
              <a:t> - </a:t>
            </a:r>
            <a:r>
              <a:rPr lang="sv-SE" sz="1200" b="1" u="none" kern="1200" dirty="0">
                <a:solidFill>
                  <a:schemeClr val="tx1"/>
                </a:solidFill>
                <a:latin typeface="+mn-lt"/>
                <a:ea typeface="+mn-ea"/>
                <a:cs typeface="+mn-cs"/>
              </a:rPr>
              <a:t>konstitueras</a:t>
            </a:r>
            <a:r>
              <a:rPr lang="sv-SE" sz="1200" kern="1200" dirty="0">
                <a:solidFill>
                  <a:schemeClr val="tx1"/>
                </a:solidFill>
                <a:latin typeface="+mn-lt"/>
                <a:ea typeface="+mn-ea"/>
                <a:cs typeface="+mn-cs"/>
              </a:rPr>
              <a:t>. Det innebär att styrelsen tillsammans bestämmer vilka uppgifter som var och en ska ha, ordförande, sekreterare m.fl. De ska även enas om vem eller vilka som ska</a:t>
            </a:r>
            <a:r>
              <a:rPr lang="sv-SE" sz="1200" kern="1200" baseline="0" dirty="0">
                <a:solidFill>
                  <a:schemeClr val="tx1"/>
                </a:solidFill>
                <a:latin typeface="+mn-lt"/>
                <a:ea typeface="+mn-ea"/>
                <a:cs typeface="+mn-cs"/>
              </a:rPr>
              <a:t> utses</a:t>
            </a:r>
            <a:r>
              <a:rPr lang="sv-SE" sz="1200" kern="1200" dirty="0">
                <a:solidFill>
                  <a:schemeClr val="tx1"/>
                </a:solidFill>
                <a:latin typeface="+mn-lt"/>
                <a:ea typeface="+mn-ea"/>
                <a:cs typeface="+mn-cs"/>
              </a:rPr>
              <a:t> till firmatecknare (d.v.s. som med sin namnteckning representerar föreningen vid upphandlingar, lån m.m.) vilka som i styrelsen har så kallad attesträtt, det vill säga vilka som ska underteckna och godkänna de fakturor som föreningen har.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a:t>
            </a:r>
            <a:r>
              <a:rPr lang="sv-SE" sz="1200" kern="1200" baseline="0" dirty="0">
                <a:solidFill>
                  <a:schemeClr val="tx1"/>
                </a:solidFill>
                <a:latin typeface="+mn-lt"/>
                <a:ea typeface="+mn-ea"/>
                <a:cs typeface="+mn-cs"/>
              </a:rPr>
              <a:t> er som har distriktsombud berätta om det (även om det inte finns med som punkt i bilden).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Stadgarna</a:t>
            </a:r>
            <a:r>
              <a:rPr lang="sv-SE" sz="1200" kern="1200" baseline="0" dirty="0">
                <a:solidFill>
                  <a:schemeClr val="tx1"/>
                </a:solidFill>
                <a:latin typeface="+mn-lt"/>
                <a:ea typeface="+mn-ea"/>
                <a:cs typeface="+mn-cs"/>
              </a:rPr>
              <a:t> reglerar konstituering och firmateckning.</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Korrekta kontaktuppgifter till HSB är viktigt för att underlätta korrespondens med rätt personer i styrelsen etc.</a:t>
            </a:r>
          </a:p>
          <a:p>
            <a:r>
              <a:rPr lang="sv-SE" sz="1200" kern="1200" baseline="0" dirty="0">
                <a:solidFill>
                  <a:schemeClr val="tx1"/>
                </a:solidFill>
                <a:latin typeface="+mn-lt"/>
                <a:ea typeface="+mn-ea"/>
                <a:cs typeface="+mn-cs"/>
              </a:rPr>
              <a:t>Bolagsverket är en registreringsmyndighet för bostadsrättsföreningar. Styrelsen ansvarar för att</a:t>
            </a:r>
          </a:p>
          <a:p>
            <a:r>
              <a:rPr lang="sv-SE" sz="1200" kern="1200" baseline="0" dirty="0">
                <a:solidFill>
                  <a:schemeClr val="tx1"/>
                </a:solidFill>
                <a:latin typeface="+mn-lt"/>
                <a:ea typeface="+mn-ea"/>
                <a:cs typeface="+mn-cs"/>
              </a:rPr>
              <a:t>att föreningen är korrekt registrerad med bland annat aktuella uppgifter om styrelseledamöter.</a:t>
            </a:r>
          </a:p>
          <a:p>
            <a:r>
              <a:rPr lang="sv-SE" sz="1200" kern="1200" baseline="0" dirty="0">
                <a:solidFill>
                  <a:schemeClr val="tx1"/>
                </a:solidFill>
                <a:latin typeface="+mn-lt"/>
                <a:ea typeface="+mn-ea"/>
                <a:cs typeface="+mn-cs"/>
              </a:rPr>
              <a:t>Varje eventuell ändring som gör i föreningen, t.ex. ny styrelsesammansättning, ändrade stadgar m.m. måste detta genast registreras hos Bolagsverket.</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3</a:t>
            </a:fld>
            <a:endParaRPr lang="sv-SE"/>
          </a:p>
        </p:txBody>
      </p:sp>
    </p:spTree>
    <p:extLst>
      <p:ext uri="{BB962C8B-B14F-4D97-AF65-F5344CB8AC3E}">
        <p14:creationId xmlns:p14="http://schemas.microsoft.com/office/powerpoint/2010/main" val="9702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ＭＳ Ｐゴシック" charset="0"/>
                <a:cs typeface="ＭＳ Ｐゴシック" charset="0"/>
              </a:rPr>
              <a:t>Lagar och bestämmelser som styr”</a:t>
            </a:r>
            <a:endParaRPr lang="sv-SE" sz="1200" kern="1200" dirty="0">
              <a:solidFill>
                <a:schemeClr val="tx1"/>
              </a:solidFill>
              <a:latin typeface="+mn-lt"/>
              <a:ea typeface="ＭＳ Ｐゴシック" charset="0"/>
              <a:cs typeface="ＭＳ Ｐゴシック" charset="0"/>
            </a:endParaRPr>
          </a:p>
          <a:p>
            <a:r>
              <a:rPr lang="sv-SE" sz="1200" kern="1200" dirty="0">
                <a:solidFill>
                  <a:schemeClr val="tx1"/>
                </a:solidFill>
                <a:latin typeface="+mn-lt"/>
                <a:ea typeface="ＭＳ Ｐゴシック" charset="0"/>
                <a:cs typeface="ＭＳ Ｐゴシック" charset="0"/>
              </a:rPr>
              <a:t>Styrelsens arbetsuppgifter och ansvar regleras både av lagar och av bostadsrättsföreningens stadgar. </a:t>
            </a:r>
          </a:p>
          <a:p>
            <a:r>
              <a:rPr lang="sv-SE" sz="1200" kern="1200" dirty="0">
                <a:solidFill>
                  <a:schemeClr val="tx1"/>
                </a:solidFill>
                <a:latin typeface="+mn-lt"/>
                <a:ea typeface="ＭＳ Ｐゴシック" charset="0"/>
                <a:cs typeface="ＭＳ Ｐゴシック" charset="0"/>
              </a:rPr>
              <a:t>Bostadsrättsföreningens verksamhet styrs bl.a. av olika lagar.</a:t>
            </a:r>
          </a:p>
          <a:p>
            <a:r>
              <a:rPr lang="sv-SE" sz="1200" kern="1200" dirty="0">
                <a:solidFill>
                  <a:schemeClr val="tx1"/>
                </a:solidFill>
                <a:latin typeface="+mn-lt"/>
                <a:ea typeface="ＭＳ Ｐゴシック" charset="0"/>
                <a:cs typeface="ＭＳ Ｐゴシック" charset="0"/>
              </a:rPr>
              <a:t>Lagen om ekonomiska föreningar/föreningslagen (LEF) informerar om regler för styrelsen och stämman.</a:t>
            </a:r>
          </a:p>
          <a:p>
            <a:r>
              <a:rPr lang="sv-SE" sz="1200" kern="1200" dirty="0">
                <a:solidFill>
                  <a:schemeClr val="tx1"/>
                </a:solidFill>
                <a:latin typeface="+mn-lt"/>
                <a:ea typeface="ＭＳ Ｐゴシック" charset="0"/>
                <a:cs typeface="ＭＳ Ｐゴシック" charset="0"/>
              </a:rPr>
              <a:t>Bostadsrättslagen (BRL) innehåller grundläggande regler om bostadsrätt och bostadsrättsföreningar.</a:t>
            </a:r>
          </a:p>
          <a:p>
            <a:r>
              <a:rPr lang="sv-SE" sz="1200" kern="1200" dirty="0">
                <a:solidFill>
                  <a:schemeClr val="tx1"/>
                </a:solidFill>
                <a:latin typeface="+mn-lt"/>
                <a:ea typeface="ＭＳ Ｐゴシック" charset="0"/>
                <a:cs typeface="ＭＳ Ｐゴシック" charset="0"/>
              </a:rPr>
              <a:t>Dessutom finns annan lagstiftning, såsom hyreslagen, årsredovisningslagen,</a:t>
            </a:r>
            <a:r>
              <a:rPr lang="sv-SE" sz="1200" kern="1200" baseline="0" dirty="0">
                <a:solidFill>
                  <a:schemeClr val="tx1"/>
                </a:solidFill>
                <a:latin typeface="+mn-lt"/>
                <a:ea typeface="ＭＳ Ｐゴシック" charset="0"/>
                <a:cs typeface="ＭＳ Ｐゴシック" charset="0"/>
              </a:rPr>
              <a:t> bokföringslagen och miljöbalken som också styr.</a:t>
            </a:r>
            <a:endParaRPr lang="sv-SE" sz="1200" kern="1200" dirty="0">
              <a:solidFill>
                <a:schemeClr val="tx1"/>
              </a:solidFill>
              <a:latin typeface="+mn-lt"/>
              <a:ea typeface="ＭＳ Ｐゴシック" charset="0"/>
              <a:cs typeface="ＭＳ Ｐゴシック" charset="0"/>
            </a:endParaRPr>
          </a:p>
          <a:p>
            <a:endParaRPr lang="sv-SE" dirty="0"/>
          </a:p>
          <a:p>
            <a:r>
              <a:rPr lang="sv-SE" dirty="0"/>
              <a:t>Föreningens eget regelverk är stadgarna. HSB Riksförbund tar fram normalstadgar till hjälp för Bostadsättsföreningen.</a:t>
            </a:r>
            <a:r>
              <a:rPr lang="sv-SE" baseline="0" dirty="0"/>
              <a:t> Om en bostadsrättsförening har äldre stadgar som inte följer lagen, är det lagen som gäller.</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969242E3-0DA2-D04E-B6F3-F0C7A453F2B5}" type="slidenum">
              <a:rPr lang="sv-SE" smtClean="0"/>
              <a:pPr>
                <a:defRPr/>
              </a:pPr>
              <a:t>5</a:t>
            </a:fld>
            <a:endParaRPr lang="sv-SE"/>
          </a:p>
        </p:txBody>
      </p:sp>
    </p:spTree>
    <p:extLst>
      <p:ext uri="{BB962C8B-B14F-4D97-AF65-F5344CB8AC3E}">
        <p14:creationId xmlns:p14="http://schemas.microsoft.com/office/powerpoint/2010/main" val="24730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1" dirty="0"/>
              <a:t>Bild ”</a:t>
            </a:r>
            <a:r>
              <a:rPr lang="sv-SE" sz="1200" b="1" kern="1200" dirty="0">
                <a:solidFill>
                  <a:schemeClr val="tx1"/>
                </a:solidFill>
                <a:latin typeface="+mn-lt"/>
                <a:ea typeface="+mn-ea"/>
                <a:cs typeface="+mn-cs"/>
              </a:rPr>
              <a:t>Andrahandsupplåtelse”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händer att man som bostadsrättshavare vill eller behöver bo på annan adress under en tid. Ansökan om att hyra ut sin lägenhet ska då skickas till styrelsen som ska bevilja eller avslå ansökan.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flera beaktansvärda skäl som normalt sett ska godkänna ansökan; till exempel om man vill prova på att bo med en sambo, man kanske behöver studera under en tid på annan ort, eller vårdas längre tid på sjukhus. Fängelsevistelse kan också vara ett beaktansvärt skäl för andrahandsgodkännande.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Tips till styrelsen: Godkänn som regel andrahandsuthyrning, ett år i taget för att hålla god koll. Godkänn endast en verklig namngiven person.</a:t>
            </a:r>
          </a:p>
          <a:p>
            <a:endParaRPr lang="sv-SE" sz="120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Det finns inte längre något krav på att bostadsrättshavaren ska ha för avsikt att flytta tillbaka till lägenheten för att beaktansvärda skäl ska anses föreligga. Frågan vägs fortfarande in i bedömningen, men är inte avgörande. Däremot anses att ju längre hyrestid desto starkare måste skälen vara.</a:t>
            </a:r>
          </a:p>
          <a:p>
            <a:pPr fontAlgn="base"/>
            <a:endParaRPr lang="sv-SE" sz="1200" b="0" i="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Det finns ingen tidsgräns för andrahandsuthyrning reglerad i lag, tiden får bestämmas från fall till fall. Det hindrar dock inte styrelsen från att tidsbegränsa tillståndet till andrahandsuthyrningen.</a:t>
            </a:r>
          </a:p>
          <a:p>
            <a:pPr fontAlgn="base"/>
            <a:endParaRPr lang="sv-SE" sz="1200" b="0" i="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Att tänka på vid längre uthyrningar är att hyresgästen kan få besittningsskydd efter två år. </a:t>
            </a:r>
          </a:p>
          <a:p>
            <a:pPr fontAlgn="base"/>
            <a:endParaRPr lang="sv-SE" sz="1200" b="0" i="0" kern="1200" dirty="0">
              <a:solidFill>
                <a:schemeClr val="tx1"/>
              </a:solidFill>
              <a:latin typeface="+mn-lt"/>
              <a:ea typeface="+mn-ea"/>
              <a:cs typeface="+mn-cs"/>
            </a:endParaRPr>
          </a:p>
          <a:p>
            <a:pPr fontAlgn="base"/>
            <a:r>
              <a:rPr lang="sv-SE" sz="1200" kern="1200" dirty="0">
                <a:solidFill>
                  <a:schemeClr val="tx1"/>
                </a:solidFill>
                <a:latin typeface="+mn-lt"/>
                <a:ea typeface="+mn-ea"/>
                <a:cs typeface="+mn-cs"/>
              </a:rPr>
              <a:t>PB 2014-03-21:</a:t>
            </a:r>
            <a:r>
              <a:rPr lang="sv-SE" sz="1200" kern="1200" baseline="0" dirty="0">
                <a:solidFill>
                  <a:schemeClr val="tx1"/>
                </a:solidFill>
                <a:latin typeface="+mn-lt"/>
                <a:ea typeface="+mn-ea"/>
                <a:cs typeface="+mn-cs"/>
              </a:rPr>
              <a:t> </a:t>
            </a:r>
          </a:p>
          <a:p>
            <a:r>
              <a:rPr lang="sv-SE" dirty="0"/>
              <a:t>Bostadsrättslagen ändrades i april 2003 så att rätten att hyra ut i andra hand vidgades </a:t>
            </a:r>
            <a:r>
              <a:rPr lang="sv-SE" dirty="0" err="1"/>
              <a:t>bl</a:t>
            </a:r>
            <a:r>
              <a:rPr lang="sv-SE" dirty="0"/>
              <a:t> a till:</a:t>
            </a:r>
          </a:p>
          <a:p>
            <a:br>
              <a:rPr lang="sv-SE" dirty="0"/>
            </a:br>
            <a:r>
              <a:rPr lang="sv-SE" dirty="0"/>
              <a:t>- rätt att hyra ut till egna barn (som t ex ska studera)</a:t>
            </a:r>
          </a:p>
          <a:p>
            <a:br>
              <a:rPr lang="sv-SE" dirty="0"/>
            </a:br>
            <a:r>
              <a:rPr lang="sv-SE" dirty="0"/>
              <a:t>- om man har för avsikt att bosätta sig i lägenheten efter pensionering</a:t>
            </a:r>
          </a:p>
          <a:p>
            <a:endParaRPr lang="sv-SE" dirty="0"/>
          </a:p>
          <a:p>
            <a:r>
              <a:rPr lang="sv-SE" dirty="0"/>
              <a:t>Det finns inte längre något krav på att </a:t>
            </a:r>
            <a:r>
              <a:rPr lang="sv-SE" dirty="0" err="1"/>
              <a:t>bostadsrättshavaren</a:t>
            </a:r>
            <a:r>
              <a:rPr lang="sv-SE" dirty="0"/>
              <a:t> ska ha för avsikt att flytta tillbaka till lägenheten för att beaktansvärda skäl ska anses föreligga. Frågan vägs fortfarande in i bedömningen, men är inte avgörande. Däremot anses att ju längre hyrestid desto starkare måste skälen vara.</a:t>
            </a:r>
          </a:p>
          <a:p>
            <a:endParaRPr lang="sv-SE" sz="120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Lagförslag är</a:t>
            </a:r>
            <a:r>
              <a:rPr lang="sv-SE" sz="1200" b="0" i="0" kern="1200" baseline="0" dirty="0">
                <a:solidFill>
                  <a:schemeClr val="tx1"/>
                </a:solidFill>
                <a:latin typeface="+mn-lt"/>
                <a:ea typeface="+mn-ea"/>
                <a:cs typeface="+mn-cs"/>
              </a:rPr>
              <a:t> på remiss, ska beslutas i juni 2014: Föreningen kan ta ut en </a:t>
            </a:r>
            <a:r>
              <a:rPr lang="sv-SE" sz="1200" b="0" i="0" kern="1200" dirty="0">
                <a:solidFill>
                  <a:schemeClr val="tx1"/>
                </a:solidFill>
                <a:latin typeface="+mn-lt"/>
                <a:ea typeface="+mn-ea"/>
                <a:cs typeface="+mn-cs"/>
              </a:rPr>
              <a:t>särskild avgift av en </a:t>
            </a:r>
            <a:r>
              <a:rPr lang="sv-SE" sz="1200" b="0" i="0" kern="1200" dirty="0" err="1">
                <a:solidFill>
                  <a:schemeClr val="tx1"/>
                </a:solidFill>
                <a:latin typeface="+mn-lt"/>
                <a:ea typeface="+mn-ea"/>
                <a:cs typeface="+mn-cs"/>
              </a:rPr>
              <a:t>bostadsrättshavare</a:t>
            </a:r>
            <a:r>
              <a:rPr lang="sv-SE" sz="1200" b="0" i="0" kern="1200" dirty="0">
                <a:solidFill>
                  <a:schemeClr val="tx1"/>
                </a:solidFill>
                <a:latin typeface="+mn-lt"/>
                <a:ea typeface="+mn-ea"/>
                <a:cs typeface="+mn-cs"/>
              </a:rPr>
              <a:t> som hyr ut sin lägenhet. Detta ska då skrivas in i stadgarna</a:t>
            </a:r>
            <a:r>
              <a:rPr lang="sv-SE" sz="1200" b="0" i="0" kern="1200" baseline="0" dirty="0">
                <a:solidFill>
                  <a:schemeClr val="tx1"/>
                </a:solidFill>
                <a:latin typeface="+mn-lt"/>
                <a:ea typeface="+mn-ea"/>
                <a:cs typeface="+mn-cs"/>
              </a:rPr>
              <a:t> (HSB Normalstadgar för 2011 kan det skrivas in i stadgarna att föreningen).</a:t>
            </a:r>
            <a:endParaRPr lang="sv-SE" sz="1200" b="0" i="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11</a:t>
            </a:fld>
            <a:endParaRPr lang="sv-SE"/>
          </a:p>
        </p:txBody>
      </p:sp>
    </p:spTree>
    <p:extLst>
      <p:ext uri="{BB962C8B-B14F-4D97-AF65-F5344CB8AC3E}">
        <p14:creationId xmlns:p14="http://schemas.microsoft.com/office/powerpoint/2010/main" val="248144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sv-SE" sz="900" b="1">
                <a:solidFill>
                  <a:srgbClr val="002060"/>
                </a:solidFill>
              </a:rPr>
              <a:t>Besiktning</a:t>
            </a:r>
          </a:p>
          <a:p>
            <a:pPr>
              <a:lnSpc>
                <a:spcPct val="80000"/>
              </a:lnSpc>
              <a:spcBef>
                <a:spcPct val="0"/>
              </a:spcBef>
            </a:pPr>
            <a:endParaRPr lang="sv-SE" sz="900" b="1">
              <a:solidFill>
                <a:srgbClr val="002060"/>
              </a:solidFill>
            </a:endParaRPr>
          </a:p>
          <a:p>
            <a:pPr>
              <a:lnSpc>
                <a:spcPct val="80000"/>
              </a:lnSpc>
              <a:spcBef>
                <a:spcPct val="0"/>
              </a:spcBef>
            </a:pPr>
            <a:r>
              <a:rPr lang="sv-SE" sz="900"/>
              <a:t>- minimerar risken för personskador</a:t>
            </a:r>
          </a:p>
          <a:p>
            <a:pPr>
              <a:lnSpc>
                <a:spcPct val="80000"/>
              </a:lnSpc>
              <a:spcBef>
                <a:spcPct val="0"/>
              </a:spcBef>
            </a:pPr>
            <a:r>
              <a:rPr lang="sv-SE" sz="900"/>
              <a:t>- ökar drifttillgängligheten</a:t>
            </a:r>
          </a:p>
          <a:p>
            <a:pPr>
              <a:lnSpc>
                <a:spcPct val="80000"/>
              </a:lnSpc>
              <a:spcBef>
                <a:spcPct val="0"/>
              </a:spcBef>
            </a:pPr>
            <a:r>
              <a:rPr lang="sv-SE" sz="900"/>
              <a:t>- får ett bra underlag för planering av underhåll och investeringar.</a:t>
            </a:r>
          </a:p>
          <a:p>
            <a:pPr>
              <a:lnSpc>
                <a:spcPct val="80000"/>
              </a:lnSpc>
              <a:spcBef>
                <a:spcPct val="0"/>
              </a:spcBef>
            </a:pPr>
            <a:endParaRPr lang="sv-SE" sz="900" b="1">
              <a:solidFill>
                <a:srgbClr val="002060"/>
              </a:solidFill>
            </a:endParaRPr>
          </a:p>
          <a:p>
            <a:pPr>
              <a:lnSpc>
                <a:spcPct val="80000"/>
              </a:lnSpc>
              <a:spcBef>
                <a:spcPct val="0"/>
              </a:spcBef>
            </a:pPr>
            <a:r>
              <a:rPr lang="sv-SE" sz="900">
                <a:solidFill>
                  <a:srgbClr val="002060"/>
                </a:solidFill>
              </a:rPr>
              <a:t>Ventilation (OVK) 3 eller 6 år beroende på F, FT, självdrag eller FTX system. Kollar flöden så att luften byts ut i lägenheten varannan timme. Motoriserade fläktar stör flödet i hela huset</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Hissar/lyftanordningar, årligen. Kollar nödtelefon, dörrar, stopp i rätt läge. </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Motoriserade portar t.ex. garageportar, vartannat år. Kollar skador, korrosion eller slitage på drivsystem, klämrisk/stopp.</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Tryckkärl, 1 - 4 år beroende på typ av kärl. Kollar expansionskärl och vissa typer av värmepumpar, att tryckmätare fungerar, tjocklek.</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Skyddsrum vart 10 år. Kollar att skyddsrummen fungera i händelse av krig (ventilation, dörrar, packningar) och att all utrustning finns. Man kan teckna serviceavtal.</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Köldmedia finns i värmepumpar. Om det är mera än 3 kilo ska det rapporteras till kommunen. Intervall från var 3:e månad till var 12:e månad beroende på mängd. </a:t>
            </a:r>
          </a:p>
          <a:p>
            <a:pPr>
              <a:lnSpc>
                <a:spcPct val="80000"/>
              </a:lnSpc>
              <a:spcBef>
                <a:spcPct val="0"/>
              </a:spcBef>
            </a:pPr>
            <a:endParaRPr lang="sv-SE" sz="900">
              <a:solidFill>
                <a:srgbClr val="002060"/>
              </a:solidFill>
            </a:endParaRPr>
          </a:p>
          <a:p>
            <a:pPr>
              <a:lnSpc>
                <a:spcPct val="80000"/>
              </a:lnSpc>
              <a:spcBef>
                <a:spcPct val="0"/>
              </a:spcBef>
            </a:pPr>
            <a:r>
              <a:rPr lang="sv-SE" sz="900" b="1">
                <a:solidFill>
                  <a:srgbClr val="002060"/>
                </a:solidFill>
              </a:rPr>
              <a:t>Egenkontroll/rapportering</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Radonmätning. Utförs under vinterhalvåret och rapporteras till kommunen. Vid ombyggnad som påverkar ventilationen väsentligt ska ny mätning utföras</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Energideklaration utförs vart 10:e år. Numera kräms att en energiexpert gör besiktning på plats, det räcker inte med sammanställt underlag för förbrukning.</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Rökgasluckor. Kolla att luckorna fungerar och är hela. Man kan teckna serviceavtal.</a:t>
            </a:r>
          </a:p>
          <a:p>
            <a:pPr>
              <a:lnSpc>
                <a:spcPct val="80000"/>
              </a:lnSpc>
              <a:spcBef>
                <a:spcPct val="0"/>
              </a:spcBef>
            </a:pPr>
            <a:endParaRPr lang="sv-SE" sz="900">
              <a:solidFill>
                <a:srgbClr val="002060"/>
              </a:solidFill>
            </a:endParaRPr>
          </a:p>
          <a:p>
            <a:pPr>
              <a:lnSpc>
                <a:spcPct val="80000"/>
              </a:lnSpc>
              <a:spcBef>
                <a:spcPct val="0"/>
              </a:spcBef>
            </a:pPr>
            <a:r>
              <a:rPr lang="sv-SE" sz="900">
                <a:solidFill>
                  <a:srgbClr val="002060"/>
                </a:solidFill>
              </a:rPr>
              <a:t>Systematiskt brandskydd. Kontroll av utrymningsvägar, installation av brandvarnare och ev släckutrustning (flesta bränder börjar i tvättstugan). Ska protokollföras. Finns företag som kartlägger vad som ska kontrolleras.</a:t>
            </a:r>
          </a:p>
          <a:p>
            <a:pPr>
              <a:lnSpc>
                <a:spcPct val="80000"/>
              </a:lnSpc>
              <a:spcBef>
                <a:spcPct val="0"/>
              </a:spcBef>
            </a:pPr>
            <a:endParaRPr lang="sv-SE" sz="900"/>
          </a:p>
        </p:txBody>
      </p:sp>
      <p:sp>
        <p:nvSpPr>
          <p:cNvPr id="41988"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0CCD02-6799-483A-AAA9-4827A3024253}" type="slidenum">
              <a:rPr lang="sv-SE"/>
              <a:pPr fontAlgn="base">
                <a:spcBef>
                  <a:spcPct val="0"/>
                </a:spcBef>
                <a:spcAft>
                  <a:spcPct val="0"/>
                </a:spcAft>
              </a:pPr>
              <a:t>13</a:t>
            </a:fld>
            <a:endParaRPr lang="sv-SE"/>
          </a:p>
        </p:txBody>
      </p:sp>
    </p:spTree>
    <p:extLst>
      <p:ext uri="{BB962C8B-B14F-4D97-AF65-F5344CB8AC3E}">
        <p14:creationId xmlns:p14="http://schemas.microsoft.com/office/powerpoint/2010/main" val="304105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6083" name="Platshållare för anteckningar 2"/>
          <p:cNvSpPr>
            <a:spLocks noGrp="1"/>
          </p:cNvSpPr>
          <p:nvPr>
            <p:ph type="body" idx="1"/>
          </p:nvPr>
        </p:nvSpPr>
        <p:spPr bwMode="auto">
          <a:noFill/>
        </p:spPr>
        <p:txBody>
          <a:bodyPr wrap="square" numCol="1" anchor="t" anchorCtr="0" compatLnSpc="1">
            <a:prstTxWarp prst="textNoShape">
              <a:avLst/>
            </a:prstTxWarp>
          </a:bodyPr>
          <a:lstStyle/>
          <a:p>
            <a:endParaRPr lang="sv-SE"/>
          </a:p>
        </p:txBody>
      </p:sp>
      <p:sp>
        <p:nvSpPr>
          <p:cNvPr id="4" name="Platshållare för bildnummer 3"/>
          <p:cNvSpPr>
            <a:spLocks noGrp="1"/>
          </p:cNvSpPr>
          <p:nvPr>
            <p:ph type="sldNum" sz="quarter" idx="5"/>
          </p:nvPr>
        </p:nvSpPr>
        <p:spPr/>
        <p:txBody>
          <a:bodyPr/>
          <a:lstStyle/>
          <a:p>
            <a:pPr>
              <a:defRPr/>
            </a:pPr>
            <a:fld id="{105DA98B-FA97-4D4C-9200-3B28ACBDE55E}" type="slidenum">
              <a:rPr lang="sv-SE" smtClean="0"/>
              <a:pPr>
                <a:defRPr/>
              </a:pPr>
              <a:t>14</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u="sng" dirty="0">
                <a:solidFill>
                  <a:srgbClr val="002060"/>
                </a:solidFill>
              </a:rPr>
              <a:t>Enkel</a:t>
            </a:r>
            <a:r>
              <a:rPr lang="sv-SE" dirty="0">
                <a:solidFill>
                  <a:srgbClr val="002060"/>
                </a:solidFill>
              </a:rPr>
              <a:t> upphandling av leverantör:</a:t>
            </a:r>
          </a:p>
          <a:p>
            <a:endParaRPr lang="sv-SE" dirty="0">
              <a:solidFill>
                <a:srgbClr val="002060"/>
              </a:solidFill>
            </a:endParaRPr>
          </a:p>
          <a:p>
            <a:pPr>
              <a:buFont typeface="Arial" pitchFamily="34" charset="0"/>
              <a:buChar char="•"/>
            </a:pPr>
            <a:r>
              <a:rPr lang="sv-SE" dirty="0">
                <a:solidFill>
                  <a:srgbClr val="002060"/>
                </a:solidFill>
              </a:rPr>
              <a:t> Vad ska göras?</a:t>
            </a:r>
          </a:p>
          <a:p>
            <a:pPr>
              <a:buFont typeface="Arial" pitchFamily="34" charset="0"/>
              <a:buChar char="•"/>
            </a:pPr>
            <a:r>
              <a:rPr lang="sv-SE" dirty="0">
                <a:solidFill>
                  <a:srgbClr val="002060"/>
                </a:solidFill>
              </a:rPr>
              <a:t> Var? </a:t>
            </a:r>
          </a:p>
          <a:p>
            <a:pPr>
              <a:buFont typeface="Arial" pitchFamily="34" charset="0"/>
              <a:buChar char="•"/>
            </a:pPr>
            <a:r>
              <a:rPr lang="sv-SE" dirty="0">
                <a:solidFill>
                  <a:srgbClr val="002060"/>
                </a:solidFill>
              </a:rPr>
              <a:t> Hur?</a:t>
            </a:r>
          </a:p>
          <a:p>
            <a:pPr>
              <a:buFont typeface="Arial" pitchFamily="34" charset="0"/>
              <a:buChar char="•"/>
            </a:pPr>
            <a:r>
              <a:rPr lang="sv-SE" dirty="0">
                <a:solidFill>
                  <a:srgbClr val="002060"/>
                </a:solidFill>
              </a:rPr>
              <a:t> Av vem?</a:t>
            </a:r>
          </a:p>
          <a:p>
            <a:endParaRPr lang="sv-SE" dirty="0">
              <a:solidFill>
                <a:srgbClr val="002060"/>
              </a:solidFill>
            </a:endParaRPr>
          </a:p>
          <a:p>
            <a:r>
              <a:rPr lang="sv-SE" dirty="0">
                <a:solidFill>
                  <a:srgbClr val="002060"/>
                </a:solidFill>
              </a:rPr>
              <a:t>Om flera entreprenörer är inblandade gäller Bas</a:t>
            </a:r>
            <a:r>
              <a:rPr lang="sv-SE" baseline="0" dirty="0">
                <a:solidFill>
                  <a:srgbClr val="002060"/>
                </a:solidFill>
              </a:rPr>
              <a:t> P och Bas U, kommer senare</a:t>
            </a:r>
            <a:endParaRPr lang="sv-SE" dirty="0">
              <a:solidFill>
                <a:srgbClr val="002060"/>
              </a:solidFill>
            </a:endParaRPr>
          </a:p>
          <a:p>
            <a:endParaRPr lang="sv-SE" dirty="0">
              <a:solidFill>
                <a:srgbClr val="002060"/>
              </a:solidFill>
            </a:endParaRPr>
          </a:p>
          <a:p>
            <a:r>
              <a:rPr lang="sv-SE" dirty="0">
                <a:solidFill>
                  <a:srgbClr val="002060"/>
                </a:solidFill>
              </a:rPr>
              <a:t>Bevaka för ev. omförhandling, t.ex.</a:t>
            </a:r>
            <a:r>
              <a:rPr lang="sv-SE" baseline="0" dirty="0">
                <a:solidFill>
                  <a:srgbClr val="002060"/>
                </a:solidFill>
              </a:rPr>
              <a:t> el- och värmeleverantörer. Gör en förteckning med föreningens avtal, skriv datum för avtalets tecknande, förlängningstid, uppsägningstid och gå årligen igenom vilka avtal som kan sägas upp. Förvaltningsplan</a:t>
            </a:r>
          </a:p>
          <a:p>
            <a:endParaRPr lang="sv-SE" dirty="0">
              <a:solidFill>
                <a:srgbClr val="002060"/>
              </a:solidFill>
            </a:endParaRPr>
          </a:p>
          <a:p>
            <a:r>
              <a:rPr lang="sv-SE" dirty="0">
                <a:solidFill>
                  <a:srgbClr val="002060"/>
                </a:solidFill>
              </a:rPr>
              <a:t>Kommersiella lokaler, är det någon som ska sägas</a:t>
            </a:r>
            <a:r>
              <a:rPr lang="sv-SE" baseline="0" dirty="0">
                <a:solidFill>
                  <a:srgbClr val="002060"/>
                </a:solidFill>
              </a:rPr>
              <a:t> upp för omförhandling? Kan vara hyreshöjning, indextillägg etc. För kommersiella lokaler har bostadsrättsföreningen rätt att ta ut marknadsmässig hyra. </a:t>
            </a:r>
          </a:p>
          <a:p>
            <a:r>
              <a:rPr lang="sv-SE" baseline="0" dirty="0">
                <a:solidFill>
                  <a:srgbClr val="002060"/>
                </a:solidFill>
              </a:rPr>
              <a:t>Förhandling sker enskilt med hyresgästen i samband med att avtalstiden löper ut. Det gäller strikta </a:t>
            </a:r>
            <a:r>
              <a:rPr lang="sv-SE" baseline="0" dirty="0" err="1">
                <a:solidFill>
                  <a:srgbClr val="002060"/>
                </a:solidFill>
              </a:rPr>
              <a:t>formaliakrav</a:t>
            </a:r>
            <a:r>
              <a:rPr lang="sv-SE" baseline="0" dirty="0">
                <a:solidFill>
                  <a:srgbClr val="002060"/>
                </a:solidFill>
              </a:rPr>
              <a:t> vid utformning av uppsägnings- och delgivningshandlingar (bl.a. att uppsägningen skickas med rekommenderat brev). Observera att felaktiga uppsägningar kan leda till skadeståndskrav eller förlorade hyresintäkter. </a:t>
            </a:r>
            <a:endParaRPr lang="sv-SE" dirty="0">
              <a:solidFill>
                <a:srgbClr val="002060"/>
              </a:solidFill>
            </a:endParaRPr>
          </a:p>
          <a:p>
            <a:endParaRPr lang="sv-SE" dirty="0">
              <a:solidFill>
                <a:srgbClr val="002060"/>
              </a:solidFill>
            </a:endParaRPr>
          </a:p>
          <a:p>
            <a:r>
              <a:rPr lang="sv-SE" dirty="0">
                <a:solidFill>
                  <a:srgbClr val="002060"/>
                </a:solidFill>
              </a:rPr>
              <a:t>Hyreslägenheter,</a:t>
            </a:r>
            <a:r>
              <a:rPr lang="sv-SE" baseline="0" dirty="0">
                <a:solidFill>
                  <a:srgbClr val="002060"/>
                </a:solidFill>
              </a:rPr>
              <a:t> underhåll för dessa ska skrivas in i underhållsplanen. Hyrorna är reglerade genom det s k bruksvärdessystemet. Det betyder att en bostadsrättsförening inte får sätta en hyra som är högre än hyran för en lägenhet med motsvarande standard hos de kommunala bostadsföretagen. När dessa höjer sina hyror har bostadsrättsföreningen rätt att höja lika mycket. Hyreshöjningar sker normalt en gång per år. </a:t>
            </a:r>
          </a:p>
          <a:p>
            <a:endParaRPr lang="sv-SE" dirty="0">
              <a:solidFill>
                <a:srgbClr val="002060"/>
              </a:solidFill>
            </a:endParaRPr>
          </a:p>
          <a:p>
            <a:r>
              <a:rPr lang="sv-SE" dirty="0">
                <a:solidFill>
                  <a:srgbClr val="002060"/>
                </a:solidFill>
              </a:rPr>
              <a:t>Standardhöjande åtgärder kräver skriftligt godkännande från hyresgästen för att hyran ska kunna höjas. Föreningen kan vända sig till hyresnämnden då hyresgäst icke godkänner höjning</a:t>
            </a:r>
          </a:p>
          <a:p>
            <a:endParaRPr lang="sv-SE" dirty="0">
              <a:solidFill>
                <a:srgbClr val="002060"/>
              </a:solidFill>
            </a:endParaRPr>
          </a:p>
          <a:p>
            <a:endParaRPr lang="sv-SE" dirty="0">
              <a:solidFill>
                <a:srgbClr val="002060"/>
              </a:solidFill>
            </a:endParaRPr>
          </a:p>
          <a:p>
            <a:pPr defTabSz="882213">
              <a:defRPr/>
            </a:pPr>
            <a:r>
              <a:rPr lang="sv-SE" dirty="0">
                <a:solidFill>
                  <a:srgbClr val="002060"/>
                </a:solidFill>
              </a:rPr>
              <a:t>Avtalen förvaras på betryggande sätt – liksom protokoll, i flamsäkert kassaskåp. Har föreningen det?</a:t>
            </a:r>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16</a:t>
            </a:fld>
            <a:endParaRPr lang="sv-SE" dirty="0"/>
          </a:p>
        </p:txBody>
      </p:sp>
    </p:spTree>
    <p:extLst>
      <p:ext uri="{BB962C8B-B14F-4D97-AF65-F5344CB8AC3E}">
        <p14:creationId xmlns:p14="http://schemas.microsoft.com/office/powerpoint/2010/main" val="289711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sv-SE" u="sng" dirty="0">
                <a:solidFill>
                  <a:srgbClr val="002060"/>
                </a:solidFill>
              </a:rPr>
              <a:t>Enkel</a:t>
            </a:r>
            <a:r>
              <a:rPr lang="sv-SE" dirty="0">
                <a:solidFill>
                  <a:srgbClr val="002060"/>
                </a:solidFill>
              </a:rPr>
              <a:t> upphandling av leverantör:</a:t>
            </a:r>
          </a:p>
          <a:p>
            <a:endParaRPr lang="sv-SE" dirty="0">
              <a:solidFill>
                <a:srgbClr val="002060"/>
              </a:solidFill>
            </a:endParaRPr>
          </a:p>
          <a:p>
            <a:pPr>
              <a:buFont typeface="Arial" pitchFamily="34" charset="0"/>
              <a:buChar char="•"/>
            </a:pPr>
            <a:r>
              <a:rPr lang="sv-SE" dirty="0">
                <a:solidFill>
                  <a:srgbClr val="002060"/>
                </a:solidFill>
              </a:rPr>
              <a:t> Vad ska göras?</a:t>
            </a:r>
          </a:p>
          <a:p>
            <a:pPr>
              <a:buFont typeface="Arial" pitchFamily="34" charset="0"/>
              <a:buChar char="•"/>
            </a:pPr>
            <a:r>
              <a:rPr lang="sv-SE" dirty="0">
                <a:solidFill>
                  <a:srgbClr val="002060"/>
                </a:solidFill>
              </a:rPr>
              <a:t> Var? </a:t>
            </a:r>
          </a:p>
          <a:p>
            <a:pPr>
              <a:buFont typeface="Arial" pitchFamily="34" charset="0"/>
              <a:buChar char="•"/>
            </a:pPr>
            <a:r>
              <a:rPr lang="sv-SE" dirty="0">
                <a:solidFill>
                  <a:srgbClr val="002060"/>
                </a:solidFill>
              </a:rPr>
              <a:t> Hur?</a:t>
            </a:r>
          </a:p>
          <a:p>
            <a:pPr>
              <a:buFont typeface="Arial" pitchFamily="34" charset="0"/>
              <a:buChar char="•"/>
            </a:pPr>
            <a:r>
              <a:rPr lang="sv-SE" dirty="0">
                <a:solidFill>
                  <a:srgbClr val="002060"/>
                </a:solidFill>
              </a:rPr>
              <a:t> Av vem?</a:t>
            </a:r>
          </a:p>
          <a:p>
            <a:endParaRPr lang="sv-SE" dirty="0">
              <a:solidFill>
                <a:srgbClr val="002060"/>
              </a:solidFill>
            </a:endParaRPr>
          </a:p>
          <a:p>
            <a:r>
              <a:rPr lang="sv-SE" dirty="0">
                <a:solidFill>
                  <a:srgbClr val="002060"/>
                </a:solidFill>
              </a:rPr>
              <a:t>Om flera entreprenörer är inblandade gäller Bas</a:t>
            </a:r>
            <a:r>
              <a:rPr lang="sv-SE" baseline="0" dirty="0">
                <a:solidFill>
                  <a:srgbClr val="002060"/>
                </a:solidFill>
              </a:rPr>
              <a:t> P och Bas U, kommer senare</a:t>
            </a:r>
            <a:endParaRPr lang="sv-SE" dirty="0">
              <a:solidFill>
                <a:srgbClr val="002060"/>
              </a:solidFill>
            </a:endParaRPr>
          </a:p>
          <a:p>
            <a:endParaRPr lang="sv-SE" dirty="0">
              <a:solidFill>
                <a:srgbClr val="002060"/>
              </a:solidFill>
            </a:endParaRPr>
          </a:p>
          <a:p>
            <a:r>
              <a:rPr lang="sv-SE" dirty="0">
                <a:solidFill>
                  <a:srgbClr val="002060"/>
                </a:solidFill>
              </a:rPr>
              <a:t>Bevaka för ev. omförhandling, t.ex.</a:t>
            </a:r>
            <a:r>
              <a:rPr lang="sv-SE" baseline="0" dirty="0">
                <a:solidFill>
                  <a:srgbClr val="002060"/>
                </a:solidFill>
              </a:rPr>
              <a:t> el- och värmeleverantörer. Gör en förteckning med föreningens avtal, skriv datum för avtalets tecknande, förlängningstid, uppsägningstid och gå årligen igenom vilka avtal som kan sägas upp. Förvaltningsplan</a:t>
            </a:r>
          </a:p>
          <a:p>
            <a:endParaRPr lang="sv-SE" dirty="0">
              <a:solidFill>
                <a:srgbClr val="002060"/>
              </a:solidFill>
            </a:endParaRPr>
          </a:p>
          <a:p>
            <a:r>
              <a:rPr lang="sv-SE" dirty="0">
                <a:solidFill>
                  <a:srgbClr val="002060"/>
                </a:solidFill>
              </a:rPr>
              <a:t>Kommersiella lokaler, är det någon som ska sägas</a:t>
            </a:r>
            <a:r>
              <a:rPr lang="sv-SE" baseline="0" dirty="0">
                <a:solidFill>
                  <a:srgbClr val="002060"/>
                </a:solidFill>
              </a:rPr>
              <a:t> upp för omförhandling? Kan vara hyreshöjning, indextillägg etc. För kommersiella lokaler har bostadsrättsföreningen rätt att ta ut marknadsmässig hyra. </a:t>
            </a:r>
          </a:p>
          <a:p>
            <a:r>
              <a:rPr lang="sv-SE" baseline="0" dirty="0">
                <a:solidFill>
                  <a:srgbClr val="002060"/>
                </a:solidFill>
              </a:rPr>
              <a:t>Förhandling sker enskilt med hyresgästen i samband med att avtalstiden löper ut. Det gäller strikta </a:t>
            </a:r>
            <a:r>
              <a:rPr lang="sv-SE" baseline="0" dirty="0" err="1">
                <a:solidFill>
                  <a:srgbClr val="002060"/>
                </a:solidFill>
              </a:rPr>
              <a:t>formaliakrav</a:t>
            </a:r>
            <a:r>
              <a:rPr lang="sv-SE" baseline="0" dirty="0">
                <a:solidFill>
                  <a:srgbClr val="002060"/>
                </a:solidFill>
              </a:rPr>
              <a:t> vid utformning av uppsägnings- och delgivningshandlingar (bl.a. att uppsägningen skickas med rekommenderat brev). Observera att felaktiga uppsägningar kan leda till skadeståndskrav eller förlorade hyresintäkter. </a:t>
            </a:r>
            <a:endParaRPr lang="sv-SE" dirty="0">
              <a:solidFill>
                <a:srgbClr val="002060"/>
              </a:solidFill>
            </a:endParaRPr>
          </a:p>
          <a:p>
            <a:endParaRPr lang="sv-SE" dirty="0">
              <a:solidFill>
                <a:srgbClr val="002060"/>
              </a:solidFill>
            </a:endParaRPr>
          </a:p>
          <a:p>
            <a:r>
              <a:rPr lang="sv-SE" dirty="0">
                <a:solidFill>
                  <a:srgbClr val="002060"/>
                </a:solidFill>
              </a:rPr>
              <a:t>Hyreslägenheter,</a:t>
            </a:r>
            <a:r>
              <a:rPr lang="sv-SE" baseline="0" dirty="0">
                <a:solidFill>
                  <a:srgbClr val="002060"/>
                </a:solidFill>
              </a:rPr>
              <a:t> underhåll för dessa ska skrivas in i underhållsplanen. Hyrorna är reglerade genom det s k bruksvärdessystemet. Det betyder att en bostadsrättsförening inte får sätta en hyra som är högre än hyran för en lägenhet med motsvarande standard hos de kommunala bostadsföretagen. När dessa höjer sina hyror har bostadsrättsföreningen rätt att höja lika mycket. Hyreshöjningar sker normalt en gång per år. </a:t>
            </a:r>
          </a:p>
          <a:p>
            <a:endParaRPr lang="sv-SE" dirty="0">
              <a:solidFill>
                <a:srgbClr val="002060"/>
              </a:solidFill>
            </a:endParaRPr>
          </a:p>
          <a:p>
            <a:r>
              <a:rPr lang="sv-SE" dirty="0">
                <a:solidFill>
                  <a:srgbClr val="002060"/>
                </a:solidFill>
              </a:rPr>
              <a:t>Standardhöjande åtgärder kräver skriftligt godkännande från hyresgästen för att hyran ska kunna höjas. Föreningen kan vända sig till hyresnämnden då hyresgäst icke godkänner höjning</a:t>
            </a:r>
          </a:p>
          <a:p>
            <a:endParaRPr lang="sv-SE" dirty="0">
              <a:solidFill>
                <a:srgbClr val="002060"/>
              </a:solidFill>
            </a:endParaRPr>
          </a:p>
          <a:p>
            <a:endParaRPr lang="sv-SE" dirty="0">
              <a:solidFill>
                <a:srgbClr val="002060"/>
              </a:solidFill>
            </a:endParaRPr>
          </a:p>
          <a:p>
            <a:pPr defTabSz="882213">
              <a:defRPr/>
            </a:pPr>
            <a:r>
              <a:rPr lang="sv-SE" dirty="0">
                <a:solidFill>
                  <a:srgbClr val="002060"/>
                </a:solidFill>
              </a:rPr>
              <a:t>Avtalen förvaras på betryggande sätt – liksom protokoll, i flamsäkert kassaskåp. Har föreningen det?</a:t>
            </a:r>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17</a:t>
            </a:fld>
            <a:endParaRPr lang="sv-SE" dirty="0"/>
          </a:p>
        </p:txBody>
      </p:sp>
    </p:spTree>
    <p:extLst>
      <p:ext uri="{BB962C8B-B14F-4D97-AF65-F5344CB8AC3E}">
        <p14:creationId xmlns:p14="http://schemas.microsoft.com/office/powerpoint/2010/main" val="154622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4" name="Bildobjekt 7" descr="Logga1.png"/>
          <p:cNvPicPr>
            <a:picLocks noChangeAspect="1"/>
          </p:cNvPicPr>
          <p:nvPr userDrawn="1"/>
        </p:nvPicPr>
        <p:blipFill>
          <a:blip r:embed="rId2" cstate="print"/>
          <a:srcRect/>
          <a:stretch>
            <a:fillRect/>
          </a:stretch>
        </p:blipFill>
        <p:spPr bwMode="auto">
          <a:xfrm>
            <a:off x="6534150" y="4800600"/>
            <a:ext cx="2286000" cy="1652588"/>
          </a:xfrm>
          <a:prstGeom prst="rect">
            <a:avLst/>
          </a:prstGeom>
          <a:noFill/>
          <a:ln w="9525">
            <a:noFill/>
            <a:miter lim="800000"/>
            <a:headEnd/>
            <a:tailEnd/>
          </a:ln>
        </p:spPr>
      </p:pic>
      <p:sp>
        <p:nvSpPr>
          <p:cNvPr id="2" name="Rubrik 1"/>
          <p:cNvSpPr>
            <a:spLocks noGrp="1"/>
          </p:cNvSpPr>
          <p:nvPr>
            <p:ph type="ctrTitle"/>
          </p:nvPr>
        </p:nvSpPr>
        <p:spPr>
          <a:xfrm>
            <a:off x="811213" y="865972"/>
            <a:ext cx="8015288" cy="1698932"/>
          </a:xfrm>
        </p:spPr>
        <p:txBody>
          <a:bodyPr bIns="46800" anchorCtr="0"/>
          <a:lstStyle>
            <a:lvl1pPr>
              <a:defRPr sz="5400"/>
            </a:lvl1pPr>
          </a:lstStyle>
          <a:p>
            <a:r>
              <a:rPr lang="sv-SE"/>
              <a:t>Klicka här för att ändra format</a:t>
            </a:r>
            <a:endParaRPr lang="sv-SE" dirty="0"/>
          </a:p>
        </p:txBody>
      </p:sp>
      <p:sp>
        <p:nvSpPr>
          <p:cNvPr id="11" name="Underrubrik 2"/>
          <p:cNvSpPr>
            <a:spLocks noGrp="1"/>
          </p:cNvSpPr>
          <p:nvPr>
            <p:ph type="subTitle" idx="1"/>
          </p:nvPr>
        </p:nvSpPr>
        <p:spPr>
          <a:xfrm>
            <a:off x="811211" y="2552700"/>
            <a:ext cx="8017200" cy="1752600"/>
          </a:xfrm>
        </p:spPr>
        <p:txBody>
          <a:bodyPr>
            <a:normAutofit/>
          </a:bodyPr>
          <a:lstStyle>
            <a:lvl1pPr marL="0" indent="0" algn="l">
              <a:buNone/>
              <a:defRPr sz="2400" b="1"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sidfot 4"/>
          <p:cNvSpPr>
            <a:spLocks noGrp="1"/>
          </p:cNvSpPr>
          <p:nvPr>
            <p:ph type="ftr" sz="quarter" idx="10"/>
          </p:nvPr>
        </p:nvSpPr>
        <p:spPr/>
        <p:txBody>
          <a:bodyPr/>
          <a:lstStyle>
            <a:lvl1pPr>
              <a:defRPr/>
            </a:lvl1pPr>
          </a:lstStyle>
          <a:p>
            <a:pPr>
              <a:defRPr/>
            </a:pPr>
            <a:r>
              <a:rPr lang="sv-SE"/>
              <a:t>HSB - Titel, datum</a:t>
            </a:r>
          </a:p>
        </p:txBody>
      </p:sp>
      <p:sp>
        <p:nvSpPr>
          <p:cNvPr id="5" name="Platshållare för bildnummer 7"/>
          <p:cNvSpPr>
            <a:spLocks noGrp="1"/>
          </p:cNvSpPr>
          <p:nvPr>
            <p:ph type="sldNum" sz="quarter" idx="11"/>
          </p:nvPr>
        </p:nvSpPr>
        <p:spPr/>
        <p:txBody>
          <a:bodyPr/>
          <a:lstStyle>
            <a:lvl1pPr>
              <a:defRPr/>
            </a:lvl1pPr>
          </a:lstStyle>
          <a:p>
            <a:pPr>
              <a:defRPr/>
            </a:pPr>
            <a:fld id="{3959465C-A10A-499C-BDFB-9C688A6345C6}"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04862" y="1628800"/>
            <a:ext cx="8015287" cy="3600400"/>
          </a:xfrm>
        </p:spPr>
        <p:txBody>
          <a:bodyPr anchor="ctr" anchorCtr="0"/>
          <a:lstStyle>
            <a:lvl1pPr algn="l">
              <a:defRPr sz="5400" b="1" cap="all"/>
            </a:lvl1pPr>
          </a:lstStyle>
          <a:p>
            <a:r>
              <a:rPr lang="sv-SE"/>
              <a:t>Klicka här för att ändra format</a:t>
            </a:r>
            <a:endParaRPr lang="sv-SE" dirty="0"/>
          </a:p>
        </p:txBody>
      </p:sp>
      <p:sp>
        <p:nvSpPr>
          <p:cNvPr id="3" name="Platshållare för sidfot 4"/>
          <p:cNvSpPr>
            <a:spLocks noGrp="1"/>
          </p:cNvSpPr>
          <p:nvPr>
            <p:ph type="ftr" sz="quarter" idx="10"/>
          </p:nvPr>
        </p:nvSpPr>
        <p:spPr/>
        <p:txBody>
          <a:bodyPr/>
          <a:lstStyle>
            <a:lvl1pPr>
              <a:defRPr/>
            </a:lvl1pPr>
          </a:lstStyle>
          <a:p>
            <a:pPr>
              <a:defRPr/>
            </a:pPr>
            <a:r>
              <a:rPr lang="sv-SE"/>
              <a:t>HSB - Titel, datum</a:t>
            </a:r>
          </a:p>
        </p:txBody>
      </p:sp>
      <p:sp>
        <p:nvSpPr>
          <p:cNvPr id="4" name="Platshållare för bildnummer 7"/>
          <p:cNvSpPr>
            <a:spLocks noGrp="1"/>
          </p:cNvSpPr>
          <p:nvPr>
            <p:ph type="sldNum" sz="quarter" idx="11"/>
          </p:nvPr>
        </p:nvSpPr>
        <p:spPr/>
        <p:txBody>
          <a:bodyPr/>
          <a:lstStyle>
            <a:lvl1pPr>
              <a:defRPr/>
            </a:lvl1pPr>
          </a:lstStyle>
          <a:p>
            <a:pPr>
              <a:defRPr/>
            </a:pPr>
            <a:fld id="{18F7748D-B0A7-4A42-931C-C5EBA23F848F}"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0486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6047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0"/>
          </p:nvPr>
        </p:nvSpPr>
        <p:spPr/>
        <p:txBody>
          <a:bodyPr/>
          <a:lstStyle>
            <a:lvl1pPr>
              <a:defRPr/>
            </a:lvl1pPr>
          </a:lstStyle>
          <a:p>
            <a:pPr>
              <a:defRPr/>
            </a:pPr>
            <a:r>
              <a:rPr lang="sv-SE"/>
              <a:t>HSB - Titel, datum</a:t>
            </a:r>
          </a:p>
        </p:txBody>
      </p:sp>
      <p:sp>
        <p:nvSpPr>
          <p:cNvPr id="6" name="Platshållare för bildnummer 7"/>
          <p:cNvSpPr>
            <a:spLocks noGrp="1"/>
          </p:cNvSpPr>
          <p:nvPr>
            <p:ph type="sldNum" sz="quarter" idx="11"/>
          </p:nvPr>
        </p:nvSpPr>
        <p:spPr/>
        <p:txBody>
          <a:bodyPr/>
          <a:lstStyle>
            <a:lvl1pPr>
              <a:defRPr/>
            </a:lvl1pPr>
          </a:lstStyle>
          <a:p>
            <a:pPr>
              <a:defRPr/>
            </a:pPr>
            <a:fld id="{32BFED4A-1D71-45CB-9104-F1BFC29D2838}"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395289" y="1095375"/>
            <a:ext cx="8424862" cy="5357813"/>
          </a:xfrm>
        </p:spPr>
        <p:txBody>
          <a:bodyPr rtlCol="0">
            <a:normAutofit/>
          </a:bodyPr>
          <a:lstStyle/>
          <a:p>
            <a:pPr lvl="0"/>
            <a:r>
              <a:rPr lang="sv-SE" noProof="0"/>
              <a:t>Klicka på ikonen för att lägga till en bild</a:t>
            </a:r>
          </a:p>
        </p:txBody>
      </p:sp>
      <p:sp>
        <p:nvSpPr>
          <p:cNvPr id="3" name="Platshållare för sidfot 4"/>
          <p:cNvSpPr>
            <a:spLocks noGrp="1"/>
          </p:cNvSpPr>
          <p:nvPr>
            <p:ph type="ftr" sz="quarter" idx="14"/>
          </p:nvPr>
        </p:nvSpPr>
        <p:spPr/>
        <p:txBody>
          <a:bodyPr/>
          <a:lstStyle>
            <a:lvl1pPr>
              <a:defRPr/>
            </a:lvl1pPr>
          </a:lstStyle>
          <a:p>
            <a:pPr>
              <a:defRPr/>
            </a:pPr>
            <a:r>
              <a:rPr lang="sv-SE"/>
              <a:t>HSB - Titel, datum</a:t>
            </a:r>
          </a:p>
        </p:txBody>
      </p:sp>
      <p:sp>
        <p:nvSpPr>
          <p:cNvPr id="4" name="Platshållare för bildnummer 7"/>
          <p:cNvSpPr>
            <a:spLocks noGrp="1"/>
          </p:cNvSpPr>
          <p:nvPr>
            <p:ph type="sldNum" sz="quarter" idx="15"/>
          </p:nvPr>
        </p:nvSpPr>
        <p:spPr/>
        <p:txBody>
          <a:bodyPr/>
          <a:lstStyle>
            <a:lvl1pPr>
              <a:defRPr/>
            </a:lvl1pPr>
          </a:lstStyle>
          <a:p>
            <a:pPr>
              <a:defRPr/>
            </a:pPr>
            <a:fld id="{2F5EB9BE-0633-41FE-8AD9-766BAB8D6489}" type="slidenum">
              <a:rPr lang="sv-SE"/>
              <a:pPr>
                <a:defRPr/>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4"/>
          <p:cNvSpPr>
            <a:spLocks noGrp="1"/>
          </p:cNvSpPr>
          <p:nvPr>
            <p:ph type="ftr" sz="quarter" idx="10"/>
          </p:nvPr>
        </p:nvSpPr>
        <p:spPr/>
        <p:txBody>
          <a:bodyPr/>
          <a:lstStyle>
            <a:lvl1pPr>
              <a:defRPr/>
            </a:lvl1pPr>
          </a:lstStyle>
          <a:p>
            <a:pPr>
              <a:defRPr/>
            </a:pPr>
            <a:r>
              <a:rPr lang="sv-SE"/>
              <a:t>HSB - Titel, datum</a:t>
            </a:r>
          </a:p>
        </p:txBody>
      </p:sp>
      <p:sp>
        <p:nvSpPr>
          <p:cNvPr id="4" name="Platshållare för bildnummer 7"/>
          <p:cNvSpPr>
            <a:spLocks noGrp="1"/>
          </p:cNvSpPr>
          <p:nvPr>
            <p:ph type="sldNum" sz="quarter" idx="11"/>
          </p:nvPr>
        </p:nvSpPr>
        <p:spPr/>
        <p:txBody>
          <a:bodyPr/>
          <a:lstStyle>
            <a:lvl1pPr>
              <a:defRPr/>
            </a:lvl1pPr>
          </a:lstStyle>
          <a:p>
            <a:pPr>
              <a:defRPr/>
            </a:pPr>
            <a:fld id="{E35328B3-DABE-44B8-9F8B-C687D15188A2}"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4"/>
          <p:cNvSpPr>
            <a:spLocks noGrp="1"/>
          </p:cNvSpPr>
          <p:nvPr>
            <p:ph type="ftr" sz="quarter" idx="10"/>
          </p:nvPr>
        </p:nvSpPr>
        <p:spPr/>
        <p:txBody>
          <a:bodyPr/>
          <a:lstStyle>
            <a:lvl1pPr>
              <a:defRPr/>
            </a:lvl1pPr>
          </a:lstStyle>
          <a:p>
            <a:pPr>
              <a:defRPr/>
            </a:pPr>
            <a:r>
              <a:rPr lang="sv-SE"/>
              <a:t>HSB - Titel, datum</a:t>
            </a:r>
          </a:p>
        </p:txBody>
      </p:sp>
      <p:sp>
        <p:nvSpPr>
          <p:cNvPr id="3" name="Platshållare för bildnummer 7"/>
          <p:cNvSpPr>
            <a:spLocks noGrp="1"/>
          </p:cNvSpPr>
          <p:nvPr>
            <p:ph type="sldNum" sz="quarter" idx="11"/>
          </p:nvPr>
        </p:nvSpPr>
        <p:spPr/>
        <p:txBody>
          <a:bodyPr/>
          <a:lstStyle>
            <a:lvl1pPr>
              <a:defRPr/>
            </a:lvl1pPr>
          </a:lstStyle>
          <a:p>
            <a:pPr>
              <a:defRPr/>
            </a:pPr>
            <a:fld id="{09FAE7AB-53BE-46F2-B6A6-886FA404D413}"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06450" y="982663"/>
            <a:ext cx="8016875" cy="1150937"/>
          </a:xfrm>
          <a:prstGeom prst="rect">
            <a:avLst/>
          </a:prstGeom>
        </p:spPr>
        <p:txBody>
          <a:bodyPr vert="horz" lIns="91440" tIns="45720" rIns="91440" bIns="45720" rtlCol="0" anchor="b">
            <a:noAutofit/>
          </a:bodyPr>
          <a:lstStyle/>
          <a:p>
            <a:r>
              <a:rPr lang="sv-SE" dirty="0"/>
              <a:t>Klicka här för att ändra format</a:t>
            </a:r>
          </a:p>
        </p:txBody>
      </p:sp>
      <p:sp>
        <p:nvSpPr>
          <p:cNvPr id="1027" name="Platshållare för text 2"/>
          <p:cNvSpPr>
            <a:spLocks noGrp="1"/>
          </p:cNvSpPr>
          <p:nvPr>
            <p:ph type="body" idx="1"/>
          </p:nvPr>
        </p:nvSpPr>
        <p:spPr bwMode="auto">
          <a:xfrm>
            <a:off x="804863" y="2133600"/>
            <a:ext cx="8015287" cy="4319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804863" y="750888"/>
            <a:ext cx="3767137" cy="179387"/>
          </a:xfrm>
          <a:prstGeom prst="rect">
            <a:avLst/>
          </a:prstGeom>
        </p:spPr>
        <p:txBody>
          <a:bodyPr vert="horz" lIns="91440" tIns="45720" rIns="91440" bIns="18000" rtlCol="0" anchor="b"/>
          <a:lstStyle>
            <a:lvl1pPr algn="l" fontAlgn="auto">
              <a:spcBef>
                <a:spcPts val="0"/>
              </a:spcBef>
              <a:spcAft>
                <a:spcPts val="0"/>
              </a:spcAft>
              <a:defRPr sz="1000" b="1">
                <a:solidFill>
                  <a:srgbClr val="B5ACBD"/>
                </a:solidFill>
                <a:latin typeface="Arial" pitchFamily="34" charset="0"/>
                <a:cs typeface="Arial" pitchFamily="34" charset="0"/>
              </a:defRPr>
            </a:lvl1pPr>
          </a:lstStyle>
          <a:p>
            <a:pPr>
              <a:defRPr/>
            </a:pPr>
            <a:r>
              <a:rPr lang="sv-SE"/>
              <a:t>HSB - Titel, datum</a:t>
            </a:r>
          </a:p>
        </p:txBody>
      </p:sp>
      <p:pic>
        <p:nvPicPr>
          <p:cNvPr id="1029" name="Bildobjekt 8" descr="Logga2.png"/>
          <p:cNvPicPr>
            <a:picLocks noChangeAspect="1"/>
          </p:cNvPicPr>
          <p:nvPr/>
        </p:nvPicPr>
        <p:blipFill>
          <a:blip r:embed="rId9" cstate="print"/>
          <a:srcRect/>
          <a:stretch>
            <a:fillRect/>
          </a:stretch>
        </p:blipFill>
        <p:spPr bwMode="auto">
          <a:xfrm>
            <a:off x="7883525" y="244475"/>
            <a:ext cx="908050" cy="655638"/>
          </a:xfrm>
          <a:prstGeom prst="rect">
            <a:avLst/>
          </a:prstGeom>
          <a:noFill/>
          <a:ln w="9525">
            <a:noFill/>
            <a:miter lim="800000"/>
            <a:headEnd/>
            <a:tailEnd/>
          </a:ln>
        </p:spPr>
      </p:pic>
      <p:sp>
        <p:nvSpPr>
          <p:cNvPr id="10" name="Line 8"/>
          <p:cNvSpPr>
            <a:spLocks noChangeShapeType="1"/>
          </p:cNvSpPr>
          <p:nvPr/>
        </p:nvSpPr>
        <p:spPr bwMode="auto">
          <a:xfrm>
            <a:off x="396875" y="942975"/>
            <a:ext cx="8423275" cy="0"/>
          </a:xfrm>
          <a:prstGeom prst="line">
            <a:avLst/>
          </a:prstGeom>
          <a:noFill/>
          <a:ln w="19050">
            <a:solidFill>
              <a:srgbClr val="B5ACBD"/>
            </a:solidFill>
            <a:round/>
            <a:headEnd/>
            <a:tailEnd/>
          </a:ln>
        </p:spPr>
        <p:txBody>
          <a:bodyPr wrap="none" anchor="ctr"/>
          <a:lstStyle/>
          <a:p>
            <a:pPr fontAlgn="auto">
              <a:spcBef>
                <a:spcPts val="0"/>
              </a:spcBef>
              <a:spcAft>
                <a:spcPts val="0"/>
              </a:spcAft>
              <a:defRPr/>
            </a:pPr>
            <a:endParaRPr lang="sv-SE">
              <a:latin typeface="+mn-lt"/>
              <a:cs typeface="+mn-cs"/>
            </a:endParaRPr>
          </a:p>
        </p:txBody>
      </p:sp>
      <p:sp>
        <p:nvSpPr>
          <p:cNvPr id="11" name="Platshållare för bildnummer 7"/>
          <p:cNvSpPr>
            <a:spLocks noGrp="1"/>
          </p:cNvSpPr>
          <p:nvPr>
            <p:ph type="sldNum" sz="quarter" idx="4"/>
          </p:nvPr>
        </p:nvSpPr>
        <p:spPr>
          <a:xfrm>
            <a:off x="7467600" y="6551613"/>
            <a:ext cx="1439863" cy="180975"/>
          </a:xfrm>
          <a:prstGeom prst="rect">
            <a:avLst/>
          </a:prstGeom>
        </p:spPr>
        <p:txBody>
          <a:bodyPr vert="horz" lIns="91440" tIns="45720" rIns="91440" bIns="45720" rtlCol="0" anchor="ctr"/>
          <a:lstStyle>
            <a:lvl1pPr algn="r" fontAlgn="auto">
              <a:spcBef>
                <a:spcPts val="0"/>
              </a:spcBef>
              <a:spcAft>
                <a:spcPts val="0"/>
              </a:spcAft>
              <a:defRPr sz="1000">
                <a:solidFill>
                  <a:srgbClr val="B5ACBD"/>
                </a:solidFill>
                <a:latin typeface="+mn-lt"/>
                <a:cs typeface="+mn-cs"/>
              </a:defRPr>
            </a:lvl1pPr>
          </a:lstStyle>
          <a:p>
            <a:pPr>
              <a:defRPr/>
            </a:pPr>
            <a:fld id="{F73A44F7-C46D-43D0-8E66-690E73F2CDA4}"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Lst>
  <p:hf sldNum="0" hdr="0" ftr="0" dt="0"/>
  <p:txStyles>
    <p:title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1412776"/>
            <a:ext cx="8431212" cy="2058987"/>
          </a:xfrm>
        </p:spPr>
        <p:txBody>
          <a:bodyPr/>
          <a:lstStyle/>
          <a:p>
            <a:pPr algn="ctr" eaLnBrk="1" fontAlgn="auto" hangingPunct="1">
              <a:spcAft>
                <a:spcPts val="0"/>
              </a:spcAft>
              <a:defRPr/>
            </a:pPr>
            <a:r>
              <a:rPr lang="sv-SE" sz="3600" dirty="0"/>
              <a:t>Välkommen till </a:t>
            </a:r>
            <a:br>
              <a:rPr lang="sv-SE" sz="3600" dirty="0"/>
            </a:br>
            <a:r>
              <a:rPr lang="sv-SE" sz="3600" dirty="0"/>
              <a:t>kursen styrelsens fastighetsägaransvar</a:t>
            </a:r>
          </a:p>
        </p:txBody>
      </p:sp>
      <p:sp>
        <p:nvSpPr>
          <p:cNvPr id="3" name="Platshållare för innehåll 2">
            <a:extLst>
              <a:ext uri="{FF2B5EF4-FFF2-40B4-BE49-F238E27FC236}">
                <a16:creationId xmlns:a16="http://schemas.microsoft.com/office/drawing/2014/main" id="{912EDED1-F9BE-437B-BC2B-25161564F87B}"/>
              </a:ext>
            </a:extLst>
          </p:cNvPr>
          <p:cNvSpPr txBox="1">
            <a:spLocks/>
          </p:cNvSpPr>
          <p:nvPr/>
        </p:nvSpPr>
        <p:spPr bwMode="auto">
          <a:xfrm>
            <a:off x="2630922" y="3861048"/>
            <a:ext cx="3960440" cy="13066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l" rtl="0" eaLnBrk="0" fontAlgn="base" hangingPunct="0">
              <a:spcBef>
                <a:spcPts val="600"/>
              </a:spcBef>
              <a:spcAft>
                <a:spcPct val="0"/>
              </a:spcAft>
              <a:buClr>
                <a:schemeClr val="accent2"/>
              </a:buClr>
              <a:buSzPct val="120000"/>
              <a:buFont typeface="Arial" charset="0"/>
              <a:buNone/>
              <a:defRPr sz="2400" b="1" kern="1200" cap="all" baseline="0">
                <a:solidFill>
                  <a:schemeClr val="tx2"/>
                </a:solidFill>
                <a:latin typeface="Arial" pitchFamily="34" charset="0"/>
                <a:ea typeface="+mn-ea"/>
                <a:cs typeface="Arial" pitchFamily="34" charset="0"/>
              </a:defRPr>
            </a:lvl1pPr>
            <a:lvl2pPr marL="457200" indent="0" algn="ctr" rtl="0" eaLnBrk="0" fontAlgn="base" hangingPunct="0">
              <a:spcBef>
                <a:spcPts val="600"/>
              </a:spcBef>
              <a:spcAft>
                <a:spcPct val="0"/>
              </a:spcAft>
              <a:buClr>
                <a:schemeClr val="accent2"/>
              </a:buClr>
              <a:buFont typeface="Arial" charset="0"/>
              <a:buNone/>
              <a:defRPr sz="24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ts val="600"/>
              </a:spcBef>
              <a:spcAft>
                <a:spcPct val="0"/>
              </a:spcAft>
              <a:buClr>
                <a:schemeClr val="accent2"/>
              </a:buClr>
              <a:buFont typeface="Arial" charset="0"/>
              <a:buNone/>
              <a:defRPr sz="20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ts val="600"/>
              </a:spcBef>
              <a:spcAft>
                <a:spcPct val="0"/>
              </a:spcAft>
              <a:buClr>
                <a:schemeClr val="accent2"/>
              </a:buClr>
              <a:buFont typeface="Arial" charset="0"/>
              <a:buNone/>
              <a:defRPr sz="15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ts val="600"/>
              </a:spcBef>
              <a:spcAft>
                <a:spcPct val="0"/>
              </a:spcAft>
              <a:buClr>
                <a:schemeClr val="accent2"/>
              </a:buClr>
              <a:buFont typeface="Arial" charset="0"/>
              <a:buNone/>
              <a:defRPr sz="11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sv-SE" sz="2800" dirty="0"/>
              <a:t>HANS JANSSON</a:t>
            </a:r>
          </a:p>
          <a:p>
            <a:pPr algn="ctr"/>
            <a:r>
              <a:rPr lang="sv-SE" sz="2800" dirty="0"/>
              <a:t>20 april</a:t>
            </a:r>
          </a:p>
          <a:p>
            <a:pPr algn="ctr"/>
            <a:r>
              <a:rPr lang="sv-SE" sz="2800" dirty="0"/>
              <a:t>Tyresö-Haninge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69D232C-E8E7-4320-B999-A8F3C746B590}"/>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A1D29349-06CC-4050-AA58-94DD984FE4C1}"/>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2</a:t>
            </a:r>
          </a:p>
        </p:txBody>
      </p:sp>
      <p:sp>
        <p:nvSpPr>
          <p:cNvPr id="4" name="Rectangle 2">
            <a:extLst>
              <a:ext uri="{FF2B5EF4-FFF2-40B4-BE49-F238E27FC236}">
                <a16:creationId xmlns:a16="http://schemas.microsoft.com/office/drawing/2014/main" id="{78E243FB-3DF8-47DC-9E7F-86EED370E330}"/>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Medlemmars lagkrav</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58446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460432" cy="1150937"/>
          </a:xfrm>
        </p:spPr>
        <p:txBody>
          <a:bodyPr/>
          <a:lstStyle/>
          <a:p>
            <a:r>
              <a:rPr lang="sv-SE" dirty="0"/>
              <a:t>När kan du bli av med lägenheten?</a:t>
            </a:r>
          </a:p>
        </p:txBody>
      </p:sp>
      <p:sp>
        <p:nvSpPr>
          <p:cNvPr id="3" name="Platshållare för innehåll 2"/>
          <p:cNvSpPr>
            <a:spLocks noGrp="1"/>
          </p:cNvSpPr>
          <p:nvPr>
            <p:ph idx="1"/>
          </p:nvPr>
        </p:nvSpPr>
        <p:spPr>
          <a:xfrm>
            <a:off x="612000" y="2340000"/>
            <a:ext cx="7583741" cy="4176316"/>
          </a:xfrm>
        </p:spPr>
        <p:txBody>
          <a:bodyPr>
            <a:normAutofit/>
          </a:bodyPr>
          <a:lstStyle/>
          <a:p>
            <a:pPr>
              <a:lnSpc>
                <a:spcPct val="90000"/>
              </a:lnSpc>
              <a:defRPr/>
            </a:pPr>
            <a:r>
              <a:rPr lang="sv-SE" b="1" dirty="0"/>
              <a:t>Vid misskötsel</a:t>
            </a:r>
          </a:p>
          <a:p>
            <a:pPr>
              <a:lnSpc>
                <a:spcPct val="90000"/>
              </a:lnSpc>
              <a:defRPr/>
            </a:pPr>
            <a:r>
              <a:rPr lang="sv-SE" b="1" dirty="0"/>
              <a:t>Följer inte stadgar och lagar</a:t>
            </a:r>
          </a:p>
          <a:p>
            <a:pPr>
              <a:lnSpc>
                <a:spcPct val="90000"/>
              </a:lnSpc>
              <a:defRPr/>
            </a:pPr>
            <a:r>
              <a:rPr lang="sv-SE" b="1" dirty="0"/>
              <a:t>Renoverar utan tillstånd </a:t>
            </a:r>
          </a:p>
          <a:p>
            <a:pPr>
              <a:lnSpc>
                <a:spcPct val="90000"/>
              </a:lnSpc>
              <a:defRPr/>
            </a:pPr>
            <a:r>
              <a:rPr lang="sv-SE" b="1" dirty="0"/>
              <a:t>Inte betalar månadsavgift i tid</a:t>
            </a:r>
          </a:p>
          <a:p>
            <a:pPr>
              <a:lnSpc>
                <a:spcPct val="90000"/>
              </a:lnSpc>
              <a:defRPr/>
            </a:pPr>
            <a:r>
              <a:rPr lang="sv-SE" b="1" dirty="0"/>
              <a:t>Otillåten andrahandsuthyrning</a:t>
            </a:r>
          </a:p>
          <a:p>
            <a:pPr>
              <a:lnSpc>
                <a:spcPct val="90000"/>
              </a:lnSpc>
              <a:defRPr/>
            </a:pPr>
            <a:r>
              <a:rPr lang="sv-SE" b="1" dirty="0"/>
              <a:t>Inte lämnar tillträde för entreprenörer</a:t>
            </a:r>
          </a:p>
        </p:txBody>
      </p:sp>
      <p:sp>
        <p:nvSpPr>
          <p:cNvPr id="6" name="Rektangel 5">
            <a:extLst>
              <a:ext uri="{FF2B5EF4-FFF2-40B4-BE49-F238E27FC236}">
                <a16:creationId xmlns:a16="http://schemas.microsoft.com/office/drawing/2014/main" id="{1AAF94AB-44AF-4B3D-97D0-384920937F1F}"/>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C18386B5-8A3D-461D-8A4E-20718BD78F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174" y="1836096"/>
            <a:ext cx="3267863" cy="2888097"/>
          </a:xfrm>
          <a:prstGeom prst="rect">
            <a:avLst/>
          </a:prstGeom>
        </p:spPr>
      </p:pic>
    </p:spTree>
    <p:extLst>
      <p:ext uri="{BB962C8B-B14F-4D97-AF65-F5344CB8AC3E}">
        <p14:creationId xmlns:p14="http://schemas.microsoft.com/office/powerpoint/2010/main" val="171183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628000"/>
          </a:xfrm>
        </p:spPr>
        <p:txBody>
          <a:bodyPr/>
          <a:lstStyle/>
          <a:p>
            <a:pPr>
              <a:lnSpc>
                <a:spcPct val="90000"/>
              </a:lnSpc>
            </a:pPr>
            <a:r>
              <a:rPr lang="sv-SE" dirty="0"/>
              <a:t>Andrahandsuthyrning</a:t>
            </a:r>
          </a:p>
        </p:txBody>
      </p:sp>
      <p:sp>
        <p:nvSpPr>
          <p:cNvPr id="3" name="Platshållare för innehåll 2"/>
          <p:cNvSpPr>
            <a:spLocks noGrp="1"/>
          </p:cNvSpPr>
          <p:nvPr>
            <p:ph idx="1"/>
          </p:nvPr>
        </p:nvSpPr>
        <p:spPr>
          <a:xfrm>
            <a:off x="612000" y="2160000"/>
            <a:ext cx="5040561" cy="2510015"/>
          </a:xfrm>
        </p:spPr>
        <p:txBody>
          <a:bodyPr>
            <a:normAutofit/>
          </a:bodyPr>
          <a:lstStyle/>
          <a:p>
            <a:pPr>
              <a:lnSpc>
                <a:spcPct val="90000"/>
              </a:lnSpc>
            </a:pPr>
            <a:r>
              <a:rPr lang="sv-SE" b="1" dirty="0"/>
              <a:t>Skäl för uthyrning</a:t>
            </a:r>
          </a:p>
          <a:p>
            <a:pPr>
              <a:lnSpc>
                <a:spcPct val="90000"/>
              </a:lnSpc>
            </a:pPr>
            <a:r>
              <a:rPr lang="sv-SE" b="1" dirty="0"/>
              <a:t>Airbnb, inte tillåtet</a:t>
            </a:r>
          </a:p>
          <a:p>
            <a:pPr>
              <a:lnSpc>
                <a:spcPct val="90000"/>
              </a:lnSpc>
            </a:pPr>
            <a:r>
              <a:rPr lang="sv-SE" b="1" dirty="0"/>
              <a:t>Inneboende</a:t>
            </a:r>
          </a:p>
          <a:p>
            <a:pPr>
              <a:lnSpc>
                <a:spcPct val="90000"/>
              </a:lnSpc>
            </a:pPr>
            <a:r>
              <a:rPr lang="sv-SE" b="1" dirty="0"/>
              <a:t>Ansvar för bostadsrätten</a:t>
            </a:r>
          </a:p>
          <a:p>
            <a:pPr>
              <a:lnSpc>
                <a:spcPct val="90000"/>
              </a:lnSpc>
            </a:pPr>
            <a:r>
              <a:rPr lang="sv-SE" b="1" dirty="0"/>
              <a:t>Avgift för administration</a:t>
            </a:r>
          </a:p>
        </p:txBody>
      </p:sp>
      <p:sp>
        <p:nvSpPr>
          <p:cNvPr id="8" name="Rektangel 7">
            <a:extLst>
              <a:ext uri="{FF2B5EF4-FFF2-40B4-BE49-F238E27FC236}">
                <a16:creationId xmlns:a16="http://schemas.microsoft.com/office/drawing/2014/main" id="{E74D965E-B975-45E4-935A-C3E319EDE730}"/>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972A71E-63C7-421D-9078-01A1C9319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764704"/>
            <a:ext cx="6300192" cy="4722838"/>
          </a:xfrm>
          <a:prstGeom prst="rect">
            <a:avLst/>
          </a:prstGeom>
        </p:spPr>
      </p:pic>
    </p:spTree>
    <p:extLst>
      <p:ext uri="{BB962C8B-B14F-4D97-AF65-F5344CB8AC3E}">
        <p14:creationId xmlns:p14="http://schemas.microsoft.com/office/powerpoint/2010/main" val="34341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5AAAA3C-AA44-4CEB-9299-323DEE99D874}"/>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61C696BF-9FDB-4272-A300-BBE241D97EB3}"/>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3</a:t>
            </a:r>
          </a:p>
        </p:txBody>
      </p:sp>
      <p:sp>
        <p:nvSpPr>
          <p:cNvPr id="4" name="Rectangle 2">
            <a:extLst>
              <a:ext uri="{FF2B5EF4-FFF2-40B4-BE49-F238E27FC236}">
                <a16:creationId xmlns:a16="http://schemas.microsoft.com/office/drawing/2014/main" id="{9664F05E-4A80-49C2-81D3-852ED0927894}"/>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Uppfylla myndighetskrav</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396046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4752528" cy="1150937"/>
          </a:xfrm>
        </p:spPr>
        <p:txBody>
          <a:bodyPr/>
          <a:lstStyle/>
          <a:p>
            <a:pPr fontAlgn="auto">
              <a:spcAft>
                <a:spcPts val="0"/>
              </a:spcAft>
              <a:defRPr/>
            </a:pPr>
            <a:r>
              <a:rPr lang="sv-SE" dirty="0"/>
              <a:t>Myndighetskrav</a:t>
            </a:r>
            <a:br>
              <a:rPr lang="sv-SE" dirty="0"/>
            </a:br>
            <a:endParaRPr lang="sv-SE" dirty="0"/>
          </a:p>
        </p:txBody>
      </p:sp>
      <p:sp>
        <p:nvSpPr>
          <p:cNvPr id="3" name="Platshållare för innehåll 2"/>
          <p:cNvSpPr>
            <a:spLocks noGrp="1"/>
          </p:cNvSpPr>
          <p:nvPr>
            <p:ph idx="1"/>
          </p:nvPr>
        </p:nvSpPr>
        <p:spPr>
          <a:xfrm>
            <a:off x="612000" y="1844824"/>
            <a:ext cx="4896544" cy="4973154"/>
          </a:xfrm>
        </p:spPr>
        <p:txBody>
          <a:bodyPr rtlCol="0">
            <a:normAutofit fontScale="85000" lnSpcReduction="20000"/>
          </a:bodyPr>
          <a:lstStyle/>
          <a:p>
            <a:pPr marL="216000" indent="-216000" eaLnBrk="1" fontAlgn="auto" hangingPunct="1">
              <a:spcAft>
                <a:spcPts val="0"/>
              </a:spcAft>
              <a:buFont typeface="Arial" pitchFamily="34" charset="0"/>
              <a:buNone/>
              <a:defRPr/>
            </a:pPr>
            <a:r>
              <a:rPr lang="sv-SE" b="1" dirty="0">
                <a:solidFill>
                  <a:srgbClr val="002060"/>
                </a:solidFill>
              </a:rPr>
              <a:t>Funktionsbesiktning</a:t>
            </a:r>
          </a:p>
          <a:p>
            <a:pPr>
              <a:lnSpc>
                <a:spcPct val="110000"/>
              </a:lnSpc>
              <a:defRPr/>
            </a:pPr>
            <a:r>
              <a:rPr lang="sv-SE" b="1" dirty="0"/>
              <a:t>Ventilation (OVK)</a:t>
            </a:r>
          </a:p>
          <a:p>
            <a:pPr>
              <a:lnSpc>
                <a:spcPct val="110000"/>
              </a:lnSpc>
              <a:defRPr/>
            </a:pPr>
            <a:r>
              <a:rPr lang="sv-SE" b="1" dirty="0"/>
              <a:t>Hissar/lyftanordningar</a:t>
            </a:r>
          </a:p>
          <a:p>
            <a:pPr>
              <a:lnSpc>
                <a:spcPct val="110000"/>
              </a:lnSpc>
              <a:defRPr/>
            </a:pPr>
            <a:r>
              <a:rPr lang="sv-SE" b="1" dirty="0"/>
              <a:t>Motoriserade portar</a:t>
            </a:r>
          </a:p>
          <a:p>
            <a:pPr>
              <a:lnSpc>
                <a:spcPct val="110000"/>
              </a:lnSpc>
              <a:defRPr/>
            </a:pPr>
            <a:r>
              <a:rPr lang="sv-SE" b="1" dirty="0"/>
              <a:t>Lekplatser </a:t>
            </a:r>
          </a:p>
          <a:p>
            <a:pPr>
              <a:lnSpc>
                <a:spcPct val="110000"/>
              </a:lnSpc>
              <a:defRPr/>
            </a:pPr>
            <a:r>
              <a:rPr lang="sv-SE" b="1" dirty="0"/>
              <a:t>Skyddsrum</a:t>
            </a:r>
          </a:p>
          <a:p>
            <a:pPr marL="216000" indent="-216000" eaLnBrk="1" fontAlgn="auto" hangingPunct="1">
              <a:spcAft>
                <a:spcPts val="0"/>
              </a:spcAft>
              <a:buFont typeface="Arial" pitchFamily="34" charset="0"/>
              <a:buNone/>
              <a:defRPr/>
            </a:pPr>
            <a:endParaRPr lang="sv-SE" dirty="0">
              <a:solidFill>
                <a:srgbClr val="002060"/>
              </a:solidFill>
            </a:endParaRPr>
          </a:p>
          <a:p>
            <a:pPr marL="216000" indent="-216000" eaLnBrk="1" fontAlgn="auto" hangingPunct="1">
              <a:spcAft>
                <a:spcPts val="0"/>
              </a:spcAft>
              <a:buFont typeface="Arial" pitchFamily="34" charset="0"/>
              <a:buNone/>
              <a:defRPr/>
            </a:pPr>
            <a:r>
              <a:rPr lang="sv-SE" b="1" dirty="0">
                <a:solidFill>
                  <a:srgbClr val="002060"/>
                </a:solidFill>
              </a:rPr>
              <a:t>Egenkontroll/rapportering</a:t>
            </a:r>
          </a:p>
          <a:p>
            <a:pPr>
              <a:lnSpc>
                <a:spcPct val="110000"/>
              </a:lnSpc>
              <a:defRPr/>
            </a:pPr>
            <a:r>
              <a:rPr lang="sv-SE" b="1" dirty="0"/>
              <a:t>Radonmätning</a:t>
            </a:r>
          </a:p>
          <a:p>
            <a:pPr>
              <a:lnSpc>
                <a:spcPct val="110000"/>
              </a:lnSpc>
              <a:defRPr/>
            </a:pPr>
            <a:r>
              <a:rPr lang="sv-SE" b="1" dirty="0"/>
              <a:t>Energideklaration</a:t>
            </a:r>
          </a:p>
          <a:p>
            <a:pPr>
              <a:lnSpc>
                <a:spcPct val="110000"/>
              </a:lnSpc>
              <a:defRPr/>
            </a:pPr>
            <a:r>
              <a:rPr lang="sv-SE" b="1" dirty="0"/>
              <a:t>Rökgasluckor</a:t>
            </a:r>
          </a:p>
          <a:p>
            <a:pPr>
              <a:lnSpc>
                <a:spcPct val="110000"/>
              </a:lnSpc>
              <a:defRPr/>
            </a:pPr>
            <a:r>
              <a:rPr lang="sv-SE" b="1" dirty="0"/>
              <a:t>Systematiskt brandskydd</a:t>
            </a:r>
          </a:p>
          <a:p>
            <a:pPr marL="216000" indent="-216000" fontAlgn="auto">
              <a:spcAft>
                <a:spcPts val="0"/>
              </a:spcAft>
              <a:buFont typeface="Arial" pitchFamily="34" charset="0"/>
              <a:buChar char="•"/>
              <a:defRPr/>
            </a:pPr>
            <a:endParaRPr lang="sv-SE" dirty="0">
              <a:solidFill>
                <a:srgbClr val="002060"/>
              </a:solidFill>
            </a:endParaRPr>
          </a:p>
          <a:p>
            <a:pPr marL="216000" indent="-216000" fontAlgn="auto">
              <a:spcAft>
                <a:spcPts val="0"/>
              </a:spcAft>
              <a:buFont typeface="Arial" pitchFamily="34" charset="0"/>
              <a:buChar char="•"/>
              <a:defRPr/>
            </a:pPr>
            <a:endParaRPr lang="sv-SE" dirty="0">
              <a:solidFill>
                <a:srgbClr val="002060"/>
              </a:solidFill>
            </a:endParaRPr>
          </a:p>
        </p:txBody>
      </p:sp>
      <p:sp>
        <p:nvSpPr>
          <p:cNvPr id="5" name="Rektangel 4">
            <a:extLst>
              <a:ext uri="{FF2B5EF4-FFF2-40B4-BE49-F238E27FC236}">
                <a16:creationId xmlns:a16="http://schemas.microsoft.com/office/drawing/2014/main" id="{06B0B3CE-B538-4126-8657-8E76017AF3CC}"/>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E74887D2-207C-4AB7-8649-AFFC4E3B7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00808"/>
            <a:ext cx="4320480" cy="3961847"/>
          </a:xfrm>
          <a:prstGeom prst="rect">
            <a:avLst/>
          </a:prstGeom>
        </p:spPr>
      </p:pic>
    </p:spTree>
    <p:extLst>
      <p:ext uri="{BB962C8B-B14F-4D97-AF65-F5344CB8AC3E}">
        <p14:creationId xmlns:p14="http://schemas.microsoft.com/office/powerpoint/2010/main" val="257025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1150937"/>
          </a:xfrm>
        </p:spPr>
        <p:txBody>
          <a:bodyPr/>
          <a:lstStyle/>
          <a:p>
            <a:pPr eaLnBrk="1" fontAlgn="auto" hangingPunct="1">
              <a:spcAft>
                <a:spcPts val="0"/>
              </a:spcAft>
              <a:defRPr/>
            </a:pPr>
            <a:r>
              <a:rPr lang="sv-SE" dirty="0"/>
              <a:t>Sophantering</a:t>
            </a:r>
            <a:br>
              <a:rPr lang="sv-SE" dirty="0"/>
            </a:br>
            <a:endParaRPr lang="sv-SE" dirty="0"/>
          </a:p>
        </p:txBody>
      </p:sp>
      <p:sp>
        <p:nvSpPr>
          <p:cNvPr id="21507" name="Platshållare för innehåll 2"/>
          <p:cNvSpPr>
            <a:spLocks noGrp="1"/>
          </p:cNvSpPr>
          <p:nvPr>
            <p:ph idx="1"/>
          </p:nvPr>
        </p:nvSpPr>
        <p:spPr>
          <a:xfrm>
            <a:off x="612000" y="2160000"/>
            <a:ext cx="7704138" cy="4319587"/>
          </a:xfrm>
        </p:spPr>
        <p:txBody>
          <a:bodyPr/>
          <a:lstStyle/>
          <a:p>
            <a:pPr>
              <a:lnSpc>
                <a:spcPct val="90000"/>
              </a:lnSpc>
              <a:defRPr/>
            </a:pPr>
            <a:r>
              <a:rPr lang="sv-SE" b="1" dirty="0"/>
              <a:t>Kommunen hämtar hushållssopor</a:t>
            </a:r>
          </a:p>
          <a:p>
            <a:pPr>
              <a:lnSpc>
                <a:spcPct val="90000"/>
              </a:lnSpc>
              <a:defRPr/>
            </a:pPr>
            <a:r>
              <a:rPr lang="sv-SE" b="1" dirty="0"/>
              <a:t>Fastighetsägaren samlar in hushållssopor</a:t>
            </a:r>
          </a:p>
          <a:p>
            <a:pPr>
              <a:lnSpc>
                <a:spcPct val="90000"/>
              </a:lnSpc>
              <a:defRPr/>
            </a:pPr>
            <a:r>
              <a:rPr lang="sv-SE" b="1" dirty="0"/>
              <a:t>Övriga sopor/farligt avfall hänvisas till miljöstationer</a:t>
            </a:r>
          </a:p>
          <a:p>
            <a:pPr>
              <a:lnSpc>
                <a:spcPct val="90000"/>
              </a:lnSpc>
              <a:defRPr/>
            </a:pPr>
            <a:r>
              <a:rPr lang="sv-SE" b="1" dirty="0"/>
              <a:t>Källsortering</a:t>
            </a:r>
          </a:p>
          <a:p>
            <a:pPr>
              <a:lnSpc>
                <a:spcPct val="90000"/>
              </a:lnSpc>
              <a:defRPr/>
            </a:pPr>
            <a:r>
              <a:rPr lang="sv-SE" b="1" dirty="0"/>
              <a:t>Grovsoprum</a:t>
            </a:r>
          </a:p>
        </p:txBody>
      </p:sp>
      <p:sp>
        <p:nvSpPr>
          <p:cNvPr id="5" name="Rektangel 4">
            <a:extLst>
              <a:ext uri="{FF2B5EF4-FFF2-40B4-BE49-F238E27FC236}">
                <a16:creationId xmlns:a16="http://schemas.microsoft.com/office/drawing/2014/main" id="{26043E9D-C6C9-4A4F-AD6A-D712CE19B354}"/>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DABFC6C4-B4F0-438A-AD5C-31AD317F9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068960"/>
            <a:ext cx="5340461" cy="32396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11ED3-8A75-4113-AC06-BF8C06BEE76E}"/>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2E6515E7-DD29-4A91-8C18-10970C316816}"/>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4</a:t>
            </a:r>
          </a:p>
        </p:txBody>
      </p:sp>
      <p:sp>
        <p:nvSpPr>
          <p:cNvPr id="4" name="Rectangle 2">
            <a:extLst>
              <a:ext uri="{FF2B5EF4-FFF2-40B4-BE49-F238E27FC236}">
                <a16:creationId xmlns:a16="http://schemas.microsoft.com/office/drawing/2014/main" id="{613604E1-8C0D-4291-A76B-FF941BC91BC0}"/>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Löpande drift och skötsel</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91242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892480" cy="1160856"/>
          </a:xfrm>
        </p:spPr>
        <p:txBody>
          <a:bodyPr/>
          <a:lstStyle/>
          <a:p>
            <a:r>
              <a:rPr lang="sv-SE" dirty="0"/>
              <a:t>Skötsel- och </a:t>
            </a:r>
            <a:br>
              <a:rPr lang="sv-SE" dirty="0"/>
            </a:br>
            <a:r>
              <a:rPr lang="sv-SE" dirty="0"/>
              <a:t>abonnemangsavtal </a:t>
            </a:r>
          </a:p>
        </p:txBody>
      </p:sp>
      <p:sp>
        <p:nvSpPr>
          <p:cNvPr id="5" name="Platshållare för innehåll 2"/>
          <p:cNvSpPr txBox="1">
            <a:spLocks/>
          </p:cNvSpPr>
          <p:nvPr/>
        </p:nvSpPr>
        <p:spPr>
          <a:xfrm>
            <a:off x="3491880" y="2412000"/>
            <a:ext cx="5544616" cy="4104456"/>
          </a:xfrm>
          <a:prstGeom prst="rect">
            <a:avLst/>
          </a:prstGeom>
        </p:spPr>
        <p:txBody>
          <a:bodyPr vert="horz" lIns="91440" tIns="45720" rIns="91440" bIns="45720" rtlCol="0">
            <a:normAutofit/>
          </a:bodyPr>
          <a:lstStyle/>
          <a:p>
            <a:pPr marL="457200" marR="0" lvl="0" indent="-457200" defTabSz="914400" eaLnBrk="0" latinLnBrk="0" hangingPunct="0">
              <a:lnSpc>
                <a:spcPct val="90000"/>
              </a:lnSpc>
              <a:spcBef>
                <a:spcPts val="600"/>
              </a:spcBef>
              <a:buClr>
                <a:schemeClr val="accent2"/>
              </a:buClr>
              <a:buSzPct val="120000"/>
              <a:buFont typeface="Arial" panose="020B0604020202020204" pitchFamily="34" charset="0"/>
              <a:buChar char="•"/>
              <a:tabLst/>
              <a:defRPr/>
            </a:pPr>
            <a:r>
              <a:rPr lang="sv-SE" sz="2800" b="1" dirty="0">
                <a:solidFill>
                  <a:srgbClr val="4B4B4B"/>
                </a:solidFill>
                <a:latin typeface="Arial" pitchFamily="34" charset="0"/>
                <a:cs typeface="Arial" pitchFamily="34" charset="0"/>
              </a:rPr>
              <a:t>Ha kontroll på era avtal</a:t>
            </a:r>
          </a:p>
          <a:p>
            <a:pPr marL="457200" marR="0" lvl="0" indent="-457200" defTabSz="914400" eaLnBrk="0" latinLnBrk="0" hangingPunct="0">
              <a:lnSpc>
                <a:spcPct val="90000"/>
              </a:lnSpc>
              <a:spcBef>
                <a:spcPts val="600"/>
              </a:spcBef>
              <a:buClr>
                <a:schemeClr val="accent2"/>
              </a:buClr>
              <a:buSzPct val="120000"/>
              <a:buFont typeface="Arial" panose="020B0604020202020204" pitchFamily="34" charset="0"/>
              <a:buChar char="•"/>
              <a:tabLst/>
              <a:defRPr/>
            </a:pPr>
            <a:r>
              <a:rPr lang="sv-SE" sz="2800" b="1" dirty="0">
                <a:solidFill>
                  <a:srgbClr val="4B4B4B"/>
                </a:solidFill>
                <a:latin typeface="Arial" pitchFamily="34" charset="0"/>
                <a:cs typeface="Arial" pitchFamily="34" charset="0"/>
              </a:rPr>
              <a:t>Upphandla regelbundet</a:t>
            </a:r>
          </a:p>
          <a:p>
            <a:pPr marL="457200" marR="0" lvl="0" indent="-457200" defTabSz="914400" eaLnBrk="0" latinLnBrk="0" hangingPunct="0">
              <a:lnSpc>
                <a:spcPct val="90000"/>
              </a:lnSpc>
              <a:spcBef>
                <a:spcPts val="600"/>
              </a:spcBef>
              <a:buClr>
                <a:schemeClr val="accent2"/>
              </a:buClr>
              <a:buSzPct val="120000"/>
              <a:buFont typeface="Arial" panose="020B0604020202020204" pitchFamily="34" charset="0"/>
              <a:buChar char="•"/>
              <a:tabLst/>
              <a:defRPr/>
            </a:pPr>
            <a:r>
              <a:rPr lang="sv-SE" sz="2800" b="1" dirty="0">
                <a:solidFill>
                  <a:srgbClr val="4B4B4B"/>
                </a:solidFill>
                <a:latin typeface="Arial" pitchFamily="34" charset="0"/>
                <a:cs typeface="Arial" pitchFamily="34" charset="0"/>
              </a:rPr>
              <a:t>Ni säkerställer att ni får det ni betalar för</a:t>
            </a:r>
          </a:p>
          <a:p>
            <a:pPr marL="457200" marR="0" lvl="0" indent="-457200" defTabSz="914400" eaLnBrk="0" latinLnBrk="0" hangingPunct="0">
              <a:lnSpc>
                <a:spcPct val="90000"/>
              </a:lnSpc>
              <a:spcBef>
                <a:spcPts val="600"/>
              </a:spcBef>
              <a:buClr>
                <a:schemeClr val="accent2"/>
              </a:buClr>
              <a:buSzPct val="120000"/>
              <a:buFont typeface="Arial" panose="020B0604020202020204" pitchFamily="34" charset="0"/>
              <a:buChar char="•"/>
              <a:tabLst/>
              <a:defRPr/>
            </a:pPr>
            <a:r>
              <a:rPr lang="sv-SE" sz="2800" b="1" dirty="0">
                <a:solidFill>
                  <a:srgbClr val="4B4B4B"/>
                </a:solidFill>
                <a:latin typeface="Arial" pitchFamily="34" charset="0"/>
                <a:cs typeface="Arial" pitchFamily="34" charset="0"/>
              </a:rPr>
              <a:t>Driftsmöten-uppföljning av leverans av tjänsten</a:t>
            </a:r>
          </a:p>
        </p:txBody>
      </p:sp>
      <p:sp>
        <p:nvSpPr>
          <p:cNvPr id="7" name="Rektangel 6">
            <a:extLst>
              <a:ext uri="{FF2B5EF4-FFF2-40B4-BE49-F238E27FC236}">
                <a16:creationId xmlns:a16="http://schemas.microsoft.com/office/drawing/2014/main" id="{6D791CE4-4483-4159-9399-41A767DD90EF}"/>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DAE9BF68-A26C-4002-B7C4-C1D9E11C5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7958">
            <a:off x="240110" y="2415859"/>
            <a:ext cx="3189272" cy="3312368"/>
          </a:xfrm>
          <a:prstGeom prst="rect">
            <a:avLst/>
          </a:prstGeom>
        </p:spPr>
      </p:pic>
    </p:spTree>
    <p:extLst>
      <p:ext uri="{BB962C8B-B14F-4D97-AF65-F5344CB8AC3E}">
        <p14:creationId xmlns:p14="http://schemas.microsoft.com/office/powerpoint/2010/main" val="234033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892480" cy="1160856"/>
          </a:xfrm>
        </p:spPr>
        <p:txBody>
          <a:bodyPr/>
          <a:lstStyle/>
          <a:p>
            <a:r>
              <a:rPr lang="sv-SE" dirty="0"/>
              <a:t>Skötsel- och </a:t>
            </a:r>
            <a:br>
              <a:rPr lang="sv-SE" dirty="0"/>
            </a:br>
            <a:r>
              <a:rPr lang="sv-SE" dirty="0"/>
              <a:t>abonnemangsavtal </a:t>
            </a:r>
          </a:p>
        </p:txBody>
      </p:sp>
      <p:sp>
        <p:nvSpPr>
          <p:cNvPr id="5" name="Platshållare för innehåll 2"/>
          <p:cNvSpPr txBox="1">
            <a:spLocks/>
          </p:cNvSpPr>
          <p:nvPr/>
        </p:nvSpPr>
        <p:spPr>
          <a:xfrm>
            <a:off x="4427984" y="2412000"/>
            <a:ext cx="5472608" cy="4104456"/>
          </a:xfrm>
          <a:prstGeom prst="rect">
            <a:avLst/>
          </a:prstGeom>
        </p:spPr>
        <p:txBody>
          <a:bodyPr vert="horz" lIns="91440" tIns="45720" rIns="91440" bIns="45720" rtlCol="0">
            <a:normAutofit/>
          </a:bodyPr>
          <a:lstStyle/>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Förvaltning</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El</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Värme</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Källsortering</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Städning</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Hisservice</a:t>
            </a:r>
          </a:p>
          <a:p>
            <a:pPr marL="215900" marR="0" lvl="0" indent="-215900" defTabSz="914400" eaLnBrk="0" latinLnBrk="0" hangingPunct="0">
              <a:lnSpc>
                <a:spcPct val="90000"/>
              </a:lnSpc>
              <a:spcBef>
                <a:spcPts val="600"/>
              </a:spcBef>
              <a:buClr>
                <a:schemeClr val="accent2"/>
              </a:buClr>
              <a:buSzPct val="120000"/>
              <a:buFont typeface="Arial" charset="0"/>
              <a:buChar char="•"/>
              <a:tabLst/>
              <a:defRPr/>
            </a:pPr>
            <a:r>
              <a:rPr lang="sv-SE" sz="2800" b="1" dirty="0">
                <a:solidFill>
                  <a:srgbClr val="4B4B4B"/>
                </a:solidFill>
                <a:latin typeface="Arial" pitchFamily="34" charset="0"/>
                <a:cs typeface="Arial" pitchFamily="34" charset="0"/>
              </a:rPr>
              <a:t>Besiktningar</a:t>
            </a:r>
          </a:p>
        </p:txBody>
      </p:sp>
      <p:sp>
        <p:nvSpPr>
          <p:cNvPr id="7" name="Rektangel 6">
            <a:extLst>
              <a:ext uri="{FF2B5EF4-FFF2-40B4-BE49-F238E27FC236}">
                <a16:creationId xmlns:a16="http://schemas.microsoft.com/office/drawing/2014/main" id="{6D791CE4-4483-4159-9399-41A767DD90EF}"/>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DAE9BF68-A26C-4002-B7C4-C1D9E11C5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7958">
            <a:off x="810425" y="2438047"/>
            <a:ext cx="3312368" cy="3312368"/>
          </a:xfrm>
          <a:prstGeom prst="rect">
            <a:avLst/>
          </a:prstGeom>
        </p:spPr>
      </p:pic>
    </p:spTree>
    <p:extLst>
      <p:ext uri="{BB962C8B-B14F-4D97-AF65-F5344CB8AC3E}">
        <p14:creationId xmlns:p14="http://schemas.microsoft.com/office/powerpoint/2010/main" val="318906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1150937"/>
          </a:xfrm>
        </p:spPr>
        <p:txBody>
          <a:bodyPr/>
          <a:lstStyle/>
          <a:p>
            <a:r>
              <a:rPr lang="sv-SE" dirty="0"/>
              <a:t>drift och Fastighetsskötsel </a:t>
            </a:r>
            <a:br>
              <a:rPr lang="sv-SE" dirty="0"/>
            </a:br>
            <a:endParaRPr lang="sv-SE" dirty="0"/>
          </a:p>
        </p:txBody>
      </p:sp>
      <p:sp>
        <p:nvSpPr>
          <p:cNvPr id="3" name="Platshållare för innehåll 2"/>
          <p:cNvSpPr>
            <a:spLocks noGrp="1"/>
          </p:cNvSpPr>
          <p:nvPr>
            <p:ph idx="1"/>
          </p:nvPr>
        </p:nvSpPr>
        <p:spPr>
          <a:xfrm>
            <a:off x="612000" y="2160000"/>
            <a:ext cx="5832648" cy="4293096"/>
          </a:xfrm>
        </p:spPr>
        <p:txBody>
          <a:bodyPr>
            <a:normAutofit/>
          </a:bodyPr>
          <a:lstStyle/>
          <a:p>
            <a:pPr>
              <a:lnSpc>
                <a:spcPct val="90000"/>
              </a:lnSpc>
              <a:defRPr/>
            </a:pPr>
            <a:r>
              <a:rPr lang="sv-SE" b="1" dirty="0"/>
              <a:t>Regelbunden tillsyn</a:t>
            </a:r>
          </a:p>
          <a:p>
            <a:pPr>
              <a:lnSpc>
                <a:spcPct val="90000"/>
              </a:lnSpc>
              <a:defRPr/>
            </a:pPr>
            <a:r>
              <a:rPr lang="sv-SE" b="1" dirty="0"/>
              <a:t>Löpande reparationer</a:t>
            </a:r>
          </a:p>
          <a:p>
            <a:pPr>
              <a:lnSpc>
                <a:spcPct val="90000"/>
              </a:lnSpc>
              <a:defRPr/>
            </a:pPr>
            <a:r>
              <a:rPr lang="sv-SE" b="1" dirty="0"/>
              <a:t>Periodiskt underhåll</a:t>
            </a:r>
          </a:p>
          <a:p>
            <a:pPr>
              <a:lnSpc>
                <a:spcPct val="90000"/>
              </a:lnSpc>
              <a:defRPr/>
            </a:pPr>
            <a:r>
              <a:rPr lang="sv-SE" b="1" dirty="0"/>
              <a:t>Återrapportering</a:t>
            </a:r>
          </a:p>
          <a:p>
            <a:pPr>
              <a:lnSpc>
                <a:spcPct val="90000"/>
              </a:lnSpc>
              <a:defRPr/>
            </a:pPr>
            <a:r>
              <a:rPr lang="sv-SE" b="1" dirty="0"/>
              <a:t>Driftmöten</a:t>
            </a:r>
          </a:p>
          <a:p>
            <a:pPr>
              <a:lnSpc>
                <a:spcPct val="90000"/>
              </a:lnSpc>
              <a:defRPr/>
            </a:pPr>
            <a:r>
              <a:rPr lang="sv-SE" b="1" dirty="0"/>
              <a:t>Jourtjänst – vid akut skada</a:t>
            </a:r>
          </a:p>
          <a:p>
            <a:endParaRPr lang="sv-SE" dirty="0">
              <a:solidFill>
                <a:srgbClr val="002060"/>
              </a:solidFill>
            </a:endParaRPr>
          </a:p>
        </p:txBody>
      </p:sp>
      <p:sp>
        <p:nvSpPr>
          <p:cNvPr id="6" name="Rektangel 5">
            <a:extLst>
              <a:ext uri="{FF2B5EF4-FFF2-40B4-BE49-F238E27FC236}">
                <a16:creationId xmlns:a16="http://schemas.microsoft.com/office/drawing/2014/main" id="{6BA38984-B54E-4F8B-B400-0D942BE1D11A}"/>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F9328F97-C992-4609-8771-4F5D461C6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844824"/>
            <a:ext cx="5593048" cy="4192739"/>
          </a:xfrm>
          <a:prstGeom prst="rect">
            <a:avLst/>
          </a:prstGeom>
        </p:spPr>
      </p:pic>
    </p:spTree>
    <p:extLst>
      <p:ext uri="{BB962C8B-B14F-4D97-AF65-F5344CB8AC3E}">
        <p14:creationId xmlns:p14="http://schemas.microsoft.com/office/powerpoint/2010/main" val="328397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988839"/>
            <a:ext cx="6192688" cy="576064"/>
          </a:xfrm>
          <a:prstGeom prst="rect">
            <a:avLst/>
          </a:prstGeom>
        </p:spPr>
        <p:txBody>
          <a:bodyPr/>
          <a:lstStyle/>
          <a:p>
            <a:pPr>
              <a:lnSpc>
                <a:spcPct val="90000"/>
              </a:lnSpc>
              <a:defRPr/>
            </a:pPr>
            <a:endParaRPr lang="sv-SE" sz="3600" b="1" kern="0" dirty="0">
              <a:solidFill>
                <a:srgbClr val="00257A"/>
              </a:solidFill>
              <a:latin typeface="+mj-lt"/>
              <a:ea typeface="+mj-ea"/>
              <a:cs typeface="+mj-cs"/>
            </a:endParaRPr>
          </a:p>
        </p:txBody>
      </p:sp>
      <p:sp>
        <p:nvSpPr>
          <p:cNvPr id="6" name="Rectangle 3"/>
          <p:cNvSpPr txBox="1">
            <a:spLocks noChangeArrowheads="1"/>
          </p:cNvSpPr>
          <p:nvPr/>
        </p:nvSpPr>
        <p:spPr>
          <a:xfrm>
            <a:off x="395536" y="1836096"/>
            <a:ext cx="8136464" cy="4049904"/>
          </a:xfrm>
          <a:prstGeom prst="rect">
            <a:avLst/>
          </a:prstGeom>
        </p:spPr>
        <p:txBody>
          <a:bodyPr/>
          <a:lstStyle/>
          <a:p>
            <a:endParaRPr lang="sv-SE" sz="2400" dirty="0"/>
          </a:p>
          <a:p>
            <a:pPr marL="457200" indent="-457200">
              <a:buFont typeface="Arial" panose="020B0604020202020204" pitchFamily="34" charset="0"/>
              <a:buChar char="•"/>
            </a:pPr>
            <a:r>
              <a:rPr lang="sv-SE" sz="3200" dirty="0"/>
              <a:t>stänga av alla mikrofoner under mötet</a:t>
            </a:r>
          </a:p>
          <a:p>
            <a:pPr marL="457200" indent="-457200">
              <a:buFont typeface="Arial" panose="020B0604020202020204" pitchFamily="34" charset="0"/>
              <a:buChar char="•"/>
            </a:pPr>
            <a:r>
              <a:rPr lang="sv-SE" sz="3200" dirty="0"/>
              <a:t>webbkameror är avstängd under hela mötet.</a:t>
            </a:r>
          </a:p>
          <a:p>
            <a:pPr marL="457200" indent="-457200">
              <a:buFont typeface="Arial" panose="020B0604020202020204" pitchFamily="34" charset="0"/>
              <a:buChar char="•"/>
            </a:pPr>
            <a:r>
              <a:rPr lang="sv-SE" sz="3200" dirty="0"/>
              <a:t>har ni en fråga, så skriver ni den i chatten</a:t>
            </a:r>
          </a:p>
          <a:p>
            <a:pPr marL="457200" indent="-457200">
              <a:buFont typeface="Arial" panose="020B0604020202020204" pitchFamily="34" charset="0"/>
              <a:buChar char="•"/>
            </a:pPr>
            <a:r>
              <a:rPr lang="sv-SE" sz="3200" dirty="0"/>
              <a:t>vi avslutar kvällen med frågor</a:t>
            </a:r>
          </a:p>
          <a:p>
            <a:pPr marL="457200" indent="-457200">
              <a:buFont typeface="Arial" panose="020B0604020202020204" pitchFamily="34" charset="0"/>
              <a:buChar char="•"/>
            </a:pPr>
            <a:endParaRPr lang="sv-SE" sz="3200" dirty="0"/>
          </a:p>
          <a:p>
            <a:pPr marL="0" indent="0">
              <a:buNone/>
            </a:pPr>
            <a:endParaRPr lang="sv-SE" sz="1600" b="1" dirty="0"/>
          </a:p>
          <a:p>
            <a:pPr>
              <a:buNone/>
            </a:pPr>
            <a:r>
              <a:rPr lang="sv-SE" sz="1400" dirty="0"/>
              <a:t>    </a:t>
            </a:r>
          </a:p>
          <a:p>
            <a:pPr marL="342900" indent="-342900">
              <a:lnSpc>
                <a:spcPct val="90000"/>
              </a:lnSpc>
              <a:spcBef>
                <a:spcPts val="1176"/>
              </a:spcBef>
              <a:buClr>
                <a:schemeClr val="accent6">
                  <a:lumMod val="60000"/>
                  <a:lumOff val="40000"/>
                </a:schemeClr>
              </a:buClr>
              <a:buSzPct val="130000"/>
              <a:buFont typeface="Arial"/>
              <a:buChar char="•"/>
              <a:defRPr/>
            </a:pPr>
            <a:endParaRPr lang="sv-SE" sz="2400" b="1" kern="0" dirty="0">
              <a:solidFill>
                <a:srgbClr val="4B4B4B"/>
              </a:solidFill>
              <a:latin typeface="+mn-lt"/>
              <a:ea typeface="+mn-ea"/>
            </a:endParaRPr>
          </a:p>
        </p:txBody>
      </p:sp>
      <p:sp>
        <p:nvSpPr>
          <p:cNvPr id="7" name="Rectangle 2">
            <a:extLst>
              <a:ext uri="{FF2B5EF4-FFF2-40B4-BE49-F238E27FC236}">
                <a16:creationId xmlns:a16="http://schemas.microsoft.com/office/drawing/2014/main" id="{A5FE4B58-DA80-495E-A08A-9AB8C19F49E1}"/>
              </a:ext>
            </a:extLst>
          </p:cNvPr>
          <p:cNvSpPr txBox="1">
            <a:spLocks noChangeArrowheads="1"/>
          </p:cNvSpPr>
          <p:nvPr/>
        </p:nvSpPr>
        <p:spPr>
          <a:xfrm>
            <a:off x="612000" y="972000"/>
            <a:ext cx="8229600" cy="576065"/>
          </a:xfrm>
          <a:prstGeom prst="rect">
            <a:avLst/>
          </a:prstGeom>
        </p:spPr>
        <p:txBody>
          <a:bodyPr/>
          <a:lstStyle/>
          <a:p>
            <a:pPr eaLnBrk="0" fontAlgn="auto" hangingPunct="0">
              <a:spcBef>
                <a:spcPts val="0"/>
              </a:spcBef>
              <a:spcAft>
                <a:spcPts val="0"/>
              </a:spcAft>
              <a:defRPr/>
            </a:pPr>
            <a:r>
              <a:rPr lang="sv-SE" sz="3600" b="1" kern="0" cap="all" dirty="0">
                <a:solidFill>
                  <a:srgbClr val="00257A"/>
                </a:solidFill>
                <a:latin typeface="+mn-lt"/>
                <a:cs typeface="+mn-cs"/>
              </a:rPr>
              <a:t>Hur jobbar vi i kväll</a:t>
            </a:r>
            <a:endParaRPr lang="sv-SE" sz="4400" b="1" kern="0" cap="all" dirty="0">
              <a:solidFill>
                <a:srgbClr val="00257A"/>
              </a:solidFill>
              <a:latin typeface="+mn-lt"/>
              <a:cs typeface="+mn-cs"/>
            </a:endParaRPr>
          </a:p>
        </p:txBody>
      </p:sp>
      <p:sp>
        <p:nvSpPr>
          <p:cNvPr id="2" name="Rektangel 1">
            <a:extLst>
              <a:ext uri="{FF2B5EF4-FFF2-40B4-BE49-F238E27FC236}">
                <a16:creationId xmlns:a16="http://schemas.microsoft.com/office/drawing/2014/main" id="{D4EEE3E4-5AF5-4B7F-B536-03CEA3814CD1}"/>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634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572500" cy="1149350"/>
          </a:xfrm>
        </p:spPr>
        <p:txBody>
          <a:bodyPr/>
          <a:lstStyle/>
          <a:p>
            <a:pPr eaLnBrk="1" fontAlgn="auto" hangingPunct="1">
              <a:spcAft>
                <a:spcPts val="0"/>
              </a:spcAft>
              <a:defRPr/>
            </a:pPr>
            <a:r>
              <a:rPr lang="sv-SE" dirty="0"/>
              <a:t>Markskötsel och vinterunderhåll</a:t>
            </a:r>
          </a:p>
        </p:txBody>
      </p:sp>
      <p:sp>
        <p:nvSpPr>
          <p:cNvPr id="3" name="Platshållare för innehåll 2"/>
          <p:cNvSpPr>
            <a:spLocks noGrp="1"/>
          </p:cNvSpPr>
          <p:nvPr>
            <p:ph idx="1"/>
          </p:nvPr>
        </p:nvSpPr>
        <p:spPr>
          <a:xfrm>
            <a:off x="3851920" y="2412000"/>
            <a:ext cx="5761038" cy="3959225"/>
          </a:xfrm>
        </p:spPr>
        <p:txBody>
          <a:bodyPr rtlCol="0">
            <a:normAutofit/>
          </a:bodyPr>
          <a:lstStyle/>
          <a:p>
            <a:pPr>
              <a:lnSpc>
                <a:spcPct val="90000"/>
              </a:lnSpc>
              <a:defRPr/>
            </a:pPr>
            <a:r>
              <a:rPr lang="sv-SE" b="1" dirty="0"/>
              <a:t>Mark, gräs, buskar</a:t>
            </a:r>
          </a:p>
          <a:p>
            <a:pPr>
              <a:lnSpc>
                <a:spcPct val="90000"/>
              </a:lnSpc>
              <a:defRPr/>
            </a:pPr>
            <a:r>
              <a:rPr lang="sv-SE" b="1" dirty="0"/>
              <a:t>Yttre städning</a:t>
            </a:r>
          </a:p>
          <a:p>
            <a:pPr>
              <a:lnSpc>
                <a:spcPct val="90000"/>
              </a:lnSpc>
              <a:defRPr/>
            </a:pPr>
            <a:r>
              <a:rPr lang="sv-SE" b="1" dirty="0"/>
              <a:t>Marksyn</a:t>
            </a:r>
          </a:p>
          <a:p>
            <a:pPr>
              <a:lnSpc>
                <a:spcPct val="90000"/>
              </a:lnSpc>
              <a:defRPr/>
            </a:pPr>
            <a:r>
              <a:rPr lang="sv-SE" b="1" dirty="0"/>
              <a:t>Snöröjning</a:t>
            </a:r>
          </a:p>
          <a:p>
            <a:pPr>
              <a:lnSpc>
                <a:spcPct val="90000"/>
              </a:lnSpc>
              <a:defRPr/>
            </a:pPr>
            <a:r>
              <a:rPr lang="sv-SE" b="1" dirty="0"/>
              <a:t>Takskottning - avtalsform</a:t>
            </a:r>
          </a:p>
          <a:p>
            <a:pPr>
              <a:lnSpc>
                <a:spcPct val="90000"/>
              </a:lnSpc>
              <a:defRPr/>
            </a:pPr>
            <a:r>
              <a:rPr lang="sv-SE" b="1" dirty="0"/>
              <a:t>Samordna tak- och markentreprenör</a:t>
            </a:r>
          </a:p>
          <a:p>
            <a:pPr marL="216000" indent="-216000" eaLnBrk="1" fontAlgn="auto" hangingPunct="1">
              <a:spcAft>
                <a:spcPts val="0"/>
              </a:spcAft>
              <a:buFont typeface="Arial" pitchFamily="34" charset="0"/>
              <a:buNone/>
              <a:defRPr/>
            </a:pPr>
            <a:endParaRPr lang="sv-SE" dirty="0">
              <a:solidFill>
                <a:srgbClr val="002060"/>
              </a:solidFill>
            </a:endParaRPr>
          </a:p>
        </p:txBody>
      </p:sp>
      <p:sp>
        <p:nvSpPr>
          <p:cNvPr id="6" name="Rektangel 5">
            <a:extLst>
              <a:ext uri="{FF2B5EF4-FFF2-40B4-BE49-F238E27FC236}">
                <a16:creationId xmlns:a16="http://schemas.microsoft.com/office/drawing/2014/main" id="{ED7E09C0-8587-4C25-8ED0-0375633B86D4}"/>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E5088614-B79C-4FBC-B05F-F821471366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4" y="2130078"/>
            <a:ext cx="4764116" cy="35713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BD3E532-22FE-4FFC-8DA8-388869BCD0A3}"/>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A100FF9C-7BA9-4A68-95B8-4712F497B54C}"/>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5</a:t>
            </a:r>
          </a:p>
        </p:txBody>
      </p:sp>
      <p:sp>
        <p:nvSpPr>
          <p:cNvPr id="4" name="Rectangle 2">
            <a:extLst>
              <a:ext uri="{FF2B5EF4-FFF2-40B4-BE49-F238E27FC236}">
                <a16:creationId xmlns:a16="http://schemas.microsoft.com/office/drawing/2014/main" id="{F14CFAC3-E658-4E9D-BEFA-49AE7BB5ED91}"/>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Vardagsfrågor i styrelsen</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14439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5AAAA3C-AA44-4CEB-9299-323DEE99D874}"/>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61C696BF-9FDB-4272-A300-BBE241D97EB3}"/>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7,5 minuter</a:t>
            </a:r>
          </a:p>
        </p:txBody>
      </p:sp>
      <p:sp>
        <p:nvSpPr>
          <p:cNvPr id="4" name="Rectangle 2">
            <a:extLst>
              <a:ext uri="{FF2B5EF4-FFF2-40B4-BE49-F238E27FC236}">
                <a16:creationId xmlns:a16="http://schemas.microsoft.com/office/drawing/2014/main" id="{9664F05E-4A80-49C2-81D3-852ED0927894}"/>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endParaRPr lang="sv-SE" b="1" cap="all" dirty="0">
              <a:ea typeface="+mj-ea"/>
            </a:endParaRPr>
          </a:p>
          <a:p>
            <a:pPr marL="0" indent="0" algn="ctr">
              <a:spcBef>
                <a:spcPct val="0"/>
              </a:spcBef>
              <a:buFont typeface="Arial" charset="0"/>
              <a:buNone/>
              <a:defRPr/>
            </a:pPr>
            <a:r>
              <a:rPr lang="sv-SE" sz="3600" b="1" cap="all" dirty="0">
                <a:solidFill>
                  <a:schemeClr val="tx1"/>
                </a:solidFill>
                <a:ea typeface="+mj-ea"/>
              </a:rPr>
              <a:t>Rast o ro…..</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330954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582981"/>
          </a:xfrm>
        </p:spPr>
        <p:txBody>
          <a:bodyPr/>
          <a:lstStyle/>
          <a:p>
            <a:r>
              <a:rPr lang="sv-SE" dirty="0"/>
              <a:t>Topplista på störningar</a:t>
            </a:r>
          </a:p>
        </p:txBody>
      </p:sp>
      <p:sp>
        <p:nvSpPr>
          <p:cNvPr id="3" name="Platshållare för innehåll 2"/>
          <p:cNvSpPr>
            <a:spLocks noGrp="1"/>
          </p:cNvSpPr>
          <p:nvPr>
            <p:ph idx="1"/>
          </p:nvPr>
        </p:nvSpPr>
        <p:spPr>
          <a:xfrm>
            <a:off x="972000" y="3789040"/>
            <a:ext cx="6696744" cy="2807568"/>
          </a:xfrm>
        </p:spPr>
        <p:txBody>
          <a:bodyPr/>
          <a:lstStyle/>
          <a:p>
            <a:pPr marL="514350" indent="-514350">
              <a:lnSpc>
                <a:spcPct val="90000"/>
              </a:lnSpc>
              <a:buFont typeface="+mj-lt"/>
              <a:buAutoNum type="arabicPeriod"/>
              <a:defRPr/>
            </a:pPr>
            <a:r>
              <a:rPr lang="sv-SE" b="1" dirty="0"/>
              <a:t>Mata fåglar 				62 %</a:t>
            </a:r>
          </a:p>
          <a:p>
            <a:pPr marL="514350" indent="-514350">
              <a:lnSpc>
                <a:spcPct val="90000"/>
              </a:lnSpc>
              <a:buFont typeface="+mj-lt"/>
              <a:buAutoNum type="arabicPeriod"/>
              <a:defRPr/>
            </a:pPr>
            <a:r>
              <a:rPr lang="sv-SE" b="1" dirty="0"/>
              <a:t>Grilla 					53 %</a:t>
            </a:r>
          </a:p>
          <a:p>
            <a:pPr marL="514350" indent="-514350">
              <a:lnSpc>
                <a:spcPct val="90000"/>
              </a:lnSpc>
              <a:buFont typeface="+mj-lt"/>
              <a:buAutoNum type="arabicPeriod"/>
              <a:defRPr/>
            </a:pPr>
            <a:r>
              <a:rPr lang="sv-SE" b="1" dirty="0"/>
              <a:t>Skaka mattor/sängkläder	49 %</a:t>
            </a:r>
          </a:p>
          <a:p>
            <a:pPr marL="514350" indent="-514350">
              <a:lnSpc>
                <a:spcPct val="90000"/>
              </a:lnSpc>
              <a:buFont typeface="+mj-lt"/>
              <a:buAutoNum type="arabicPeriod"/>
              <a:defRPr/>
            </a:pPr>
            <a:r>
              <a:rPr lang="sv-SE" b="1" dirty="0"/>
              <a:t>Röka					37 %</a:t>
            </a:r>
          </a:p>
          <a:p>
            <a:pPr marL="514350" indent="-514350">
              <a:lnSpc>
                <a:spcPct val="90000"/>
              </a:lnSpc>
              <a:buFont typeface="+mj-lt"/>
              <a:buAutoNum type="arabicPeriod"/>
              <a:defRPr/>
            </a:pPr>
            <a:r>
              <a:rPr lang="sv-SE" b="1" dirty="0"/>
              <a:t>Fest-ljud				21 %</a:t>
            </a:r>
          </a:p>
          <a:p>
            <a:pPr>
              <a:buNone/>
            </a:pPr>
            <a:endParaRPr lang="sv-SE" dirty="0"/>
          </a:p>
        </p:txBody>
      </p:sp>
      <p:sp>
        <p:nvSpPr>
          <p:cNvPr id="6" name="Rektangel 5">
            <a:extLst>
              <a:ext uri="{FF2B5EF4-FFF2-40B4-BE49-F238E27FC236}">
                <a16:creationId xmlns:a16="http://schemas.microsoft.com/office/drawing/2014/main" id="{77760AA3-57DC-4F47-9AC5-D24E78D3A1C8}"/>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C40D6E60-96E3-4AFF-BAE3-858EC4101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340768"/>
            <a:ext cx="4176464" cy="3130819"/>
          </a:xfrm>
          <a:prstGeom prst="rect">
            <a:avLst/>
          </a:prstGeom>
        </p:spPr>
      </p:pic>
      <p:pic>
        <p:nvPicPr>
          <p:cNvPr id="9" name="Bildobjekt 8">
            <a:extLst>
              <a:ext uri="{FF2B5EF4-FFF2-40B4-BE49-F238E27FC236}">
                <a16:creationId xmlns:a16="http://schemas.microsoft.com/office/drawing/2014/main" id="{47164670-851F-4556-8CC4-8DC2CA83E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595690"/>
            <a:ext cx="3203848" cy="2401713"/>
          </a:xfrm>
          <a:prstGeom prst="rect">
            <a:avLst/>
          </a:prstGeom>
        </p:spPr>
      </p:pic>
    </p:spTree>
    <p:extLst>
      <p:ext uri="{BB962C8B-B14F-4D97-AF65-F5344CB8AC3E}">
        <p14:creationId xmlns:p14="http://schemas.microsoft.com/office/powerpoint/2010/main" val="172206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1150937"/>
          </a:xfrm>
        </p:spPr>
        <p:txBody>
          <a:bodyPr/>
          <a:lstStyle/>
          <a:p>
            <a:pPr eaLnBrk="1" fontAlgn="auto" hangingPunct="1">
              <a:spcAft>
                <a:spcPts val="0"/>
              </a:spcAft>
              <a:defRPr/>
            </a:pPr>
            <a:r>
              <a:rPr lang="sv-SE" dirty="0"/>
              <a:t>Störningsärenden</a:t>
            </a:r>
            <a:br>
              <a:rPr lang="sv-SE" dirty="0"/>
            </a:br>
            <a:endParaRPr lang="sv-SE" dirty="0"/>
          </a:p>
        </p:txBody>
      </p:sp>
      <p:sp>
        <p:nvSpPr>
          <p:cNvPr id="17411" name="Platshållare för innehåll 2"/>
          <p:cNvSpPr>
            <a:spLocks noGrp="1"/>
          </p:cNvSpPr>
          <p:nvPr>
            <p:ph idx="1"/>
          </p:nvPr>
        </p:nvSpPr>
        <p:spPr>
          <a:xfrm>
            <a:off x="612000" y="2160000"/>
            <a:ext cx="8015287" cy="4319588"/>
          </a:xfrm>
        </p:spPr>
        <p:txBody>
          <a:bodyPr/>
          <a:lstStyle/>
          <a:p>
            <a:pPr>
              <a:lnSpc>
                <a:spcPct val="90000"/>
              </a:lnSpc>
              <a:defRPr/>
            </a:pPr>
            <a:r>
              <a:rPr lang="sv-SE" b="1" dirty="0"/>
              <a:t>Styrelsen är skyldig att agera</a:t>
            </a:r>
          </a:p>
          <a:p>
            <a:pPr>
              <a:lnSpc>
                <a:spcPct val="90000"/>
              </a:lnSpc>
              <a:defRPr/>
            </a:pPr>
            <a:r>
              <a:rPr lang="sv-SE" b="1" dirty="0"/>
              <a:t>Agera via förvaltare </a:t>
            </a:r>
          </a:p>
          <a:p>
            <a:pPr>
              <a:lnSpc>
                <a:spcPct val="90000"/>
              </a:lnSpc>
              <a:defRPr/>
            </a:pPr>
            <a:r>
              <a:rPr lang="sv-SE" b="1" dirty="0"/>
              <a:t>Dokumentera och bevaka störning</a:t>
            </a:r>
          </a:p>
          <a:p>
            <a:pPr>
              <a:lnSpc>
                <a:spcPct val="90000"/>
              </a:lnSpc>
              <a:defRPr/>
            </a:pPr>
            <a:r>
              <a:rPr lang="sv-SE" b="1" dirty="0"/>
              <a:t>Rättelsebrev</a:t>
            </a:r>
          </a:p>
          <a:p>
            <a:pPr>
              <a:lnSpc>
                <a:spcPct val="90000"/>
              </a:lnSpc>
              <a:defRPr/>
            </a:pPr>
            <a:r>
              <a:rPr lang="sv-SE" b="1" dirty="0"/>
              <a:t>Anmodan att vidta rättelse skriftligen samt kopia till sociala myndigheter</a:t>
            </a:r>
          </a:p>
          <a:p>
            <a:pPr>
              <a:lnSpc>
                <a:spcPct val="90000"/>
              </a:lnSpc>
              <a:defRPr/>
            </a:pPr>
            <a:endParaRPr lang="sv-SE" b="1" dirty="0"/>
          </a:p>
        </p:txBody>
      </p:sp>
      <p:sp>
        <p:nvSpPr>
          <p:cNvPr id="4" name="Rektangel 3">
            <a:extLst>
              <a:ext uri="{FF2B5EF4-FFF2-40B4-BE49-F238E27FC236}">
                <a16:creationId xmlns:a16="http://schemas.microsoft.com/office/drawing/2014/main" id="{30951383-DBBC-4C7D-A575-09FFB3DB5A8A}"/>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074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576064"/>
          </a:xfrm>
        </p:spPr>
        <p:txBody>
          <a:bodyPr/>
          <a:lstStyle/>
          <a:p>
            <a:r>
              <a:rPr lang="sv-SE" dirty="0"/>
              <a:t>Grillning på balkong</a:t>
            </a:r>
          </a:p>
        </p:txBody>
      </p:sp>
      <p:sp>
        <p:nvSpPr>
          <p:cNvPr id="3" name="Platshållare för innehåll 2"/>
          <p:cNvSpPr>
            <a:spLocks noGrp="1"/>
          </p:cNvSpPr>
          <p:nvPr>
            <p:ph idx="1"/>
          </p:nvPr>
        </p:nvSpPr>
        <p:spPr>
          <a:xfrm>
            <a:off x="612000" y="2160000"/>
            <a:ext cx="8352488" cy="4319588"/>
          </a:xfrm>
        </p:spPr>
        <p:txBody>
          <a:bodyPr>
            <a:normAutofit/>
          </a:bodyPr>
          <a:lstStyle/>
          <a:p>
            <a:pPr>
              <a:lnSpc>
                <a:spcPct val="90000"/>
              </a:lnSpc>
              <a:defRPr/>
            </a:pPr>
            <a:r>
              <a:rPr lang="sv-SE" b="1" dirty="0"/>
              <a:t>Det finns ingen specifik lag som reglerar vad man får och inte får göra på balkongen</a:t>
            </a:r>
          </a:p>
          <a:p>
            <a:pPr>
              <a:lnSpc>
                <a:spcPct val="90000"/>
              </a:lnSpc>
              <a:defRPr/>
            </a:pPr>
            <a:r>
              <a:rPr lang="sv-SE" b="1" dirty="0"/>
              <a:t>På en föreningsstämma kan man besluta om gemensamma regler</a:t>
            </a:r>
          </a:p>
          <a:p>
            <a:pPr>
              <a:lnSpc>
                <a:spcPct val="90000"/>
              </a:lnSpc>
              <a:defRPr/>
            </a:pPr>
            <a:r>
              <a:rPr lang="sv-SE" b="1" dirty="0"/>
              <a:t>Hyresrätter, där bestämmer hyresvärden </a:t>
            </a:r>
          </a:p>
          <a:p>
            <a:pPr>
              <a:buNone/>
            </a:pPr>
            <a:endParaRPr lang="sv-SE" dirty="0"/>
          </a:p>
        </p:txBody>
      </p:sp>
      <p:sp>
        <p:nvSpPr>
          <p:cNvPr id="4" name="Rektangel 3">
            <a:extLst>
              <a:ext uri="{FF2B5EF4-FFF2-40B4-BE49-F238E27FC236}">
                <a16:creationId xmlns:a16="http://schemas.microsoft.com/office/drawing/2014/main" id="{A3EA21F2-4888-4D48-BDF4-B7DFB3E2F8DB}"/>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042C18C7-3D7F-4449-8ABD-05521F9B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099621"/>
            <a:ext cx="6048672" cy="4534290"/>
          </a:xfrm>
          <a:prstGeom prst="rect">
            <a:avLst/>
          </a:prstGeom>
        </p:spPr>
      </p:pic>
    </p:spTree>
    <p:extLst>
      <p:ext uri="{BB962C8B-B14F-4D97-AF65-F5344CB8AC3E}">
        <p14:creationId xmlns:p14="http://schemas.microsoft.com/office/powerpoint/2010/main" val="3352816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2000" y="2160000"/>
            <a:ext cx="8015287" cy="4319588"/>
          </a:xfrm>
        </p:spPr>
        <p:txBody>
          <a:bodyPr>
            <a:normAutofit/>
          </a:bodyPr>
          <a:lstStyle/>
          <a:p>
            <a:pPr>
              <a:lnSpc>
                <a:spcPct val="90000"/>
              </a:lnSpc>
              <a:defRPr/>
            </a:pPr>
            <a:r>
              <a:rPr lang="sv-SE" b="1" dirty="0"/>
              <a:t>Kol- och gasolgrillar är inte lämpliga</a:t>
            </a:r>
          </a:p>
          <a:p>
            <a:pPr>
              <a:lnSpc>
                <a:spcPct val="90000"/>
              </a:lnSpc>
              <a:defRPr/>
            </a:pPr>
            <a:r>
              <a:rPr lang="sv-SE" b="1" dirty="0"/>
              <a:t>Elgrill är säkrare</a:t>
            </a:r>
          </a:p>
          <a:p>
            <a:pPr>
              <a:lnSpc>
                <a:spcPct val="90000"/>
              </a:lnSpc>
              <a:defRPr/>
            </a:pPr>
            <a:r>
              <a:rPr lang="sv-SE" b="1" dirty="0"/>
              <a:t>Det kan vara förbjudet, kontrollera med kommunen</a:t>
            </a:r>
          </a:p>
          <a:p>
            <a:endParaRPr lang="sv-SE" dirty="0"/>
          </a:p>
        </p:txBody>
      </p:sp>
      <p:sp>
        <p:nvSpPr>
          <p:cNvPr id="4" name="Rektangel 3">
            <a:extLst>
              <a:ext uri="{FF2B5EF4-FFF2-40B4-BE49-F238E27FC236}">
                <a16:creationId xmlns:a16="http://schemas.microsoft.com/office/drawing/2014/main" id="{C22E81C3-448A-43C3-86AE-DE2AD48225A7}"/>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F3231482-1824-4F80-B332-286E9AB5E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3717032"/>
            <a:ext cx="2754538" cy="2883529"/>
          </a:xfrm>
          <a:prstGeom prst="rect">
            <a:avLst/>
          </a:prstGeom>
        </p:spPr>
      </p:pic>
      <p:sp>
        <p:nvSpPr>
          <p:cNvPr id="2" name="Rubrik 1"/>
          <p:cNvSpPr>
            <a:spLocks noGrp="1"/>
          </p:cNvSpPr>
          <p:nvPr>
            <p:ph type="title"/>
          </p:nvPr>
        </p:nvSpPr>
        <p:spPr>
          <a:xfrm>
            <a:off x="612000" y="972000"/>
            <a:ext cx="8016875" cy="1150937"/>
          </a:xfrm>
        </p:spPr>
        <p:txBody>
          <a:bodyPr/>
          <a:lstStyle/>
          <a:p>
            <a:r>
              <a:rPr lang="sv-SE" dirty="0"/>
              <a:t>Grillning på balkong</a:t>
            </a:r>
            <a:br>
              <a:rPr lang="sv-SE" dirty="0"/>
            </a:br>
            <a:endParaRPr lang="sv-SE" dirty="0"/>
          </a:p>
        </p:txBody>
      </p:sp>
    </p:spTree>
    <p:extLst>
      <p:ext uri="{BB962C8B-B14F-4D97-AF65-F5344CB8AC3E}">
        <p14:creationId xmlns:p14="http://schemas.microsoft.com/office/powerpoint/2010/main" val="377100994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624620-B663-40F0-9A1C-E8575D381B0B}"/>
              </a:ext>
            </a:extLst>
          </p:cNvPr>
          <p:cNvSpPr>
            <a:spLocks noGrp="1"/>
          </p:cNvSpPr>
          <p:nvPr>
            <p:ph type="title"/>
          </p:nvPr>
        </p:nvSpPr>
        <p:spPr>
          <a:xfrm>
            <a:off x="612000" y="972000"/>
            <a:ext cx="8016875" cy="1150937"/>
          </a:xfrm>
        </p:spPr>
        <p:txBody>
          <a:bodyPr/>
          <a:lstStyle/>
          <a:p>
            <a:r>
              <a:rPr lang="sv-SE" dirty="0"/>
              <a:t>Rökning</a:t>
            </a:r>
            <a:br>
              <a:rPr lang="sv-SE" dirty="0"/>
            </a:br>
            <a:endParaRPr lang="sv-SE" dirty="0"/>
          </a:p>
        </p:txBody>
      </p:sp>
      <p:sp>
        <p:nvSpPr>
          <p:cNvPr id="3" name="Platshållare för innehåll 2">
            <a:extLst>
              <a:ext uri="{FF2B5EF4-FFF2-40B4-BE49-F238E27FC236}">
                <a16:creationId xmlns:a16="http://schemas.microsoft.com/office/drawing/2014/main" id="{F8322CE0-9DEA-4839-B7D2-B34976D9EC83}"/>
              </a:ext>
            </a:extLst>
          </p:cNvPr>
          <p:cNvSpPr>
            <a:spLocks noGrp="1"/>
          </p:cNvSpPr>
          <p:nvPr>
            <p:ph idx="1"/>
          </p:nvPr>
        </p:nvSpPr>
        <p:spPr>
          <a:xfrm>
            <a:off x="612000" y="2160000"/>
            <a:ext cx="4824096" cy="4319588"/>
          </a:xfrm>
        </p:spPr>
        <p:txBody>
          <a:bodyPr/>
          <a:lstStyle/>
          <a:p>
            <a:r>
              <a:rPr lang="sv-SE" b="1" dirty="0"/>
              <a:t>Tobakslagen reglerar endast offentliga platser, därför berörs inte rökning inom bostaden och på balkongen</a:t>
            </a:r>
          </a:p>
          <a:p>
            <a:r>
              <a:rPr lang="sv-SE" b="1" dirty="0"/>
              <a:t>Få medlemmarna att prata med varandra, visa förståelse</a:t>
            </a:r>
          </a:p>
          <a:p>
            <a:r>
              <a:rPr lang="sv-SE" b="1" dirty="0"/>
              <a:t>Lekplatser och entréer</a:t>
            </a:r>
          </a:p>
          <a:p>
            <a:endParaRPr lang="sv-SE" dirty="0"/>
          </a:p>
          <a:p>
            <a:endParaRPr lang="sv-SE" dirty="0"/>
          </a:p>
        </p:txBody>
      </p:sp>
      <p:sp>
        <p:nvSpPr>
          <p:cNvPr id="4" name="Rektangel 3">
            <a:extLst>
              <a:ext uri="{FF2B5EF4-FFF2-40B4-BE49-F238E27FC236}">
                <a16:creationId xmlns:a16="http://schemas.microsoft.com/office/drawing/2014/main" id="{5DA76D6D-16D6-470E-BEE8-92CA29846EFC}"/>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0288553-8F95-4F5A-B8A8-5F0BACF92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988840"/>
            <a:ext cx="4951733" cy="3711988"/>
          </a:xfrm>
          <a:prstGeom prst="rect">
            <a:avLst/>
          </a:prstGeom>
        </p:spPr>
      </p:pic>
    </p:spTree>
    <p:extLst>
      <p:ext uri="{BB962C8B-B14F-4D97-AF65-F5344CB8AC3E}">
        <p14:creationId xmlns:p14="http://schemas.microsoft.com/office/powerpoint/2010/main" val="360944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3999E3-E352-409C-8996-16FA17457A2F}"/>
              </a:ext>
            </a:extLst>
          </p:cNvPr>
          <p:cNvSpPr>
            <a:spLocks noGrp="1"/>
          </p:cNvSpPr>
          <p:nvPr>
            <p:ph type="title"/>
          </p:nvPr>
        </p:nvSpPr>
        <p:spPr>
          <a:xfrm>
            <a:off x="612000" y="972000"/>
            <a:ext cx="8016875" cy="1150937"/>
          </a:xfrm>
        </p:spPr>
        <p:txBody>
          <a:bodyPr/>
          <a:lstStyle/>
          <a:p>
            <a:r>
              <a:rPr lang="sv-SE" dirty="0"/>
              <a:t>Kvarlämnad egendom i gemensamma utrymmen</a:t>
            </a:r>
          </a:p>
        </p:txBody>
      </p:sp>
      <p:sp>
        <p:nvSpPr>
          <p:cNvPr id="3" name="Platshållare för innehåll 2">
            <a:extLst>
              <a:ext uri="{FF2B5EF4-FFF2-40B4-BE49-F238E27FC236}">
                <a16:creationId xmlns:a16="http://schemas.microsoft.com/office/drawing/2014/main" id="{E14CA3BF-B822-47D8-9E49-06F3502996BD}"/>
              </a:ext>
            </a:extLst>
          </p:cNvPr>
          <p:cNvSpPr>
            <a:spLocks noGrp="1"/>
          </p:cNvSpPr>
          <p:nvPr>
            <p:ph idx="1"/>
          </p:nvPr>
        </p:nvSpPr>
        <p:spPr>
          <a:xfrm>
            <a:off x="612000" y="2340000"/>
            <a:ext cx="8015287" cy="4319588"/>
          </a:xfrm>
        </p:spPr>
        <p:txBody>
          <a:bodyPr/>
          <a:lstStyle/>
          <a:p>
            <a:pPr marL="0" indent="0">
              <a:buNone/>
            </a:pPr>
            <a:r>
              <a:rPr lang="sv-SE" b="1" dirty="0">
                <a:solidFill>
                  <a:srgbClr val="FF0000"/>
                </a:solidFill>
              </a:rPr>
              <a:t>När man vet vem som är ägare</a:t>
            </a:r>
          </a:p>
          <a:p>
            <a:endParaRPr lang="sv-SE" dirty="0">
              <a:solidFill>
                <a:srgbClr val="FF0000"/>
              </a:solidFill>
            </a:endParaRPr>
          </a:p>
          <a:p>
            <a:pPr>
              <a:lnSpc>
                <a:spcPct val="90000"/>
              </a:lnSpc>
              <a:defRPr/>
            </a:pPr>
            <a:r>
              <a:rPr lang="sv-SE" b="1" dirty="0"/>
              <a:t>Uppmana ägaren att avlägsna egendomen </a:t>
            </a:r>
          </a:p>
          <a:p>
            <a:pPr>
              <a:lnSpc>
                <a:spcPct val="90000"/>
              </a:lnSpc>
              <a:defRPr/>
            </a:pPr>
            <a:r>
              <a:rPr lang="sv-SE" b="1" dirty="0"/>
              <a:t>Om egendomen inte avlägsnas inom 3 månader tillfaller den föreningen </a:t>
            </a:r>
          </a:p>
          <a:p>
            <a:pPr>
              <a:lnSpc>
                <a:spcPct val="90000"/>
              </a:lnSpc>
              <a:defRPr/>
            </a:pPr>
            <a:r>
              <a:rPr lang="sv-SE" b="1" dirty="0"/>
              <a:t>Ansökan om särskild handräckning Kronofogden </a:t>
            </a:r>
          </a:p>
          <a:p>
            <a:endParaRPr lang="sv-SE" dirty="0"/>
          </a:p>
        </p:txBody>
      </p:sp>
      <p:sp>
        <p:nvSpPr>
          <p:cNvPr id="4" name="Rektangel 3">
            <a:extLst>
              <a:ext uri="{FF2B5EF4-FFF2-40B4-BE49-F238E27FC236}">
                <a16:creationId xmlns:a16="http://schemas.microsoft.com/office/drawing/2014/main" id="{D4EEE3E4-5AF5-4B7F-B536-03CEA3814CD1}"/>
              </a:ext>
            </a:extLst>
          </p:cNvPr>
          <p:cNvSpPr/>
          <p:nvPr/>
        </p:nvSpPr>
        <p:spPr>
          <a:xfrm>
            <a:off x="179512" y="118567"/>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Tree>
    <p:extLst>
      <p:ext uri="{BB962C8B-B14F-4D97-AF65-F5344CB8AC3E}">
        <p14:creationId xmlns:p14="http://schemas.microsoft.com/office/powerpoint/2010/main" val="343564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3999E3-E352-409C-8996-16FA17457A2F}"/>
              </a:ext>
            </a:extLst>
          </p:cNvPr>
          <p:cNvSpPr>
            <a:spLocks noGrp="1"/>
          </p:cNvSpPr>
          <p:nvPr>
            <p:ph type="title"/>
          </p:nvPr>
        </p:nvSpPr>
        <p:spPr>
          <a:xfrm>
            <a:off x="612000" y="972000"/>
            <a:ext cx="8016875" cy="1150937"/>
          </a:xfrm>
        </p:spPr>
        <p:txBody>
          <a:bodyPr/>
          <a:lstStyle/>
          <a:p>
            <a:r>
              <a:rPr lang="sv-SE" dirty="0"/>
              <a:t>Kvarlämnad egendom i gemensamma utrymmen</a:t>
            </a:r>
          </a:p>
        </p:txBody>
      </p:sp>
      <p:sp>
        <p:nvSpPr>
          <p:cNvPr id="3" name="Platshållare för innehåll 2">
            <a:extLst>
              <a:ext uri="{FF2B5EF4-FFF2-40B4-BE49-F238E27FC236}">
                <a16:creationId xmlns:a16="http://schemas.microsoft.com/office/drawing/2014/main" id="{E14CA3BF-B822-47D8-9E49-06F3502996BD}"/>
              </a:ext>
            </a:extLst>
          </p:cNvPr>
          <p:cNvSpPr>
            <a:spLocks noGrp="1"/>
          </p:cNvSpPr>
          <p:nvPr>
            <p:ph idx="1"/>
          </p:nvPr>
        </p:nvSpPr>
        <p:spPr>
          <a:xfrm>
            <a:off x="612000" y="2340000"/>
            <a:ext cx="8015287" cy="4319588"/>
          </a:xfrm>
        </p:spPr>
        <p:txBody>
          <a:bodyPr/>
          <a:lstStyle/>
          <a:p>
            <a:pPr marL="0" indent="0">
              <a:buNone/>
            </a:pPr>
            <a:r>
              <a:rPr lang="sv-SE" b="1" dirty="0">
                <a:solidFill>
                  <a:srgbClr val="FF0000"/>
                </a:solidFill>
              </a:rPr>
              <a:t>När man inte vet vem som är ägare</a:t>
            </a:r>
          </a:p>
          <a:p>
            <a:pPr marL="0" indent="0">
              <a:buNone/>
            </a:pPr>
            <a:endParaRPr lang="sv-SE" dirty="0">
              <a:solidFill>
                <a:srgbClr val="FF0000"/>
              </a:solidFill>
            </a:endParaRPr>
          </a:p>
          <a:p>
            <a:r>
              <a:rPr lang="sv-SE" b="1" dirty="0"/>
              <a:t>Märk upp egendomen </a:t>
            </a:r>
          </a:p>
          <a:p>
            <a:r>
              <a:rPr lang="sv-SE" b="1" dirty="0"/>
              <a:t>Informera att egendomen ska avlägsnas</a:t>
            </a:r>
          </a:p>
          <a:p>
            <a:r>
              <a:rPr lang="sv-SE" b="1" dirty="0"/>
              <a:t>Förvara egendom av värde betryggande</a:t>
            </a:r>
          </a:p>
          <a:p>
            <a:r>
              <a:rPr lang="sv-SE" b="1" dirty="0"/>
              <a:t>Anmäl egendomen som hittegods till polisen</a:t>
            </a:r>
          </a:p>
          <a:p>
            <a:r>
              <a:rPr lang="sv-SE" b="1" dirty="0"/>
              <a:t>Tillfaller föreningen efter 6 månader</a:t>
            </a:r>
          </a:p>
          <a:p>
            <a:endParaRPr lang="sv-SE" sz="2400" dirty="0"/>
          </a:p>
          <a:p>
            <a:pPr marL="0" indent="0">
              <a:buNone/>
            </a:pPr>
            <a:endParaRPr lang="sv-SE" dirty="0"/>
          </a:p>
        </p:txBody>
      </p:sp>
      <p:sp>
        <p:nvSpPr>
          <p:cNvPr id="4" name="Rektangel 3">
            <a:extLst>
              <a:ext uri="{FF2B5EF4-FFF2-40B4-BE49-F238E27FC236}">
                <a16:creationId xmlns:a16="http://schemas.microsoft.com/office/drawing/2014/main" id="{D4EEE3E4-5AF5-4B7F-B536-03CEA3814CD1}"/>
              </a:ext>
            </a:extLst>
          </p:cNvPr>
          <p:cNvSpPr/>
          <p:nvPr/>
        </p:nvSpPr>
        <p:spPr>
          <a:xfrm>
            <a:off x="413817" y="118567"/>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Tree>
    <p:extLst>
      <p:ext uri="{BB962C8B-B14F-4D97-AF65-F5344CB8AC3E}">
        <p14:creationId xmlns:p14="http://schemas.microsoft.com/office/powerpoint/2010/main" val="324900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E8C81-925A-4AB5-BC4E-6B022E1386FB}"/>
              </a:ext>
            </a:extLst>
          </p:cNvPr>
          <p:cNvSpPr>
            <a:spLocks noGrp="1"/>
          </p:cNvSpPr>
          <p:nvPr>
            <p:ph type="title"/>
          </p:nvPr>
        </p:nvSpPr>
        <p:spPr>
          <a:xfrm>
            <a:off x="806400" y="982799"/>
            <a:ext cx="8017200" cy="646001"/>
          </a:xfrm>
        </p:spPr>
        <p:txBody>
          <a:bodyPr/>
          <a:lstStyle/>
          <a:p>
            <a:r>
              <a:rPr lang="sv-SE" dirty="0"/>
              <a:t>Nästa distrikts aktivitet</a:t>
            </a:r>
          </a:p>
        </p:txBody>
      </p:sp>
      <p:graphicFrame>
        <p:nvGraphicFramePr>
          <p:cNvPr id="4" name="Platshållare för innehåll 3">
            <a:extLst>
              <a:ext uri="{FF2B5EF4-FFF2-40B4-BE49-F238E27FC236}">
                <a16:creationId xmlns:a16="http://schemas.microsoft.com/office/drawing/2014/main" id="{7F23EC8D-AB97-41BC-9B47-9DCD6460FFD9}"/>
              </a:ext>
            </a:extLst>
          </p:cNvPr>
          <p:cNvGraphicFramePr>
            <a:graphicFrameLocks noGrp="1"/>
          </p:cNvGraphicFramePr>
          <p:nvPr>
            <p:ph idx="1"/>
            <p:extLst>
              <p:ext uri="{D42A27DB-BD31-4B8C-83A1-F6EECF244321}">
                <p14:modId xmlns:p14="http://schemas.microsoft.com/office/powerpoint/2010/main" val="1047149206"/>
              </p:ext>
            </p:extLst>
          </p:nvPr>
        </p:nvGraphicFramePr>
        <p:xfrm>
          <a:off x="467544" y="1628800"/>
          <a:ext cx="8356056" cy="3983955"/>
        </p:xfrm>
        <a:graphic>
          <a:graphicData uri="http://schemas.openxmlformats.org/drawingml/2006/table">
            <a:tbl>
              <a:tblPr firstRow="1" firstCol="1" bandRow="1">
                <a:tableStyleId>{5C22544A-7EE6-4342-B048-85BDC9FD1C3A}</a:tableStyleId>
              </a:tblPr>
              <a:tblGrid>
                <a:gridCol w="2530838">
                  <a:extLst>
                    <a:ext uri="{9D8B030D-6E8A-4147-A177-3AD203B41FA5}">
                      <a16:colId xmlns:a16="http://schemas.microsoft.com/office/drawing/2014/main" val="676130258"/>
                    </a:ext>
                  </a:extLst>
                </a:gridCol>
                <a:gridCol w="1933658">
                  <a:extLst>
                    <a:ext uri="{9D8B030D-6E8A-4147-A177-3AD203B41FA5}">
                      <a16:colId xmlns:a16="http://schemas.microsoft.com/office/drawing/2014/main" val="1838329806"/>
                    </a:ext>
                  </a:extLst>
                </a:gridCol>
                <a:gridCol w="3891560">
                  <a:extLst>
                    <a:ext uri="{9D8B030D-6E8A-4147-A177-3AD203B41FA5}">
                      <a16:colId xmlns:a16="http://schemas.microsoft.com/office/drawing/2014/main" val="1141192212"/>
                    </a:ext>
                  </a:extLst>
                </a:gridCol>
              </a:tblGrid>
              <a:tr h="725239">
                <a:tc>
                  <a:txBody>
                    <a:bodyPr/>
                    <a:lstStyle/>
                    <a:p>
                      <a:pPr>
                        <a:spcAft>
                          <a:spcPts val="0"/>
                        </a:spcAft>
                      </a:pPr>
                      <a:r>
                        <a:rPr lang="sv-SE" sz="2400" kern="50" dirty="0">
                          <a:solidFill>
                            <a:schemeClr val="bg1">
                              <a:lumMod val="95000"/>
                            </a:schemeClr>
                          </a:solidFill>
                          <a:effectLst/>
                        </a:rPr>
                        <a:t>20 april</a:t>
                      </a:r>
                      <a:endParaRPr lang="sv-SE" sz="2400" dirty="0">
                        <a:solidFill>
                          <a:schemeClr val="bg1">
                            <a:lumMod val="9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solidFill>
                            <a:schemeClr val="bg1">
                              <a:lumMod val="95000"/>
                            </a:schemeClr>
                          </a:solidFill>
                          <a:effectLst/>
                        </a:rPr>
                        <a:t>18:30-20.00</a:t>
                      </a:r>
                      <a:endParaRPr lang="sv-SE" sz="2400" dirty="0">
                        <a:solidFill>
                          <a:schemeClr val="bg1">
                            <a:lumMod val="9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solidFill>
                            <a:schemeClr val="bg1">
                              <a:lumMod val="95000"/>
                            </a:schemeClr>
                          </a:solidFill>
                          <a:effectLst/>
                        </a:rPr>
                        <a:t>Fastighetsägaransvar </a:t>
                      </a:r>
                      <a:endParaRPr lang="sv-SE" sz="2400" dirty="0">
                        <a:solidFill>
                          <a:schemeClr val="bg1">
                            <a:lumMod val="95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9464850"/>
                  </a:ext>
                </a:extLst>
              </a:tr>
              <a:tr h="631799">
                <a:tc>
                  <a:txBody>
                    <a:bodyPr/>
                    <a:lstStyle/>
                    <a:p>
                      <a:pPr>
                        <a:spcAft>
                          <a:spcPts val="0"/>
                        </a:spcAft>
                      </a:pPr>
                      <a:r>
                        <a:rPr lang="sv-SE" sz="2400" kern="50" dirty="0">
                          <a:effectLst/>
                        </a:rPr>
                        <a:t>25 augusti</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a:effectLst/>
                        </a:rPr>
                        <a:t>18:00-20:30</a:t>
                      </a:r>
                      <a:endParaRPr lang="sv-S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Ordf. /Sekreterare i samverkan</a:t>
                      </a:r>
                      <a:endParaRPr lang="sv-SE"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7283785"/>
                  </a:ext>
                </a:extLst>
              </a:tr>
              <a:tr h="631799">
                <a:tc>
                  <a:txBody>
                    <a:bodyPr/>
                    <a:lstStyle/>
                    <a:p>
                      <a:pPr>
                        <a:spcAft>
                          <a:spcPts val="0"/>
                        </a:spcAft>
                      </a:pPr>
                      <a:r>
                        <a:rPr lang="sv-SE" sz="2400" kern="50" dirty="0">
                          <a:effectLst/>
                        </a:rPr>
                        <a:t>22 september</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18:00-20:30</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Grundkurs</a:t>
                      </a:r>
                      <a:endParaRPr lang="sv-SE"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4156217"/>
                  </a:ext>
                </a:extLst>
              </a:tr>
              <a:tr h="631799">
                <a:tc>
                  <a:txBody>
                    <a:bodyPr/>
                    <a:lstStyle/>
                    <a:p>
                      <a:pPr>
                        <a:spcAft>
                          <a:spcPts val="0"/>
                        </a:spcAft>
                      </a:pPr>
                      <a:r>
                        <a:rPr lang="sv-SE" sz="2400" kern="50" dirty="0">
                          <a:effectLst/>
                        </a:rPr>
                        <a:t>22 oktober</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18:00-19:30</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Energikväll</a:t>
                      </a:r>
                      <a:endParaRPr lang="sv-SE"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591859"/>
                  </a:ext>
                </a:extLst>
              </a:tr>
              <a:tr h="631799">
                <a:tc>
                  <a:txBody>
                    <a:bodyPr/>
                    <a:lstStyle/>
                    <a:p>
                      <a:pPr>
                        <a:spcAft>
                          <a:spcPts val="0"/>
                        </a:spcAft>
                      </a:pPr>
                      <a:r>
                        <a:rPr lang="sv-SE" sz="2400" kern="50">
                          <a:effectLst/>
                        </a:rPr>
                        <a:t>18 november</a:t>
                      </a:r>
                      <a:endParaRPr lang="sv-S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 </a:t>
                      </a:r>
                      <a:endParaRPr lang="sv-SE"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Distriktsstämma</a:t>
                      </a:r>
                      <a:endParaRPr lang="sv-SE"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730694"/>
                  </a:ext>
                </a:extLst>
              </a:tr>
              <a:tr h="631799">
                <a:tc>
                  <a:txBody>
                    <a:bodyPr/>
                    <a:lstStyle/>
                    <a:p>
                      <a:pPr>
                        <a:spcAft>
                          <a:spcPts val="0"/>
                        </a:spcAft>
                      </a:pPr>
                      <a:r>
                        <a:rPr lang="sv-SE" sz="2400" kern="50">
                          <a:effectLst/>
                        </a:rPr>
                        <a:t>9 december</a:t>
                      </a:r>
                      <a:endParaRPr lang="sv-S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a:effectLst/>
                        </a:rPr>
                        <a:t>18:00-19:30</a:t>
                      </a:r>
                      <a:endParaRPr lang="sv-SE"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2400" kern="50" dirty="0">
                          <a:effectLst/>
                        </a:rPr>
                        <a:t>Investering/underhåll i BRF</a:t>
                      </a:r>
                      <a:endParaRPr lang="sv-SE"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6940663"/>
                  </a:ext>
                </a:extLst>
              </a:tr>
            </a:tbl>
          </a:graphicData>
        </a:graphic>
      </p:graphicFrame>
    </p:spTree>
    <p:extLst>
      <p:ext uri="{BB962C8B-B14F-4D97-AF65-F5344CB8AC3E}">
        <p14:creationId xmlns:p14="http://schemas.microsoft.com/office/powerpoint/2010/main" val="247078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8C7E693-4BD0-4A0A-8A69-1FFDC1E80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362119"/>
            <a:ext cx="2592288" cy="2495881"/>
          </a:xfrm>
          <a:prstGeom prst="rect">
            <a:avLst/>
          </a:prstGeom>
        </p:spPr>
      </p:pic>
      <p:sp>
        <p:nvSpPr>
          <p:cNvPr id="3" name="Platshållare för innehåll 2">
            <a:extLst>
              <a:ext uri="{FF2B5EF4-FFF2-40B4-BE49-F238E27FC236}">
                <a16:creationId xmlns:a16="http://schemas.microsoft.com/office/drawing/2014/main" id="{DC8DAD8E-868F-4493-BF08-9BF4338ACA49}"/>
              </a:ext>
            </a:extLst>
          </p:cNvPr>
          <p:cNvSpPr>
            <a:spLocks noGrp="1"/>
          </p:cNvSpPr>
          <p:nvPr>
            <p:ph idx="1"/>
          </p:nvPr>
        </p:nvSpPr>
        <p:spPr>
          <a:xfrm>
            <a:off x="612000" y="2160000"/>
            <a:ext cx="8015287" cy="3096344"/>
          </a:xfrm>
        </p:spPr>
        <p:txBody>
          <a:bodyPr/>
          <a:lstStyle/>
          <a:p>
            <a:pPr>
              <a:lnSpc>
                <a:spcPct val="90000"/>
              </a:lnSpc>
              <a:defRPr/>
            </a:pPr>
            <a:r>
              <a:rPr lang="sv-SE" b="1" dirty="0"/>
              <a:t>Kommunens ordningsregler gäller</a:t>
            </a:r>
          </a:p>
          <a:p>
            <a:pPr>
              <a:lnSpc>
                <a:spcPct val="90000"/>
              </a:lnSpc>
              <a:defRPr/>
            </a:pPr>
            <a:r>
              <a:rPr lang="sv-SE" b="1" dirty="0"/>
              <a:t>Brf kan ta fram egna ordningsregler</a:t>
            </a:r>
          </a:p>
          <a:p>
            <a:pPr>
              <a:lnSpc>
                <a:spcPct val="90000"/>
              </a:lnSpc>
              <a:defRPr/>
            </a:pPr>
            <a:r>
              <a:rPr lang="sv-SE" b="1" dirty="0"/>
              <a:t>Hundar kopplas i tätbebyggt område</a:t>
            </a:r>
          </a:p>
          <a:p>
            <a:pPr>
              <a:lnSpc>
                <a:spcPct val="90000"/>
              </a:lnSpc>
              <a:defRPr/>
            </a:pPr>
            <a:r>
              <a:rPr lang="sv-SE" b="1" dirty="0"/>
              <a:t>Skällande hundar är en störning</a:t>
            </a:r>
          </a:p>
          <a:p>
            <a:pPr>
              <a:lnSpc>
                <a:spcPct val="90000"/>
              </a:lnSpc>
              <a:defRPr/>
            </a:pPr>
            <a:r>
              <a:rPr lang="sv-SE" b="1" dirty="0" err="1"/>
              <a:t>Kattnät</a:t>
            </a:r>
            <a:r>
              <a:rPr lang="sv-SE" b="1" dirty="0"/>
              <a:t> uppsatt på balkong är en brf-fråga</a:t>
            </a:r>
          </a:p>
          <a:p>
            <a:endParaRPr lang="sv-SE" dirty="0"/>
          </a:p>
        </p:txBody>
      </p:sp>
      <p:sp>
        <p:nvSpPr>
          <p:cNvPr id="4" name="Rektangel 3">
            <a:extLst>
              <a:ext uri="{FF2B5EF4-FFF2-40B4-BE49-F238E27FC236}">
                <a16:creationId xmlns:a16="http://schemas.microsoft.com/office/drawing/2014/main" id="{D4EEE3E4-5AF5-4B7F-B536-03CEA3814CD1}"/>
              </a:ext>
            </a:extLst>
          </p:cNvPr>
          <p:cNvSpPr/>
          <p:nvPr/>
        </p:nvSpPr>
        <p:spPr>
          <a:xfrm>
            <a:off x="323528" y="245355"/>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
        <p:nvSpPr>
          <p:cNvPr id="2" name="Rubrik 1">
            <a:extLst>
              <a:ext uri="{FF2B5EF4-FFF2-40B4-BE49-F238E27FC236}">
                <a16:creationId xmlns:a16="http://schemas.microsoft.com/office/drawing/2014/main" id="{210C01B8-DD30-42EF-8BB7-DF188855EDDA}"/>
              </a:ext>
            </a:extLst>
          </p:cNvPr>
          <p:cNvSpPr>
            <a:spLocks noGrp="1"/>
          </p:cNvSpPr>
          <p:nvPr>
            <p:ph type="title"/>
          </p:nvPr>
        </p:nvSpPr>
        <p:spPr>
          <a:xfrm>
            <a:off x="612000" y="972000"/>
            <a:ext cx="8016875" cy="1150937"/>
          </a:xfrm>
        </p:spPr>
        <p:txBody>
          <a:bodyPr/>
          <a:lstStyle/>
          <a:p>
            <a:r>
              <a:rPr lang="sv-SE" dirty="0"/>
              <a:t>Djur i alla former</a:t>
            </a:r>
            <a:br>
              <a:rPr lang="sv-SE" dirty="0"/>
            </a:br>
            <a:endParaRPr lang="sv-SE" dirty="0"/>
          </a:p>
        </p:txBody>
      </p:sp>
    </p:spTree>
    <p:extLst>
      <p:ext uri="{BB962C8B-B14F-4D97-AF65-F5344CB8AC3E}">
        <p14:creationId xmlns:p14="http://schemas.microsoft.com/office/powerpoint/2010/main" val="3668837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8BD2982-2182-450B-9812-E22BE455BBF1}"/>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2CFF14C1-B01A-4490-8450-501180D03864}"/>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6</a:t>
            </a:r>
          </a:p>
        </p:txBody>
      </p:sp>
      <p:sp>
        <p:nvSpPr>
          <p:cNvPr id="4" name="Rectangle 2">
            <a:extLst>
              <a:ext uri="{FF2B5EF4-FFF2-40B4-BE49-F238E27FC236}">
                <a16:creationId xmlns:a16="http://schemas.microsoft.com/office/drawing/2014/main" id="{1D131B44-60FA-4B23-A367-52E9CBCE57F1}"/>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Underhålla fastigheten</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3345711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8BD2982-2182-450B-9812-E22BE455BBF1}"/>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2CFF14C1-B01A-4490-8450-501180D03864}"/>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r>
              <a:rPr lang="sv-SE" dirty="0"/>
              <a:t>Har vi i vår BRF</a:t>
            </a:r>
          </a:p>
        </p:txBody>
      </p:sp>
      <p:sp>
        <p:nvSpPr>
          <p:cNvPr id="4" name="Rectangle 2">
            <a:extLst>
              <a:ext uri="{FF2B5EF4-FFF2-40B4-BE49-F238E27FC236}">
                <a16:creationId xmlns:a16="http://schemas.microsoft.com/office/drawing/2014/main" id="{1D131B44-60FA-4B23-A367-52E9CBCE57F1}"/>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b="1" cap="all" dirty="0">
                <a:ea typeface="+mj-ea"/>
              </a:rPr>
              <a:t>Har min BRF en Underhållsplan?</a:t>
            </a:r>
          </a:p>
          <a:p>
            <a:pPr marL="0" indent="0" algn="ctr">
              <a:spcBef>
                <a:spcPct val="0"/>
              </a:spcBef>
              <a:buFont typeface="Arial" charset="0"/>
              <a:buNone/>
              <a:defRPr/>
            </a:pPr>
            <a:r>
              <a:rPr lang="sv-SE" b="1" cap="all" dirty="0">
                <a:ea typeface="+mj-ea"/>
              </a:rPr>
              <a:t>ÄR den enkel och tydlig?</a:t>
            </a:r>
          </a:p>
          <a:p>
            <a:pPr marL="0" indent="0" algn="ctr">
              <a:spcBef>
                <a:spcPct val="0"/>
              </a:spcBef>
              <a:buFont typeface="Arial" charset="0"/>
              <a:buNone/>
              <a:defRPr/>
            </a:pPr>
            <a:r>
              <a:rPr lang="sv-SE" b="1" cap="all" dirty="0">
                <a:ea typeface="+mj-ea"/>
              </a:rPr>
              <a:t>är alla i styrelsen med i samtalet om framtida underhåll?</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248232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648072"/>
          </a:xfrm>
        </p:spPr>
        <p:txBody>
          <a:bodyPr/>
          <a:lstStyle/>
          <a:p>
            <a:pPr eaLnBrk="1" fontAlgn="auto" hangingPunct="1">
              <a:spcAft>
                <a:spcPts val="0"/>
              </a:spcAft>
              <a:defRPr/>
            </a:pPr>
            <a:r>
              <a:rPr lang="sv-SE" dirty="0"/>
              <a:t>Underhåll enligt stadgarna</a:t>
            </a:r>
          </a:p>
        </p:txBody>
      </p:sp>
      <p:sp>
        <p:nvSpPr>
          <p:cNvPr id="24579" name="Platshållare för innehåll 2"/>
          <p:cNvSpPr>
            <a:spLocks noGrp="1"/>
          </p:cNvSpPr>
          <p:nvPr>
            <p:ph idx="1"/>
          </p:nvPr>
        </p:nvSpPr>
        <p:spPr>
          <a:xfrm>
            <a:off x="612000" y="2160000"/>
            <a:ext cx="5641051" cy="2592288"/>
          </a:xfrm>
        </p:spPr>
        <p:txBody>
          <a:bodyPr/>
          <a:lstStyle/>
          <a:p>
            <a:pPr>
              <a:lnSpc>
                <a:spcPct val="90000"/>
              </a:lnSpc>
              <a:defRPr/>
            </a:pPr>
            <a:r>
              <a:rPr lang="sv-SE" b="1" dirty="0"/>
              <a:t>Besiktiga föreningens egendom varje år</a:t>
            </a:r>
          </a:p>
          <a:p>
            <a:pPr>
              <a:lnSpc>
                <a:spcPct val="90000"/>
              </a:lnSpc>
              <a:defRPr/>
            </a:pPr>
            <a:r>
              <a:rPr lang="sv-SE" b="1" dirty="0"/>
              <a:t>Budgetera för åtgärder</a:t>
            </a:r>
          </a:p>
          <a:p>
            <a:pPr>
              <a:lnSpc>
                <a:spcPct val="90000"/>
              </a:lnSpc>
              <a:defRPr/>
            </a:pPr>
            <a:r>
              <a:rPr lang="sv-SE" b="1" dirty="0"/>
              <a:t>Anpassa årsavgiften utifrån underhållsbehovet</a:t>
            </a:r>
          </a:p>
          <a:p>
            <a:pPr>
              <a:lnSpc>
                <a:spcPct val="90000"/>
              </a:lnSpc>
              <a:defRPr/>
            </a:pPr>
            <a:r>
              <a:rPr lang="sv-SE" b="1" dirty="0"/>
              <a:t>Reservera medel i yttre fond för underhåll</a:t>
            </a:r>
          </a:p>
          <a:p>
            <a:pPr>
              <a:lnSpc>
                <a:spcPct val="90000"/>
              </a:lnSpc>
              <a:defRPr/>
            </a:pPr>
            <a:r>
              <a:rPr lang="sv-SE" b="1" dirty="0"/>
              <a:t>Uppdatera underhållsplanen</a:t>
            </a:r>
          </a:p>
        </p:txBody>
      </p:sp>
      <p:sp>
        <p:nvSpPr>
          <p:cNvPr id="4" name="Rektangel 3">
            <a:extLst>
              <a:ext uri="{FF2B5EF4-FFF2-40B4-BE49-F238E27FC236}">
                <a16:creationId xmlns:a16="http://schemas.microsoft.com/office/drawing/2014/main" id="{D4EEE3E4-5AF5-4B7F-B536-03CEA3814CD1}"/>
              </a:ext>
            </a:extLst>
          </p:cNvPr>
          <p:cNvSpPr/>
          <p:nvPr/>
        </p:nvSpPr>
        <p:spPr>
          <a:xfrm>
            <a:off x="323528" y="118567"/>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pic>
        <p:nvPicPr>
          <p:cNvPr id="5" name="Bildobjekt 4">
            <a:extLst>
              <a:ext uri="{FF2B5EF4-FFF2-40B4-BE49-F238E27FC236}">
                <a16:creationId xmlns:a16="http://schemas.microsoft.com/office/drawing/2014/main" id="{4935CBDE-D8A6-45BD-B5FE-3FF6CD867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503" y="1620072"/>
            <a:ext cx="5951415" cy="44613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2ACF81C-3F19-457E-9A43-F0A7BAAF8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910540"/>
            <a:ext cx="5880113" cy="3310956"/>
          </a:xfrm>
          <a:prstGeom prst="rect">
            <a:avLst/>
          </a:prstGeom>
        </p:spPr>
      </p:pic>
      <p:sp>
        <p:nvSpPr>
          <p:cNvPr id="25604" name="Platshållare för innehåll 2"/>
          <p:cNvSpPr txBox="1">
            <a:spLocks/>
          </p:cNvSpPr>
          <p:nvPr/>
        </p:nvSpPr>
        <p:spPr bwMode="auto">
          <a:xfrm>
            <a:off x="612000" y="2160000"/>
            <a:ext cx="8012112" cy="2592387"/>
          </a:xfrm>
          <a:prstGeom prst="rect">
            <a:avLst/>
          </a:prstGeom>
          <a:noFill/>
          <a:ln w="9525">
            <a:noFill/>
            <a:miter lim="800000"/>
            <a:headEnd/>
            <a:tailEnd/>
          </a:ln>
        </p:spPr>
        <p:txBody>
          <a:bodyPr/>
          <a:lstStyle/>
          <a:p>
            <a:pPr marL="215900" indent="-215900" eaLnBrk="0" hangingPunct="0">
              <a:lnSpc>
                <a:spcPct val="90000"/>
              </a:lnSpc>
              <a:spcBef>
                <a:spcPts val="600"/>
              </a:spcBef>
              <a:buClr>
                <a:schemeClr val="accent2"/>
              </a:buClr>
              <a:buSzPct val="120000"/>
              <a:buFont typeface="Arial" charset="0"/>
              <a:buChar char="•"/>
              <a:defRPr/>
            </a:pPr>
            <a:r>
              <a:rPr lang="sv-SE" sz="2800" b="1" dirty="0">
                <a:solidFill>
                  <a:srgbClr val="4B4B4B"/>
                </a:solidFill>
                <a:latin typeface="Arial" pitchFamily="34" charset="0"/>
                <a:cs typeface="Arial" pitchFamily="34" charset="0"/>
              </a:rPr>
              <a:t>Alla är med och betalar</a:t>
            </a:r>
          </a:p>
          <a:p>
            <a:pPr marL="215900" indent="-215900" eaLnBrk="0" hangingPunct="0">
              <a:lnSpc>
                <a:spcPct val="90000"/>
              </a:lnSpc>
              <a:spcBef>
                <a:spcPts val="600"/>
              </a:spcBef>
              <a:buClr>
                <a:schemeClr val="accent2"/>
              </a:buClr>
              <a:buSzPct val="120000"/>
              <a:buFont typeface="Arial" charset="0"/>
              <a:buChar char="•"/>
              <a:defRPr/>
            </a:pPr>
            <a:r>
              <a:rPr lang="sv-SE" sz="2800" b="1" dirty="0">
                <a:solidFill>
                  <a:srgbClr val="4B4B4B"/>
                </a:solidFill>
                <a:latin typeface="Arial" pitchFamily="34" charset="0"/>
                <a:cs typeface="Arial" pitchFamily="34" charset="0"/>
              </a:rPr>
              <a:t>Visar kommande underhåll</a:t>
            </a:r>
          </a:p>
          <a:p>
            <a:pPr marL="215900" indent="-215900" eaLnBrk="0" hangingPunct="0">
              <a:lnSpc>
                <a:spcPct val="90000"/>
              </a:lnSpc>
              <a:spcBef>
                <a:spcPts val="600"/>
              </a:spcBef>
              <a:buClr>
                <a:schemeClr val="accent2"/>
              </a:buClr>
              <a:buSzPct val="120000"/>
              <a:buFont typeface="Arial" charset="0"/>
              <a:buChar char="•"/>
              <a:defRPr/>
            </a:pPr>
            <a:r>
              <a:rPr lang="sv-SE" sz="2800" b="1" dirty="0">
                <a:solidFill>
                  <a:srgbClr val="4B4B4B"/>
                </a:solidFill>
                <a:latin typeface="Arial" pitchFamily="34" charset="0"/>
                <a:cs typeface="Arial" pitchFamily="34" charset="0"/>
              </a:rPr>
              <a:t>Värdet på fastigheten bevaras</a:t>
            </a:r>
          </a:p>
          <a:p>
            <a:pPr marL="215900" indent="-215900" eaLnBrk="0" hangingPunct="0">
              <a:lnSpc>
                <a:spcPct val="90000"/>
              </a:lnSpc>
              <a:spcBef>
                <a:spcPts val="600"/>
              </a:spcBef>
              <a:buClr>
                <a:schemeClr val="accent2"/>
              </a:buClr>
              <a:buSzPct val="120000"/>
              <a:buFont typeface="Arial" charset="0"/>
              <a:buChar char="•"/>
              <a:defRPr/>
            </a:pPr>
            <a:r>
              <a:rPr lang="sv-SE" sz="2800" b="1" dirty="0">
                <a:solidFill>
                  <a:srgbClr val="4B4B4B"/>
                </a:solidFill>
                <a:latin typeface="Arial" pitchFamily="34" charset="0"/>
                <a:cs typeface="Arial" pitchFamily="34" charset="0"/>
              </a:rPr>
              <a:t>Lägre underhålls- och driftskostnader</a:t>
            </a:r>
          </a:p>
          <a:p>
            <a:pPr marL="215900" indent="-215900" eaLnBrk="0" hangingPunct="0">
              <a:lnSpc>
                <a:spcPct val="90000"/>
              </a:lnSpc>
              <a:spcBef>
                <a:spcPts val="600"/>
              </a:spcBef>
              <a:buClr>
                <a:schemeClr val="accent2"/>
              </a:buClr>
              <a:buSzPct val="120000"/>
              <a:buFont typeface="Arial" charset="0"/>
              <a:buChar char="•"/>
              <a:defRPr/>
            </a:pPr>
            <a:r>
              <a:rPr lang="sv-SE" sz="2800" b="1" dirty="0">
                <a:solidFill>
                  <a:srgbClr val="4B4B4B"/>
                </a:solidFill>
                <a:latin typeface="Arial" pitchFamily="34" charset="0"/>
                <a:cs typeface="Arial" pitchFamily="34" charset="0"/>
              </a:rPr>
              <a:t>Säkrare budgetarbete</a:t>
            </a:r>
          </a:p>
        </p:txBody>
      </p:sp>
      <p:sp>
        <p:nvSpPr>
          <p:cNvPr id="5" name="Rektangel 4">
            <a:extLst>
              <a:ext uri="{FF2B5EF4-FFF2-40B4-BE49-F238E27FC236}">
                <a16:creationId xmlns:a16="http://schemas.microsoft.com/office/drawing/2014/main" id="{D4EEE3E4-5AF5-4B7F-B536-03CEA3814CD1}"/>
              </a:ext>
            </a:extLst>
          </p:cNvPr>
          <p:cNvSpPr/>
          <p:nvPr/>
        </p:nvSpPr>
        <p:spPr>
          <a:xfrm>
            <a:off x="87990" y="152636"/>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
        <p:nvSpPr>
          <p:cNvPr id="4" name="Rubrik 3"/>
          <p:cNvSpPr>
            <a:spLocks noGrp="1"/>
          </p:cNvSpPr>
          <p:nvPr>
            <p:ph type="title"/>
          </p:nvPr>
        </p:nvSpPr>
        <p:spPr>
          <a:xfrm>
            <a:off x="612000" y="972000"/>
            <a:ext cx="8447856" cy="972108"/>
          </a:xfrm>
        </p:spPr>
        <p:txBody>
          <a:bodyPr/>
          <a:lstStyle/>
          <a:p>
            <a:pPr eaLnBrk="1" fontAlgn="auto" hangingPunct="1">
              <a:spcAft>
                <a:spcPts val="0"/>
              </a:spcAft>
              <a:defRPr/>
            </a:pPr>
            <a:br>
              <a:rPr lang="sv-SE" sz="3600" dirty="0"/>
            </a:br>
            <a:br>
              <a:rPr lang="sv-SE" sz="3600" dirty="0"/>
            </a:br>
            <a:r>
              <a:rPr lang="sv-SE" sz="3600" dirty="0"/>
              <a:t>Underhållsplanering</a:t>
            </a:r>
            <a:br>
              <a:rPr lang="sv-SE" dirty="0"/>
            </a:br>
            <a:br>
              <a:rPr lang="sv-SE" dirty="0"/>
            </a:br>
            <a:endParaRPr lang="sv-S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1222201"/>
          </a:xfrm>
        </p:spPr>
        <p:txBody>
          <a:bodyPr/>
          <a:lstStyle/>
          <a:p>
            <a:pPr eaLnBrk="1" fontAlgn="auto" hangingPunct="1">
              <a:spcAft>
                <a:spcPts val="0"/>
              </a:spcAft>
              <a:defRPr/>
            </a:pPr>
            <a:r>
              <a:rPr lang="sv-SE" dirty="0"/>
              <a:t>När stämman ska ta beslut</a:t>
            </a:r>
            <a:br>
              <a:rPr lang="sv-SE" dirty="0"/>
            </a:br>
            <a:endParaRPr lang="sv-SE" dirty="0"/>
          </a:p>
        </p:txBody>
      </p:sp>
      <p:sp>
        <p:nvSpPr>
          <p:cNvPr id="27651" name="Platshållare för innehåll 2"/>
          <p:cNvSpPr>
            <a:spLocks noGrp="1"/>
          </p:cNvSpPr>
          <p:nvPr>
            <p:ph idx="1"/>
          </p:nvPr>
        </p:nvSpPr>
        <p:spPr>
          <a:xfrm>
            <a:off x="612000" y="2160000"/>
            <a:ext cx="8015287" cy="3743672"/>
          </a:xfrm>
        </p:spPr>
        <p:txBody>
          <a:bodyPr/>
          <a:lstStyle/>
          <a:p>
            <a:pPr>
              <a:lnSpc>
                <a:spcPct val="90000"/>
              </a:lnSpc>
              <a:defRPr/>
            </a:pPr>
            <a:r>
              <a:rPr lang="sv-SE" b="1" dirty="0"/>
              <a:t>Stambyte</a:t>
            </a:r>
          </a:p>
          <a:p>
            <a:pPr>
              <a:lnSpc>
                <a:spcPct val="90000"/>
              </a:lnSpc>
              <a:defRPr/>
            </a:pPr>
            <a:r>
              <a:rPr lang="sv-SE" b="1" dirty="0"/>
              <a:t>Större ombyggnader av fastigheten</a:t>
            </a:r>
          </a:p>
          <a:p>
            <a:pPr>
              <a:lnSpc>
                <a:spcPct val="90000"/>
              </a:lnSpc>
              <a:defRPr/>
            </a:pPr>
            <a:r>
              <a:rPr lang="sv-SE" b="1" dirty="0"/>
              <a:t>Nybyggnation och nyinstallation</a:t>
            </a:r>
          </a:p>
          <a:p>
            <a:pPr>
              <a:lnSpc>
                <a:spcPct val="90000"/>
              </a:lnSpc>
              <a:defRPr/>
            </a:pPr>
            <a:r>
              <a:rPr lang="sv-SE" b="1" dirty="0"/>
              <a:t>När  föreningen övertar ett underhålls- ansvar från medlemmen</a:t>
            </a:r>
          </a:p>
          <a:p>
            <a:pPr>
              <a:lnSpc>
                <a:spcPct val="90000"/>
              </a:lnSpc>
              <a:defRPr/>
            </a:pPr>
            <a:endParaRPr lang="sv-SE" b="1" dirty="0"/>
          </a:p>
          <a:p>
            <a:pPr marL="0" indent="0" eaLnBrk="1" hangingPunct="1">
              <a:buNone/>
            </a:pPr>
            <a:endParaRPr lang="sv-SE" strike="sngStrike" dirty="0">
              <a:solidFill>
                <a:srgbClr val="FF0000"/>
              </a:solidFill>
              <a:latin typeface="Arial" charset="0"/>
              <a:cs typeface="Arial" charset="0"/>
            </a:endParaRPr>
          </a:p>
        </p:txBody>
      </p:sp>
      <p:sp>
        <p:nvSpPr>
          <p:cNvPr id="4" name="Rektangel 3">
            <a:extLst>
              <a:ext uri="{FF2B5EF4-FFF2-40B4-BE49-F238E27FC236}">
                <a16:creationId xmlns:a16="http://schemas.microsoft.com/office/drawing/2014/main" id="{D4EEE3E4-5AF5-4B7F-B536-03CEA3814CD1}"/>
              </a:ext>
            </a:extLst>
          </p:cNvPr>
          <p:cNvSpPr/>
          <p:nvPr/>
        </p:nvSpPr>
        <p:spPr>
          <a:xfrm>
            <a:off x="381566" y="226694"/>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pic>
        <p:nvPicPr>
          <p:cNvPr id="5" name="Bildobjekt 4">
            <a:extLst>
              <a:ext uri="{FF2B5EF4-FFF2-40B4-BE49-F238E27FC236}">
                <a16:creationId xmlns:a16="http://schemas.microsoft.com/office/drawing/2014/main" id="{C8DBCE16-B321-4E0D-AD71-4099B7B42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727" y="3861048"/>
            <a:ext cx="3888432" cy="291490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2000" y="2305962"/>
            <a:ext cx="6735442" cy="1008112"/>
          </a:xfrm>
        </p:spPr>
        <p:txBody>
          <a:bodyPr rtlCol="0">
            <a:normAutofit/>
          </a:bodyPr>
          <a:lstStyle/>
          <a:p>
            <a:pPr eaLnBrk="1" fontAlgn="auto" hangingPunct="1">
              <a:spcAft>
                <a:spcPts val="0"/>
              </a:spcAft>
              <a:buFont typeface="Arial" panose="020B0604020202020204" pitchFamily="34" charset="0"/>
              <a:buChar char="•"/>
              <a:defRPr/>
            </a:pPr>
            <a:r>
              <a:rPr lang="sv-SE" b="1" dirty="0"/>
              <a:t>Veta vad vi vill ha genomfört, förankrat i styrelsen </a:t>
            </a:r>
          </a:p>
          <a:p>
            <a:pPr marL="216000" indent="-216000" eaLnBrk="1" fontAlgn="auto" hangingPunct="1">
              <a:spcAft>
                <a:spcPts val="0"/>
              </a:spcAft>
              <a:buFont typeface="Arial" pitchFamily="34" charset="0"/>
              <a:buChar char="•"/>
              <a:defRPr/>
            </a:pPr>
            <a:endParaRPr lang="sv-SE" dirty="0">
              <a:solidFill>
                <a:srgbClr val="002060"/>
              </a:solidFill>
            </a:endParaRPr>
          </a:p>
          <a:p>
            <a:pPr marL="216000" indent="-216000" eaLnBrk="1" fontAlgn="auto" hangingPunct="1">
              <a:spcAft>
                <a:spcPts val="0"/>
              </a:spcAft>
              <a:buFont typeface="Arial" pitchFamily="34" charset="0"/>
              <a:buChar char="•"/>
              <a:defRPr/>
            </a:pPr>
            <a:endParaRPr lang="sv-SE" dirty="0">
              <a:solidFill>
                <a:srgbClr val="002060"/>
              </a:solidFill>
            </a:endParaRPr>
          </a:p>
          <a:p>
            <a:pPr marL="216000" indent="-216000" eaLnBrk="1" fontAlgn="auto" hangingPunct="1">
              <a:spcAft>
                <a:spcPts val="0"/>
              </a:spcAft>
              <a:buFont typeface="Arial" pitchFamily="34" charset="0"/>
              <a:buChar char="•"/>
              <a:defRPr/>
            </a:pPr>
            <a:endParaRPr lang="sv-SE" dirty="0">
              <a:solidFill>
                <a:srgbClr val="002060"/>
              </a:solidFill>
            </a:endParaRPr>
          </a:p>
        </p:txBody>
      </p:sp>
      <p:sp>
        <p:nvSpPr>
          <p:cNvPr id="5" name="Rektangel 4">
            <a:extLst>
              <a:ext uri="{FF2B5EF4-FFF2-40B4-BE49-F238E27FC236}">
                <a16:creationId xmlns:a16="http://schemas.microsoft.com/office/drawing/2014/main" id="{D4EEE3E4-5AF5-4B7F-B536-03CEA3814CD1}"/>
              </a:ext>
            </a:extLst>
          </p:cNvPr>
          <p:cNvSpPr/>
          <p:nvPr/>
        </p:nvSpPr>
        <p:spPr>
          <a:xfrm>
            <a:off x="107504"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
        <p:nvSpPr>
          <p:cNvPr id="2" name="Rubrik 1"/>
          <p:cNvSpPr>
            <a:spLocks noGrp="1"/>
          </p:cNvSpPr>
          <p:nvPr>
            <p:ph type="title"/>
          </p:nvPr>
        </p:nvSpPr>
        <p:spPr>
          <a:xfrm>
            <a:off x="612000" y="972000"/>
            <a:ext cx="8016875" cy="1728192"/>
          </a:xfrm>
        </p:spPr>
        <p:txBody>
          <a:bodyPr/>
          <a:lstStyle/>
          <a:p>
            <a:pPr eaLnBrk="1" fontAlgn="auto" hangingPunct="1">
              <a:spcAft>
                <a:spcPts val="0"/>
              </a:spcAft>
              <a:defRPr/>
            </a:pPr>
            <a:br>
              <a:rPr lang="sv-SE" dirty="0"/>
            </a:br>
            <a:br>
              <a:rPr lang="sv-SE" dirty="0"/>
            </a:br>
            <a:br>
              <a:rPr lang="sv-SE" dirty="0"/>
            </a:br>
            <a:br>
              <a:rPr lang="sv-SE" dirty="0"/>
            </a:br>
            <a:r>
              <a:rPr lang="sv-SE" dirty="0"/>
              <a:t>När tar vi i styrelsen in experter/konsulter</a:t>
            </a:r>
            <a:br>
              <a:rPr lang="sv-SE" dirty="0"/>
            </a:br>
            <a:endParaRPr lang="sv-SE" dirty="0"/>
          </a:p>
        </p:txBody>
      </p:sp>
      <p:pic>
        <p:nvPicPr>
          <p:cNvPr id="6" name="Bildobjekt 5">
            <a:extLst>
              <a:ext uri="{FF2B5EF4-FFF2-40B4-BE49-F238E27FC236}">
                <a16:creationId xmlns:a16="http://schemas.microsoft.com/office/drawing/2014/main" id="{05F1CA54-86C7-4B7F-AE9E-0A61B2EA2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254" y="3394599"/>
            <a:ext cx="1627632" cy="2974848"/>
          </a:xfrm>
          <a:prstGeom prst="rect">
            <a:avLst/>
          </a:prstGeom>
        </p:spPr>
      </p:pic>
      <p:sp>
        <p:nvSpPr>
          <p:cNvPr id="4" name="textruta 3">
            <a:extLst>
              <a:ext uri="{FF2B5EF4-FFF2-40B4-BE49-F238E27FC236}">
                <a16:creationId xmlns:a16="http://schemas.microsoft.com/office/drawing/2014/main" id="{4B9BA169-09F4-42F3-A36F-681DDEB8E16E}"/>
              </a:ext>
            </a:extLst>
          </p:cNvPr>
          <p:cNvSpPr txBox="1"/>
          <p:nvPr/>
        </p:nvSpPr>
        <p:spPr>
          <a:xfrm>
            <a:off x="612000" y="3395196"/>
            <a:ext cx="6735443" cy="2754600"/>
          </a:xfrm>
          <a:prstGeom prst="rect">
            <a:avLst/>
          </a:prstGeom>
          <a:noFill/>
        </p:spPr>
        <p:txBody>
          <a:bodyPr wrap="square" rtlCol="0">
            <a:spAutoFit/>
          </a:bodyPr>
          <a:lstStyle/>
          <a:p>
            <a:pPr fontAlgn="auto">
              <a:spcBef>
                <a:spcPts val="600"/>
              </a:spcBef>
              <a:spcAft>
                <a:spcPts val="0"/>
              </a:spcAft>
              <a:buClr>
                <a:schemeClr val="accent2"/>
              </a:buClr>
              <a:buSzPct val="120000"/>
              <a:defRPr/>
            </a:pPr>
            <a:r>
              <a:rPr lang="sv-SE" sz="2800" b="1" dirty="0">
                <a:solidFill>
                  <a:srgbClr val="4B4B4B"/>
                </a:solidFill>
                <a:latin typeface="Arial" pitchFamily="34" charset="0"/>
                <a:cs typeface="Arial" pitchFamily="34" charset="0"/>
              </a:rPr>
              <a:t>När detta är klart</a:t>
            </a:r>
          </a:p>
          <a:p>
            <a:pPr marL="215900" indent="-215900" fontAlgn="auto">
              <a:spcBef>
                <a:spcPts val="600"/>
              </a:spcBef>
              <a:spcAft>
                <a:spcPts val="0"/>
              </a:spcAft>
              <a:buClr>
                <a:schemeClr val="accent2"/>
              </a:buClr>
              <a:buSzPct val="120000"/>
              <a:buFont typeface="Arial" panose="020B0604020202020204" pitchFamily="34" charset="0"/>
              <a:buChar char="•"/>
              <a:defRPr/>
            </a:pPr>
            <a:r>
              <a:rPr lang="sv-SE" sz="2800" b="1" dirty="0">
                <a:solidFill>
                  <a:srgbClr val="4B4B4B"/>
                </a:solidFill>
                <a:latin typeface="Arial" pitchFamily="34" charset="0"/>
                <a:cs typeface="Arial" pitchFamily="34" charset="0"/>
              </a:rPr>
              <a:t>Besök brf som har gjort  liknande projekt</a:t>
            </a:r>
          </a:p>
          <a:p>
            <a:pPr marL="215900" indent="-215900" fontAlgn="auto">
              <a:spcBef>
                <a:spcPts val="600"/>
              </a:spcBef>
              <a:spcAft>
                <a:spcPts val="0"/>
              </a:spcAft>
              <a:buClr>
                <a:schemeClr val="accent2"/>
              </a:buClr>
              <a:buSzPct val="120000"/>
              <a:buFont typeface="Arial" panose="020B0604020202020204" pitchFamily="34" charset="0"/>
              <a:buChar char="•"/>
              <a:defRPr/>
            </a:pPr>
            <a:r>
              <a:rPr lang="sv-SE" sz="2800" b="1" dirty="0">
                <a:solidFill>
                  <a:srgbClr val="4B4B4B"/>
                </a:solidFill>
                <a:latin typeface="Arial" pitchFamily="34" charset="0"/>
                <a:cs typeface="Arial" pitchFamily="34" charset="0"/>
              </a:rPr>
              <a:t>Korrigera utifrån deras erfarenheter</a:t>
            </a:r>
          </a:p>
          <a:p>
            <a:pPr marL="215900" indent="-215900" fontAlgn="auto">
              <a:spcBef>
                <a:spcPts val="600"/>
              </a:spcBef>
              <a:spcAft>
                <a:spcPts val="0"/>
              </a:spcAft>
              <a:buClr>
                <a:schemeClr val="accent2"/>
              </a:buClr>
              <a:buSzPct val="120000"/>
              <a:buFont typeface="Arial" panose="020B0604020202020204" pitchFamily="34" charset="0"/>
              <a:buChar char="•"/>
              <a:defRPr/>
            </a:pPr>
            <a:r>
              <a:rPr lang="sv-SE" sz="2800" b="1" dirty="0">
                <a:solidFill>
                  <a:srgbClr val="4B4B4B"/>
                </a:solidFill>
                <a:latin typeface="Arial" pitchFamily="34" charset="0"/>
                <a:cs typeface="Arial" pitchFamily="34" charset="0"/>
              </a:rPr>
              <a:t>Kontakt, upphandla konsult</a:t>
            </a:r>
          </a:p>
          <a:p>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A42FA0B-293B-473C-ADEE-7B0EA47411D8}"/>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78A9D0C4-B4C5-4B59-A9CC-A8AF31F3FEA5}"/>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7</a:t>
            </a:r>
          </a:p>
        </p:txBody>
      </p:sp>
      <p:sp>
        <p:nvSpPr>
          <p:cNvPr id="4" name="Rectangle 2">
            <a:extLst>
              <a:ext uri="{FF2B5EF4-FFF2-40B4-BE49-F238E27FC236}">
                <a16:creationId xmlns:a16="http://schemas.microsoft.com/office/drawing/2014/main" id="{3AFA75A5-8D85-447F-A641-F82E00C8F117}"/>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Styrelsens ansvar och skydd</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Tree>
    <p:extLst>
      <p:ext uri="{BB962C8B-B14F-4D97-AF65-F5344CB8AC3E}">
        <p14:creationId xmlns:p14="http://schemas.microsoft.com/office/powerpoint/2010/main" val="2888536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EEE3E4-5AF5-4B7F-B536-03CEA3814CD1}"/>
              </a:ext>
            </a:extLst>
          </p:cNvPr>
          <p:cNvSpPr/>
          <p:nvPr/>
        </p:nvSpPr>
        <p:spPr>
          <a:xfrm>
            <a:off x="393737" y="192088"/>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pic>
        <p:nvPicPr>
          <p:cNvPr id="7" name="Bildobjekt 6">
            <a:extLst>
              <a:ext uri="{FF2B5EF4-FFF2-40B4-BE49-F238E27FC236}">
                <a16:creationId xmlns:a16="http://schemas.microsoft.com/office/drawing/2014/main" id="{152845DA-6072-4442-A517-D49AF70EC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12" y="1556792"/>
            <a:ext cx="7164796" cy="5055528"/>
          </a:xfrm>
          <a:prstGeom prst="rect">
            <a:avLst/>
          </a:prstGeom>
        </p:spPr>
      </p:pic>
      <p:sp>
        <p:nvSpPr>
          <p:cNvPr id="4" name="Platshållare för innehåll 3">
            <a:extLst>
              <a:ext uri="{FF2B5EF4-FFF2-40B4-BE49-F238E27FC236}">
                <a16:creationId xmlns:a16="http://schemas.microsoft.com/office/drawing/2014/main" id="{C35C94B8-C25A-45E7-9B2C-43C30016206C}"/>
              </a:ext>
            </a:extLst>
          </p:cNvPr>
          <p:cNvSpPr>
            <a:spLocks noGrp="1"/>
          </p:cNvSpPr>
          <p:nvPr>
            <p:ph sz="half" idx="1"/>
          </p:nvPr>
        </p:nvSpPr>
        <p:spPr>
          <a:xfrm>
            <a:off x="1835696" y="2060848"/>
            <a:ext cx="5688632" cy="4319588"/>
          </a:xfrm>
        </p:spPr>
        <p:txBody>
          <a:bodyPr/>
          <a:lstStyle/>
          <a:p>
            <a:pPr marL="0" indent="0" algn="ctr">
              <a:buFont typeface="Arial" panose="020B0604020202020204" pitchFamily="34" charset="0"/>
              <a:buNone/>
              <a:defRPr/>
            </a:pPr>
            <a:endParaRPr lang="sv-SE" sz="1800" dirty="0"/>
          </a:p>
          <a:p>
            <a:pPr marL="0" indent="0" algn="ctr">
              <a:buFont typeface="Arial" panose="020B0604020202020204" pitchFamily="34" charset="0"/>
              <a:buNone/>
              <a:defRPr/>
            </a:pPr>
            <a:endParaRPr lang="sv-SE" sz="1800" dirty="0"/>
          </a:p>
          <a:p>
            <a:pPr marL="0" indent="0" algn="ctr">
              <a:buFont typeface="Arial" panose="020B0604020202020204" pitchFamily="34" charset="0"/>
              <a:buNone/>
              <a:defRPr/>
            </a:pPr>
            <a:r>
              <a:rPr lang="sv-SE" sz="2800" b="1" dirty="0">
                <a:solidFill>
                  <a:srgbClr val="002060"/>
                </a:solidFill>
              </a:rPr>
              <a:t>Innebär att styrelsen har </a:t>
            </a:r>
            <a:br>
              <a:rPr lang="sv-SE" sz="2800" b="1" dirty="0">
                <a:solidFill>
                  <a:srgbClr val="002060"/>
                </a:solidFill>
              </a:rPr>
            </a:br>
            <a:r>
              <a:rPr lang="sv-SE" sz="2800" b="1" dirty="0">
                <a:solidFill>
                  <a:srgbClr val="002060"/>
                </a:solidFill>
              </a:rPr>
              <a:t>ansvar för hälsa och säkerhet hos dem som bor, arbetar och vistas i och omkring fastigheterna. </a:t>
            </a:r>
          </a:p>
          <a:p>
            <a:pPr algn="ctr">
              <a:defRPr/>
            </a:pPr>
            <a:endParaRPr lang="sv-SE" sz="1800" dirty="0"/>
          </a:p>
        </p:txBody>
      </p:sp>
      <p:sp>
        <p:nvSpPr>
          <p:cNvPr id="2" name="Rubrik 1">
            <a:extLst>
              <a:ext uri="{FF2B5EF4-FFF2-40B4-BE49-F238E27FC236}">
                <a16:creationId xmlns:a16="http://schemas.microsoft.com/office/drawing/2014/main" id="{722DE610-B37C-4C4E-883F-DDAE46C8B201}"/>
              </a:ext>
            </a:extLst>
          </p:cNvPr>
          <p:cNvSpPr>
            <a:spLocks noGrp="1"/>
          </p:cNvSpPr>
          <p:nvPr>
            <p:ph type="title"/>
          </p:nvPr>
        </p:nvSpPr>
        <p:spPr>
          <a:xfrm>
            <a:off x="612000" y="972000"/>
            <a:ext cx="8016875" cy="1152872"/>
          </a:xfrm>
        </p:spPr>
        <p:txBody>
          <a:bodyPr/>
          <a:lstStyle/>
          <a:p>
            <a:pPr>
              <a:defRPr/>
            </a:pPr>
            <a:r>
              <a:rPr lang="sv-SE" dirty="0"/>
              <a:t>Fastighetsägarens ansvar</a:t>
            </a:r>
            <a:br>
              <a:rPr lang="sv-SE" dirty="0"/>
            </a:br>
            <a:endParaRPr lang="sv-SE" dirty="0"/>
          </a:p>
        </p:txBody>
      </p:sp>
    </p:spTree>
    <p:extLst>
      <p:ext uri="{BB962C8B-B14F-4D97-AF65-F5344CB8AC3E}">
        <p14:creationId xmlns:p14="http://schemas.microsoft.com/office/powerpoint/2010/main" val="16027818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2000" y="972000"/>
            <a:ext cx="8016875" cy="1150937"/>
          </a:xfrm>
        </p:spPr>
        <p:txBody>
          <a:bodyPr/>
          <a:lstStyle/>
          <a:p>
            <a:pPr eaLnBrk="1" fontAlgn="auto" hangingPunct="1">
              <a:spcAft>
                <a:spcPts val="0"/>
              </a:spcAft>
              <a:defRPr/>
            </a:pPr>
            <a:r>
              <a:rPr lang="sv-SE" dirty="0"/>
              <a:t>Fastighetsförsäkring och Skadehantering</a:t>
            </a:r>
          </a:p>
        </p:txBody>
      </p:sp>
      <p:sp>
        <p:nvSpPr>
          <p:cNvPr id="29699" name="Platshållare för innehåll 2"/>
          <p:cNvSpPr>
            <a:spLocks noGrp="1"/>
          </p:cNvSpPr>
          <p:nvPr>
            <p:ph idx="1"/>
          </p:nvPr>
        </p:nvSpPr>
        <p:spPr>
          <a:xfrm>
            <a:off x="612000" y="2340000"/>
            <a:ext cx="5999385" cy="3743796"/>
          </a:xfrm>
        </p:spPr>
        <p:txBody>
          <a:bodyPr/>
          <a:lstStyle/>
          <a:p>
            <a:pPr>
              <a:lnSpc>
                <a:spcPct val="90000"/>
              </a:lnSpc>
              <a:defRPr/>
            </a:pPr>
            <a:r>
              <a:rPr lang="sv-SE" b="1" dirty="0"/>
              <a:t>Kollektiv brf-försäkring </a:t>
            </a:r>
          </a:p>
          <a:p>
            <a:pPr>
              <a:lnSpc>
                <a:spcPct val="90000"/>
              </a:lnSpc>
              <a:defRPr/>
            </a:pPr>
            <a:r>
              <a:rPr lang="sv-SE" b="1" dirty="0"/>
              <a:t>Likabehandlingsprincipen</a:t>
            </a:r>
          </a:p>
          <a:p>
            <a:pPr>
              <a:lnSpc>
                <a:spcPct val="90000"/>
              </a:lnSpc>
              <a:defRPr/>
            </a:pPr>
            <a:r>
              <a:rPr lang="sv-SE" b="1" dirty="0"/>
              <a:t>Rutin för skadehantering</a:t>
            </a:r>
          </a:p>
          <a:p>
            <a:pPr>
              <a:lnSpc>
                <a:spcPct val="90000"/>
              </a:lnSpc>
              <a:defRPr/>
            </a:pPr>
            <a:r>
              <a:rPr lang="sv-SE" b="1" dirty="0"/>
              <a:t>Lagstiftning/stadgar styr ansvarsfördelning</a:t>
            </a:r>
          </a:p>
          <a:p>
            <a:pPr>
              <a:lnSpc>
                <a:spcPct val="90000"/>
              </a:lnSpc>
              <a:defRPr/>
            </a:pPr>
            <a:r>
              <a:rPr lang="sv-SE" b="1" dirty="0"/>
              <a:t>Ansvarsförsäkring för styrelsen  </a:t>
            </a:r>
          </a:p>
          <a:p>
            <a:pPr eaLnBrk="1" hangingPunct="1"/>
            <a:endParaRPr lang="sv-SE" dirty="0">
              <a:solidFill>
                <a:srgbClr val="002060"/>
              </a:solidFill>
              <a:latin typeface="Arial" charset="0"/>
              <a:cs typeface="Arial" charset="0"/>
            </a:endParaRPr>
          </a:p>
        </p:txBody>
      </p:sp>
      <p:sp>
        <p:nvSpPr>
          <p:cNvPr id="4" name="Rektangel 3">
            <a:extLst>
              <a:ext uri="{FF2B5EF4-FFF2-40B4-BE49-F238E27FC236}">
                <a16:creationId xmlns:a16="http://schemas.microsoft.com/office/drawing/2014/main" id="{D4EEE3E4-5AF5-4B7F-B536-03CEA3814CD1}"/>
              </a:ext>
            </a:extLst>
          </p:cNvPr>
          <p:cNvSpPr/>
          <p:nvPr/>
        </p:nvSpPr>
        <p:spPr>
          <a:xfrm>
            <a:off x="416049" y="118567"/>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pic>
        <p:nvPicPr>
          <p:cNvPr id="5" name="Bildobjekt 4">
            <a:extLst>
              <a:ext uri="{FF2B5EF4-FFF2-40B4-BE49-F238E27FC236}">
                <a16:creationId xmlns:a16="http://schemas.microsoft.com/office/drawing/2014/main" id="{0009542F-2A83-4343-8C10-29FEF84EF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350920"/>
            <a:ext cx="4802877" cy="36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E0BB87A-5F30-41CC-84C6-555BAC777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675" y="2465891"/>
            <a:ext cx="3878325" cy="2907325"/>
          </a:xfrm>
          <a:prstGeom prst="rect">
            <a:avLst/>
          </a:prstGeom>
        </p:spPr>
      </p:pic>
      <p:sp>
        <p:nvSpPr>
          <p:cNvPr id="4" name="Rectangle 2"/>
          <p:cNvSpPr txBox="1">
            <a:spLocks noChangeArrowheads="1"/>
          </p:cNvSpPr>
          <p:nvPr/>
        </p:nvSpPr>
        <p:spPr>
          <a:xfrm>
            <a:off x="107504" y="1988839"/>
            <a:ext cx="6192688" cy="576064"/>
          </a:xfrm>
          <a:prstGeom prst="rect">
            <a:avLst/>
          </a:prstGeom>
        </p:spPr>
        <p:txBody>
          <a:bodyPr/>
          <a:lstStyle/>
          <a:p>
            <a:pPr>
              <a:lnSpc>
                <a:spcPct val="90000"/>
              </a:lnSpc>
              <a:defRPr/>
            </a:pPr>
            <a:endParaRPr lang="sv-SE" sz="3600" b="1" kern="0" dirty="0">
              <a:solidFill>
                <a:srgbClr val="00257A"/>
              </a:solidFill>
              <a:latin typeface="+mj-lt"/>
              <a:ea typeface="+mj-ea"/>
              <a:cs typeface="+mj-cs"/>
            </a:endParaRPr>
          </a:p>
        </p:txBody>
      </p:sp>
      <p:sp>
        <p:nvSpPr>
          <p:cNvPr id="6" name="Rectangle 3"/>
          <p:cNvSpPr txBox="1">
            <a:spLocks noChangeArrowheads="1"/>
          </p:cNvSpPr>
          <p:nvPr/>
        </p:nvSpPr>
        <p:spPr>
          <a:xfrm>
            <a:off x="612000" y="2160000"/>
            <a:ext cx="7024836" cy="3744416"/>
          </a:xfrm>
          <a:prstGeom prst="rect">
            <a:avLst/>
          </a:prstGeom>
        </p:spPr>
        <p:txBody>
          <a:bodyPr/>
          <a:lstStyle/>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Följa gällande lagstiftning</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Medlemmars lagkrav</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Uppfylla myndighetskrav</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Löpande drift och skötsel</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Vardagsfrågor i styrelsen</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Underhålla fastigheten</a:t>
            </a:r>
          </a:p>
          <a:p>
            <a:pPr marL="342900" indent="-342900">
              <a:lnSpc>
                <a:spcPct val="90000"/>
              </a:lnSpc>
              <a:spcBef>
                <a:spcPts val="1176"/>
              </a:spcBef>
              <a:buClr>
                <a:schemeClr val="accent6">
                  <a:lumMod val="60000"/>
                  <a:lumOff val="40000"/>
                </a:schemeClr>
              </a:buClr>
              <a:buSzPct val="130000"/>
              <a:buFont typeface="Arial"/>
              <a:buChar char="•"/>
              <a:defRPr/>
            </a:pPr>
            <a:r>
              <a:rPr lang="sv-SE" sz="2800" b="1" dirty="0">
                <a:solidFill>
                  <a:srgbClr val="4B4B4B"/>
                </a:solidFill>
                <a:latin typeface="Arial" pitchFamily="34" charset="0"/>
                <a:cs typeface="Arial" pitchFamily="34" charset="0"/>
              </a:rPr>
              <a:t>Styrelsens ansvar och skydd</a:t>
            </a:r>
          </a:p>
          <a:p>
            <a:pPr marL="342900" indent="-342900">
              <a:lnSpc>
                <a:spcPct val="90000"/>
              </a:lnSpc>
              <a:spcBef>
                <a:spcPts val="1176"/>
              </a:spcBef>
              <a:buClr>
                <a:schemeClr val="accent6">
                  <a:lumMod val="60000"/>
                  <a:lumOff val="40000"/>
                </a:schemeClr>
              </a:buClr>
              <a:buSzPct val="130000"/>
              <a:buFont typeface="Arial"/>
              <a:buChar char="•"/>
              <a:defRPr/>
            </a:pPr>
            <a:endParaRPr lang="sv-SE" sz="2400" kern="0" dirty="0">
              <a:solidFill>
                <a:srgbClr val="4B4B4B"/>
              </a:solidFill>
              <a:latin typeface="Arial" pitchFamily="34" charset="0"/>
            </a:endParaRPr>
          </a:p>
          <a:p>
            <a:pPr marL="342900" indent="-342900">
              <a:lnSpc>
                <a:spcPct val="90000"/>
              </a:lnSpc>
              <a:spcBef>
                <a:spcPts val="1176"/>
              </a:spcBef>
              <a:buClr>
                <a:schemeClr val="accent6">
                  <a:lumMod val="60000"/>
                  <a:lumOff val="40000"/>
                </a:schemeClr>
              </a:buClr>
              <a:buSzPct val="130000"/>
              <a:buFont typeface="Arial"/>
              <a:buChar char="•"/>
              <a:defRPr/>
            </a:pPr>
            <a:endParaRPr lang="sv-SE" sz="2400" b="1" kern="0" dirty="0">
              <a:solidFill>
                <a:srgbClr val="4B4B4B"/>
              </a:solidFill>
              <a:latin typeface="+mn-lt"/>
              <a:ea typeface="+mn-ea"/>
            </a:endParaRPr>
          </a:p>
        </p:txBody>
      </p:sp>
      <p:sp>
        <p:nvSpPr>
          <p:cNvPr id="7" name="Rectangle 2">
            <a:extLst>
              <a:ext uri="{FF2B5EF4-FFF2-40B4-BE49-F238E27FC236}">
                <a16:creationId xmlns:a16="http://schemas.microsoft.com/office/drawing/2014/main" id="{A5FE4B58-DA80-495E-A08A-9AB8C19F49E1}"/>
              </a:ext>
            </a:extLst>
          </p:cNvPr>
          <p:cNvSpPr txBox="1">
            <a:spLocks noChangeArrowheads="1"/>
          </p:cNvSpPr>
          <p:nvPr/>
        </p:nvSpPr>
        <p:spPr>
          <a:xfrm>
            <a:off x="612000" y="972000"/>
            <a:ext cx="8229600" cy="1080119"/>
          </a:xfrm>
          <a:prstGeom prst="rect">
            <a:avLst/>
          </a:prstGeom>
        </p:spPr>
        <p:txBody>
          <a:bodyPr/>
          <a:lstStyle/>
          <a:p>
            <a:pPr eaLnBrk="0" fontAlgn="auto" hangingPunct="0">
              <a:spcBef>
                <a:spcPts val="0"/>
              </a:spcBef>
              <a:spcAft>
                <a:spcPts val="0"/>
              </a:spcAft>
              <a:defRPr/>
            </a:pPr>
            <a:r>
              <a:rPr lang="sv-SE" sz="3600" b="1" kern="0" cap="all" dirty="0">
                <a:solidFill>
                  <a:srgbClr val="00257A"/>
                </a:solidFill>
                <a:latin typeface="+mn-lt"/>
                <a:cs typeface="+mn-cs"/>
              </a:rPr>
              <a:t>Att vara fastighetsägare</a:t>
            </a:r>
            <a:endParaRPr lang="sv-SE" sz="4400" b="1" kern="0" cap="all" dirty="0">
              <a:solidFill>
                <a:srgbClr val="00257A"/>
              </a:solidFill>
              <a:latin typeface="+mn-lt"/>
              <a:cs typeface="+mn-cs"/>
            </a:endParaRPr>
          </a:p>
        </p:txBody>
      </p:sp>
      <p:sp>
        <p:nvSpPr>
          <p:cNvPr id="2" name="Rektangel 1">
            <a:extLst>
              <a:ext uri="{FF2B5EF4-FFF2-40B4-BE49-F238E27FC236}">
                <a16:creationId xmlns:a16="http://schemas.microsoft.com/office/drawing/2014/main" id="{D4EEE3E4-5AF5-4B7F-B536-03CEA3814CD1}"/>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6020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68FF19-7A53-46DC-9D62-C82DBB77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443" y="3137200"/>
            <a:ext cx="5508104" cy="4129062"/>
          </a:xfrm>
          <a:prstGeom prst="rect">
            <a:avLst/>
          </a:prstGeom>
        </p:spPr>
      </p:pic>
      <p:pic>
        <p:nvPicPr>
          <p:cNvPr id="9" name="Bildobjekt 8">
            <a:extLst>
              <a:ext uri="{FF2B5EF4-FFF2-40B4-BE49-F238E27FC236}">
                <a16:creationId xmlns:a16="http://schemas.microsoft.com/office/drawing/2014/main" id="{32C98EB7-286B-442A-8AE2-49094CDCA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4162">
            <a:off x="2053934" y="1749979"/>
            <a:ext cx="5677866" cy="2756100"/>
          </a:xfrm>
          <a:prstGeom prst="rect">
            <a:avLst/>
          </a:prstGeom>
        </p:spPr>
      </p:pic>
      <p:sp>
        <p:nvSpPr>
          <p:cNvPr id="12" name="Ellips 11">
            <a:extLst>
              <a:ext uri="{FF2B5EF4-FFF2-40B4-BE49-F238E27FC236}">
                <a16:creationId xmlns:a16="http://schemas.microsoft.com/office/drawing/2014/main" id="{514AED33-E6C0-4084-91CB-018E0B88B671}"/>
              </a:ext>
            </a:extLst>
          </p:cNvPr>
          <p:cNvSpPr/>
          <p:nvPr/>
        </p:nvSpPr>
        <p:spPr>
          <a:xfrm rot="19451890">
            <a:off x="2372301" y="2565842"/>
            <a:ext cx="1839244" cy="1074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19ECC9-11BE-44BC-B3DA-3BE894C86D8F}"/>
              </a:ext>
            </a:extLst>
          </p:cNvPr>
          <p:cNvSpPr>
            <a:spLocks noGrp="1"/>
          </p:cNvSpPr>
          <p:nvPr>
            <p:ph type="title"/>
          </p:nvPr>
        </p:nvSpPr>
        <p:spPr>
          <a:xfrm>
            <a:off x="612000" y="972000"/>
            <a:ext cx="8016875" cy="1123038"/>
          </a:xfrm>
        </p:spPr>
        <p:txBody>
          <a:bodyPr/>
          <a:lstStyle/>
          <a:p>
            <a:pPr>
              <a:defRPr/>
            </a:pPr>
            <a:r>
              <a:rPr lang="sv-SE" dirty="0"/>
              <a:t>Hur vill vi jobba i styrelsen? </a:t>
            </a:r>
            <a:br>
              <a:rPr lang="sv-SE" dirty="0"/>
            </a:br>
            <a:endParaRPr lang="sv-SE" dirty="0"/>
          </a:p>
        </p:txBody>
      </p:sp>
      <p:sp>
        <p:nvSpPr>
          <p:cNvPr id="7" name="Rektangel 6">
            <a:extLst>
              <a:ext uri="{FF2B5EF4-FFF2-40B4-BE49-F238E27FC236}">
                <a16:creationId xmlns:a16="http://schemas.microsoft.com/office/drawing/2014/main" id="{D4EEE3E4-5AF5-4B7F-B536-03CEA3814CD1}"/>
              </a:ext>
            </a:extLst>
          </p:cNvPr>
          <p:cNvSpPr/>
          <p:nvPr/>
        </p:nvSpPr>
        <p:spPr>
          <a:xfrm>
            <a:off x="251520" y="120843"/>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
        <p:nvSpPr>
          <p:cNvPr id="13" name="Ellips 12">
            <a:extLst>
              <a:ext uri="{FF2B5EF4-FFF2-40B4-BE49-F238E27FC236}">
                <a16:creationId xmlns:a16="http://schemas.microsoft.com/office/drawing/2014/main" id="{D781A823-E828-4E8B-961E-7DA0DDB438B3}"/>
              </a:ext>
            </a:extLst>
          </p:cNvPr>
          <p:cNvSpPr/>
          <p:nvPr/>
        </p:nvSpPr>
        <p:spPr>
          <a:xfrm rot="19451890">
            <a:off x="5081121" y="2441410"/>
            <a:ext cx="1839244" cy="1074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D3F1BF54-43CA-4D00-9A25-16CDA495E78F}"/>
              </a:ext>
            </a:extLst>
          </p:cNvPr>
          <p:cNvSpPr txBox="1"/>
          <p:nvPr/>
        </p:nvSpPr>
        <p:spPr>
          <a:xfrm rot="20372551">
            <a:off x="2481720" y="2287849"/>
            <a:ext cx="2851623" cy="1477328"/>
          </a:xfrm>
          <a:prstGeom prst="rect">
            <a:avLst/>
          </a:prstGeom>
          <a:noFill/>
        </p:spPr>
        <p:txBody>
          <a:bodyPr wrap="square" rtlCol="0">
            <a:spAutoFit/>
          </a:bodyPr>
          <a:lstStyle/>
          <a:p>
            <a:r>
              <a:rPr lang="sv-SE" altLang="sv-SE" sz="2400" b="1" i="1" dirty="0"/>
              <a:t>Vi vill vara en arbetande </a:t>
            </a:r>
            <a:br>
              <a:rPr lang="sv-SE" altLang="sv-SE" sz="2400" b="1" i="1" dirty="0"/>
            </a:br>
            <a:r>
              <a:rPr lang="sv-SE" altLang="sv-SE" sz="2400" b="1" i="1" dirty="0"/>
              <a:t>styrelse…</a:t>
            </a:r>
          </a:p>
          <a:p>
            <a:endParaRPr lang="sv-SE" dirty="0"/>
          </a:p>
        </p:txBody>
      </p:sp>
      <p:sp>
        <p:nvSpPr>
          <p:cNvPr id="11" name="textruta 10">
            <a:extLst>
              <a:ext uri="{FF2B5EF4-FFF2-40B4-BE49-F238E27FC236}">
                <a16:creationId xmlns:a16="http://schemas.microsoft.com/office/drawing/2014/main" id="{5CF7D4D1-E0C2-40FD-83E3-76488170AF61}"/>
              </a:ext>
            </a:extLst>
          </p:cNvPr>
          <p:cNvSpPr txBox="1"/>
          <p:nvPr/>
        </p:nvSpPr>
        <p:spPr>
          <a:xfrm rot="421411">
            <a:off x="5213289" y="2486860"/>
            <a:ext cx="2664296" cy="1477328"/>
          </a:xfrm>
          <a:prstGeom prst="rect">
            <a:avLst/>
          </a:prstGeom>
          <a:noFill/>
        </p:spPr>
        <p:txBody>
          <a:bodyPr wrap="square" rtlCol="0">
            <a:spAutoFit/>
          </a:bodyPr>
          <a:lstStyle/>
          <a:p>
            <a:r>
              <a:rPr lang="sv-SE" altLang="sv-SE" sz="2400" b="1" i="1" dirty="0"/>
              <a:t>Vi vill vara en beslutande styrelse…</a:t>
            </a:r>
          </a:p>
          <a:p>
            <a:endParaRPr lang="sv-SE" dirty="0"/>
          </a:p>
        </p:txBody>
      </p:sp>
    </p:spTree>
    <p:extLst>
      <p:ext uri="{BB962C8B-B14F-4D97-AF65-F5344CB8AC3E}">
        <p14:creationId xmlns:p14="http://schemas.microsoft.com/office/powerpoint/2010/main" val="34373695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43608" y="2276872"/>
            <a:ext cx="7344816" cy="3960440"/>
          </a:xfrm>
          <a:prstGeom prst="rect">
            <a:avLst/>
          </a:prstGeom>
        </p:spPr>
        <p:txBody>
          <a:bodyPr/>
          <a:lstStyle/>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latin typeface="+mn-lt"/>
                <a:ea typeface="+mn-ea"/>
              </a:rPr>
              <a:t>Eget </a:t>
            </a:r>
            <a:r>
              <a:rPr lang="sv-SE" sz="2400" b="1" kern="0" dirty="0">
                <a:solidFill>
                  <a:srgbClr val="4B4B4B"/>
                </a:solidFill>
                <a:latin typeface="+mn-lt"/>
              </a:rPr>
              <a:t>ansvarsområde</a:t>
            </a:r>
          </a:p>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latin typeface="+mn-lt"/>
              </a:rPr>
              <a:t>Utbilda dig</a:t>
            </a:r>
          </a:p>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latin typeface="+mn-lt"/>
              </a:rPr>
              <a:t>P</a:t>
            </a:r>
            <a:r>
              <a:rPr lang="sv-SE" sz="2400" b="1" kern="0" dirty="0">
                <a:solidFill>
                  <a:srgbClr val="4B4B4B"/>
                </a:solidFill>
                <a:latin typeface="+mn-lt"/>
                <a:ea typeface="+mn-ea"/>
              </a:rPr>
              <a:t>lanera för underhåll samtal-gå runt i området </a:t>
            </a:r>
          </a:p>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rPr>
              <a:t>Förbered dig inför mötena/ ser det farligt ut</a:t>
            </a:r>
          </a:p>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rPr>
              <a:t>Var nyfiken</a:t>
            </a:r>
          </a:p>
          <a:p>
            <a:pPr marL="288000" indent="-288000" eaLnBrk="0" hangingPunct="0">
              <a:lnSpc>
                <a:spcPct val="90000"/>
              </a:lnSpc>
              <a:spcBef>
                <a:spcPts val="1200"/>
              </a:spcBef>
              <a:buClr>
                <a:schemeClr val="accent6">
                  <a:lumMod val="60000"/>
                  <a:lumOff val="40000"/>
                </a:schemeClr>
              </a:buClr>
              <a:buSzPct val="130000"/>
              <a:defRPr/>
            </a:pPr>
            <a:r>
              <a:rPr lang="sv-SE" sz="2400" b="1" kern="0" dirty="0">
                <a:solidFill>
                  <a:srgbClr val="4B4B4B"/>
                </a:solidFill>
              </a:rPr>
              <a:t>Ha roligt på mötena ha högt i tak</a:t>
            </a:r>
          </a:p>
          <a:p>
            <a:pPr marL="288000" indent="-288000" algn="ctr" eaLnBrk="0" hangingPunct="0">
              <a:lnSpc>
                <a:spcPct val="90000"/>
              </a:lnSpc>
              <a:spcBef>
                <a:spcPts val="1200"/>
              </a:spcBef>
              <a:buClr>
                <a:schemeClr val="accent6">
                  <a:lumMod val="60000"/>
                  <a:lumOff val="40000"/>
                </a:schemeClr>
              </a:buClr>
              <a:buSzPct val="130000"/>
              <a:defRPr/>
            </a:pPr>
            <a:endParaRPr lang="sv-SE" sz="2400" b="1" kern="0" dirty="0">
              <a:solidFill>
                <a:srgbClr val="4B4B4B"/>
              </a:solidFill>
              <a:latin typeface="+mn-lt"/>
              <a:ea typeface="+mn-ea"/>
            </a:endParaRPr>
          </a:p>
        </p:txBody>
      </p:sp>
      <p:sp>
        <p:nvSpPr>
          <p:cNvPr id="7" name="Rectangle 2"/>
          <p:cNvSpPr txBox="1">
            <a:spLocks noChangeArrowheads="1"/>
          </p:cNvSpPr>
          <p:nvPr/>
        </p:nvSpPr>
        <p:spPr>
          <a:xfrm>
            <a:off x="912928" y="944816"/>
            <a:ext cx="7992888" cy="1116032"/>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VÅRA BÄSTA TIPS</a:t>
            </a:r>
          </a:p>
        </p:txBody>
      </p:sp>
      <p:sp>
        <p:nvSpPr>
          <p:cNvPr id="8" name="Platshållare för bildnummer 7"/>
          <p:cNvSpPr>
            <a:spLocks noGrp="1"/>
          </p:cNvSpPr>
          <p:nvPr>
            <p:ph type="sldNum" sz="quarter" idx="11"/>
          </p:nvPr>
        </p:nvSpPr>
        <p:spPr/>
        <p:txBody>
          <a:bodyPr/>
          <a:lstStyle/>
          <a:p>
            <a:pPr>
              <a:defRPr/>
            </a:pPr>
            <a:fld id="{2F77A289-600E-4721-B082-3A0CD1A9630C}" type="slidenum">
              <a:rPr lang="sv-SE" smtClean="0"/>
              <a:pPr>
                <a:defRPr/>
              </a:pPr>
              <a:t>40</a:t>
            </a:fld>
            <a:endParaRPr lang="sv-SE" dirty="0"/>
          </a:p>
        </p:txBody>
      </p:sp>
    </p:spTree>
    <p:extLst>
      <p:ext uri="{BB962C8B-B14F-4D97-AF65-F5344CB8AC3E}">
        <p14:creationId xmlns:p14="http://schemas.microsoft.com/office/powerpoint/2010/main" val="1048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750" y="2133600"/>
            <a:ext cx="8280400" cy="4319588"/>
          </a:xfrm>
        </p:spPr>
        <p:txBody>
          <a:bodyPr rtlCol="0">
            <a:normAutofit/>
          </a:bodyPr>
          <a:lstStyle/>
          <a:p>
            <a:pPr marL="216000" indent="-216000" eaLnBrk="1" fontAlgn="auto" hangingPunct="1">
              <a:spcAft>
                <a:spcPts val="0"/>
              </a:spcAft>
              <a:buFont typeface="Arial" pitchFamily="34" charset="0"/>
              <a:buChar char="•"/>
              <a:defRPr/>
            </a:pPr>
            <a:endParaRPr lang="sv-SE" dirty="0">
              <a:solidFill>
                <a:srgbClr val="002060"/>
              </a:solidFill>
            </a:endParaRPr>
          </a:p>
          <a:p>
            <a:pPr marL="0" indent="0" eaLnBrk="1" fontAlgn="auto" hangingPunct="1">
              <a:spcAft>
                <a:spcPts val="0"/>
              </a:spcAft>
              <a:buNone/>
              <a:defRPr/>
            </a:pPr>
            <a:br>
              <a:rPr lang="sv-SE" dirty="0">
                <a:solidFill>
                  <a:srgbClr val="002060"/>
                </a:solidFill>
              </a:rPr>
            </a:br>
            <a:endParaRPr lang="sv-SE" dirty="0">
              <a:solidFill>
                <a:srgbClr val="002060"/>
              </a:solidFill>
            </a:endParaRPr>
          </a:p>
        </p:txBody>
      </p:sp>
      <p:sp>
        <p:nvSpPr>
          <p:cNvPr id="5" name="Rektangel 4">
            <a:extLst>
              <a:ext uri="{FF2B5EF4-FFF2-40B4-BE49-F238E27FC236}">
                <a16:creationId xmlns:a16="http://schemas.microsoft.com/office/drawing/2014/main" id="{D4EEE3E4-5AF5-4B7F-B536-03CEA3814CD1}"/>
              </a:ext>
            </a:extLst>
          </p:cNvPr>
          <p:cNvSpPr/>
          <p:nvPr/>
        </p:nvSpPr>
        <p:spPr>
          <a:xfrm>
            <a:off x="174642" y="188640"/>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
        <p:nvSpPr>
          <p:cNvPr id="7" name="Platshållare för innehåll 2">
            <a:extLst>
              <a:ext uri="{FF2B5EF4-FFF2-40B4-BE49-F238E27FC236}">
                <a16:creationId xmlns:a16="http://schemas.microsoft.com/office/drawing/2014/main" id="{177CAE3C-A774-48DB-BA7D-7E8A1943BA00}"/>
              </a:ext>
            </a:extLst>
          </p:cNvPr>
          <p:cNvSpPr txBox="1">
            <a:spLocks/>
          </p:cNvSpPr>
          <p:nvPr/>
        </p:nvSpPr>
        <p:spPr bwMode="auto">
          <a:xfrm>
            <a:off x="617816" y="2037837"/>
            <a:ext cx="8015287" cy="1534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sv-SE" sz="3200" b="1" dirty="0"/>
              <a:t>hsb.se/</a:t>
            </a:r>
            <a:r>
              <a:rPr lang="sv-SE" sz="3200" b="1" dirty="0" err="1"/>
              <a:t>stockholm</a:t>
            </a:r>
            <a:r>
              <a:rPr lang="sv-SE" sz="3200" b="1" dirty="0"/>
              <a:t>/kontakt</a:t>
            </a:r>
          </a:p>
          <a:p>
            <a:pPr marL="0" indent="0">
              <a:buFont typeface="Arial" charset="0"/>
              <a:buNone/>
            </a:pPr>
            <a:r>
              <a:rPr lang="sv-SE" sz="3200" b="1" dirty="0"/>
              <a:t>hans.jansson@hsb.se</a:t>
            </a:r>
          </a:p>
        </p:txBody>
      </p:sp>
      <p:pic>
        <p:nvPicPr>
          <p:cNvPr id="8" name="Bildobjekt 7">
            <a:extLst>
              <a:ext uri="{FF2B5EF4-FFF2-40B4-BE49-F238E27FC236}">
                <a16:creationId xmlns:a16="http://schemas.microsoft.com/office/drawing/2014/main" id="{DAE45D70-7E5B-4E8F-9C5B-01ACBC52D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22293">
            <a:off x="2451558" y="3139677"/>
            <a:ext cx="4907848" cy="3679089"/>
          </a:xfrm>
          <a:prstGeom prst="rect">
            <a:avLst/>
          </a:prstGeom>
        </p:spPr>
      </p:pic>
      <p:sp>
        <p:nvSpPr>
          <p:cNvPr id="2" name="Rubrik 1"/>
          <p:cNvSpPr>
            <a:spLocks noGrp="1"/>
          </p:cNvSpPr>
          <p:nvPr>
            <p:ph type="title"/>
          </p:nvPr>
        </p:nvSpPr>
        <p:spPr>
          <a:xfrm>
            <a:off x="611188" y="972000"/>
            <a:ext cx="8016875" cy="573286"/>
          </a:xfrm>
        </p:spPr>
        <p:txBody>
          <a:bodyPr/>
          <a:lstStyle/>
          <a:p>
            <a:pPr eaLnBrk="1" fontAlgn="auto" hangingPunct="1">
              <a:spcAft>
                <a:spcPts val="0"/>
              </a:spcAft>
              <a:defRPr/>
            </a:pPr>
            <a:br>
              <a:rPr lang="sv-SE" dirty="0"/>
            </a:br>
            <a:r>
              <a:rPr lang="sv-SE" dirty="0"/>
              <a:t>kontakt HSB Stockholm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1317" y="1704974"/>
            <a:ext cx="8016875" cy="2156073"/>
          </a:xfrm>
        </p:spPr>
        <p:txBody>
          <a:bodyPr/>
          <a:lstStyle/>
          <a:p>
            <a:pPr eaLnBrk="1" fontAlgn="auto" hangingPunct="1">
              <a:spcAft>
                <a:spcPts val="0"/>
              </a:spcAft>
              <a:defRPr/>
            </a:pPr>
            <a:r>
              <a:rPr lang="sv-SE" dirty="0"/>
              <a:t>Tack för i kväll , frågor</a:t>
            </a:r>
            <a:br>
              <a:rPr lang="sv-SE" dirty="0"/>
            </a:br>
            <a:r>
              <a:rPr lang="sv-SE" dirty="0"/>
              <a:t>Hans Jansson</a:t>
            </a:r>
            <a:br>
              <a:rPr lang="sv-SE" dirty="0"/>
            </a:br>
            <a:r>
              <a:rPr lang="sv-SE" dirty="0"/>
              <a:t>010 442 15 01</a:t>
            </a:r>
            <a:br>
              <a:rPr lang="sv-SE" dirty="0"/>
            </a:br>
            <a:endParaRPr lang="sv-SE" dirty="0"/>
          </a:p>
        </p:txBody>
      </p:sp>
      <p:pic>
        <p:nvPicPr>
          <p:cNvPr id="34819" name="Bildobjekt 4" descr="HSB-logga stor.JPG"/>
          <p:cNvPicPr>
            <a:picLocks noChangeAspect="1"/>
          </p:cNvPicPr>
          <p:nvPr/>
        </p:nvPicPr>
        <p:blipFill>
          <a:blip r:embed="rId2" cstate="print"/>
          <a:srcRect/>
          <a:stretch>
            <a:fillRect/>
          </a:stretch>
        </p:blipFill>
        <p:spPr bwMode="auto">
          <a:xfrm>
            <a:off x="3132138" y="3213100"/>
            <a:ext cx="2686050" cy="1939925"/>
          </a:xfrm>
          <a:prstGeom prst="rect">
            <a:avLst/>
          </a:prstGeom>
          <a:noFill/>
          <a:ln w="9525">
            <a:noFill/>
            <a:miter lim="800000"/>
            <a:headEnd/>
            <a:tailEnd/>
          </a:ln>
        </p:spPr>
      </p:pic>
      <p:sp>
        <p:nvSpPr>
          <p:cNvPr id="4" name="Rektangel 3">
            <a:extLst>
              <a:ext uri="{FF2B5EF4-FFF2-40B4-BE49-F238E27FC236}">
                <a16:creationId xmlns:a16="http://schemas.microsoft.com/office/drawing/2014/main" id="{D4EEE3E4-5AF5-4B7F-B536-03CEA3814CD1}"/>
              </a:ext>
            </a:extLst>
          </p:cNvPr>
          <p:cNvSpPr/>
          <p:nvPr/>
        </p:nvSpPr>
        <p:spPr>
          <a:xfrm>
            <a:off x="251520" y="260648"/>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DEC936-6F7F-4FF1-9AB4-3214A34BB9F4}"/>
              </a:ext>
            </a:extLst>
          </p:cNvPr>
          <p:cNvSpPr txBox="1">
            <a:spLocks/>
          </p:cNvSpPr>
          <p:nvPr/>
        </p:nvSpPr>
        <p:spPr>
          <a:xfrm>
            <a:off x="419554" y="982800"/>
            <a:ext cx="8016875" cy="1150937"/>
          </a:xfrm>
          <a:prstGeom prst="rect">
            <a:avLst/>
          </a:prstGeom>
        </p:spPr>
        <p:txBody>
          <a:bodyPr/>
          <a:lst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a:lstStyle>
          <a:p>
            <a:pPr algn="ctr"/>
            <a:endParaRPr lang="sv-SE" dirty="0"/>
          </a:p>
          <a:p>
            <a:pPr algn="ctr"/>
            <a:r>
              <a:rPr lang="sv-SE" dirty="0"/>
              <a:t>Del 1</a:t>
            </a:r>
          </a:p>
        </p:txBody>
      </p:sp>
      <p:sp>
        <p:nvSpPr>
          <p:cNvPr id="3" name="Rectangle 2">
            <a:extLst>
              <a:ext uri="{FF2B5EF4-FFF2-40B4-BE49-F238E27FC236}">
                <a16:creationId xmlns:a16="http://schemas.microsoft.com/office/drawing/2014/main" id="{E254C1E2-C3BF-4DEE-92D0-75C0059073B3}"/>
              </a:ext>
            </a:extLst>
          </p:cNvPr>
          <p:cNvSpPr txBox="1">
            <a:spLocks noChangeArrowheads="1"/>
          </p:cNvSpPr>
          <p:nvPr/>
        </p:nvSpPr>
        <p:spPr>
          <a:xfrm>
            <a:off x="1115633" y="2276872"/>
            <a:ext cx="6624718" cy="1224136"/>
          </a:xfrm>
          <a:prstGeom prst="rect">
            <a:avLst/>
          </a:prstGeom>
        </p:spPr>
        <p:txBody>
          <a:bodyPr/>
          <a:lst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 typeface="Arial" charset="0"/>
              <a:buNone/>
              <a:defRPr/>
            </a:pPr>
            <a:r>
              <a:rPr lang="sv-SE" sz="3600" b="1" cap="all" dirty="0">
                <a:solidFill>
                  <a:schemeClr val="tx1"/>
                </a:solidFill>
                <a:ea typeface="+mj-ea"/>
              </a:rPr>
              <a:t>Följa gällande lagstiftning</a:t>
            </a:r>
          </a:p>
          <a:p>
            <a:pPr algn="ctr">
              <a:spcBef>
                <a:spcPct val="0"/>
              </a:spcBef>
              <a:defRPr/>
            </a:pPr>
            <a:endParaRPr lang="sv-SE" sz="3600" b="1" cap="all" dirty="0">
              <a:solidFill>
                <a:schemeClr val="tx1"/>
              </a:solidFill>
              <a:ea typeface="+mj-ea"/>
            </a:endParaRPr>
          </a:p>
          <a:p>
            <a:pPr marL="0" indent="0" algn="ctr" eaLnBrk="1" fontAlgn="auto" hangingPunct="1">
              <a:spcAft>
                <a:spcPts val="0"/>
              </a:spcAft>
              <a:buFont typeface="Arial" charset="0"/>
              <a:buNone/>
              <a:defRPr/>
            </a:pPr>
            <a:endParaRPr lang="sv-SE" dirty="0"/>
          </a:p>
        </p:txBody>
      </p:sp>
      <p:sp>
        <p:nvSpPr>
          <p:cNvPr id="4" name="Rektangel 3">
            <a:extLst>
              <a:ext uri="{FF2B5EF4-FFF2-40B4-BE49-F238E27FC236}">
                <a16:creationId xmlns:a16="http://schemas.microsoft.com/office/drawing/2014/main" id="{275C8A6B-8360-4B58-9389-2940919F384D}"/>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159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612000" y="972000"/>
            <a:ext cx="8604448" cy="978594"/>
          </a:xfrm>
        </p:spPr>
        <p:txBody>
          <a:bodyPr rtlCol="0"/>
          <a:lstStyle/>
          <a:p>
            <a:pPr>
              <a:lnSpc>
                <a:spcPct val="90000"/>
              </a:lnSpc>
              <a:defRPr/>
            </a:pPr>
            <a:r>
              <a:rPr lang="sv-SE" kern="0" dirty="0">
                <a:solidFill>
                  <a:srgbClr val="00257A"/>
                </a:solidFill>
              </a:rPr>
              <a:t>LAGAR OCH BESTÄMMELSER</a:t>
            </a:r>
            <a:br>
              <a:rPr lang="sv-SE" kern="0" dirty="0">
                <a:solidFill>
                  <a:srgbClr val="00257A"/>
                </a:solidFill>
              </a:rPr>
            </a:br>
            <a:endParaRPr lang="sv-SE" sz="2400" dirty="0">
              <a:ea typeface="+mj-ea"/>
            </a:endParaRPr>
          </a:p>
        </p:txBody>
      </p:sp>
      <p:sp>
        <p:nvSpPr>
          <p:cNvPr id="13" name="Rektangel 12">
            <a:extLst>
              <a:ext uri="{FF2B5EF4-FFF2-40B4-BE49-F238E27FC236}">
                <a16:creationId xmlns:a16="http://schemas.microsoft.com/office/drawing/2014/main" id="{08742ADE-3123-4E2E-85C9-57D0C312E997}"/>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5" name="Diagram 14">
            <a:extLst>
              <a:ext uri="{FF2B5EF4-FFF2-40B4-BE49-F238E27FC236}">
                <a16:creationId xmlns:a16="http://schemas.microsoft.com/office/drawing/2014/main" id="{4F0B3A8A-DDAA-423D-A4D4-F9EA22A3DB89}"/>
              </a:ext>
            </a:extLst>
          </p:cNvPr>
          <p:cNvGraphicFramePr/>
          <p:nvPr>
            <p:extLst>
              <p:ext uri="{D42A27DB-BD31-4B8C-83A1-F6EECF244321}">
                <p14:modId xmlns:p14="http://schemas.microsoft.com/office/powerpoint/2010/main" val="3328837425"/>
              </p:ext>
            </p:extLst>
          </p:nvPr>
        </p:nvGraphicFramePr>
        <p:xfrm>
          <a:off x="1691680" y="19572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96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12000" y="972000"/>
            <a:ext cx="8016875" cy="1152128"/>
          </a:xfrm>
        </p:spPr>
        <p:txBody>
          <a:bodyPr/>
          <a:lstStyle/>
          <a:p>
            <a:pPr eaLnBrk="1" fontAlgn="auto" hangingPunct="1">
              <a:spcAft>
                <a:spcPts val="0"/>
              </a:spcAft>
              <a:defRPr/>
            </a:pPr>
            <a:r>
              <a:rPr lang="sv-SE" dirty="0">
                <a:solidFill>
                  <a:srgbClr val="002060"/>
                </a:solidFill>
                <a:latin typeface="Arial" charset="0"/>
                <a:cs typeface="Arial" charset="0"/>
              </a:rPr>
              <a:t>Lägenhetsförteckning</a:t>
            </a:r>
            <a:br>
              <a:rPr lang="sv-SE" dirty="0">
                <a:solidFill>
                  <a:srgbClr val="002060"/>
                </a:solidFill>
                <a:latin typeface="Arial" charset="0"/>
                <a:cs typeface="Arial" charset="0"/>
              </a:rPr>
            </a:br>
            <a:endParaRPr lang="sv-SE" dirty="0"/>
          </a:p>
        </p:txBody>
      </p:sp>
      <p:sp>
        <p:nvSpPr>
          <p:cNvPr id="9219" name="Platshållare för innehåll 8"/>
          <p:cNvSpPr>
            <a:spLocks noGrp="1"/>
          </p:cNvSpPr>
          <p:nvPr>
            <p:ph idx="1"/>
          </p:nvPr>
        </p:nvSpPr>
        <p:spPr>
          <a:xfrm>
            <a:off x="612000" y="2160000"/>
            <a:ext cx="8496943" cy="2664296"/>
          </a:xfrm>
        </p:spPr>
        <p:txBody>
          <a:bodyPr/>
          <a:lstStyle/>
          <a:p>
            <a:pPr marL="342900" indent="-342900">
              <a:lnSpc>
                <a:spcPct val="90000"/>
              </a:lnSpc>
              <a:spcBef>
                <a:spcPts val="1176"/>
              </a:spcBef>
              <a:buClr>
                <a:schemeClr val="accent6">
                  <a:lumMod val="60000"/>
                  <a:lumOff val="40000"/>
                </a:schemeClr>
              </a:buClr>
              <a:buSzPct val="130000"/>
              <a:buFont typeface="Arial"/>
              <a:buChar char="•"/>
              <a:defRPr/>
            </a:pPr>
            <a:r>
              <a:rPr lang="sv-SE" b="1" dirty="0"/>
              <a:t>Lägenhetsförteckning ur ekonomisk plan </a:t>
            </a:r>
          </a:p>
          <a:p>
            <a:pPr marL="342900" indent="-342900">
              <a:lnSpc>
                <a:spcPct val="90000"/>
              </a:lnSpc>
              <a:spcBef>
                <a:spcPts val="1176"/>
              </a:spcBef>
              <a:buClr>
                <a:schemeClr val="accent6">
                  <a:lumMod val="60000"/>
                  <a:lumOff val="40000"/>
                </a:schemeClr>
              </a:buClr>
              <a:buSzPct val="130000"/>
              <a:buFont typeface="Arial"/>
              <a:buChar char="•"/>
              <a:defRPr/>
            </a:pPr>
            <a:r>
              <a:rPr lang="sv-SE" b="1" dirty="0"/>
              <a:t>Bostadsrättshavarens namn</a:t>
            </a:r>
          </a:p>
          <a:p>
            <a:pPr marL="342900" indent="-342900">
              <a:lnSpc>
                <a:spcPct val="90000"/>
              </a:lnSpc>
              <a:spcBef>
                <a:spcPts val="1176"/>
              </a:spcBef>
              <a:buClr>
                <a:schemeClr val="accent6">
                  <a:lumMod val="60000"/>
                  <a:lumOff val="40000"/>
                </a:schemeClr>
              </a:buClr>
              <a:buSzPct val="130000"/>
              <a:buFont typeface="Arial"/>
              <a:buChar char="•"/>
              <a:defRPr/>
            </a:pPr>
            <a:r>
              <a:rPr lang="sv-SE" b="1" dirty="0"/>
              <a:t>Första insatsen för bostadsrätten</a:t>
            </a:r>
          </a:p>
          <a:p>
            <a:pPr marL="342900" indent="-342900">
              <a:lnSpc>
                <a:spcPct val="90000"/>
              </a:lnSpc>
              <a:spcBef>
                <a:spcPts val="1176"/>
              </a:spcBef>
              <a:buClr>
                <a:schemeClr val="accent6">
                  <a:lumMod val="60000"/>
                  <a:lumOff val="40000"/>
                </a:schemeClr>
              </a:buClr>
              <a:buSzPct val="130000"/>
              <a:buFont typeface="Arial"/>
              <a:buChar char="•"/>
              <a:defRPr/>
            </a:pPr>
            <a:r>
              <a:rPr lang="sv-SE" b="1" dirty="0"/>
              <a:t>Endast tillgänglig för bostadsrättshavaren</a:t>
            </a:r>
          </a:p>
        </p:txBody>
      </p:sp>
      <p:sp>
        <p:nvSpPr>
          <p:cNvPr id="4" name="Rektangel 3">
            <a:extLst>
              <a:ext uri="{FF2B5EF4-FFF2-40B4-BE49-F238E27FC236}">
                <a16:creationId xmlns:a16="http://schemas.microsoft.com/office/drawing/2014/main" id="{CDA806D4-CFA7-4193-8910-3DED84C0419C}"/>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4B702B0B-B0FE-4621-ADD5-9A0CFD731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69223">
            <a:off x="1933192" y="3453163"/>
            <a:ext cx="5220588" cy="3913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E6E85BF-A86D-4CA6-863B-3E84AF9E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596" y="1628800"/>
            <a:ext cx="2473036" cy="2209800"/>
          </a:xfrm>
          <a:prstGeom prst="rect">
            <a:avLst/>
          </a:prstGeom>
        </p:spPr>
      </p:pic>
      <p:sp>
        <p:nvSpPr>
          <p:cNvPr id="8" name="Rubrik 7"/>
          <p:cNvSpPr>
            <a:spLocks noGrp="1"/>
          </p:cNvSpPr>
          <p:nvPr>
            <p:ph type="title"/>
          </p:nvPr>
        </p:nvSpPr>
        <p:spPr>
          <a:xfrm>
            <a:off x="612000" y="972000"/>
            <a:ext cx="8016875" cy="1143400"/>
          </a:xfrm>
        </p:spPr>
        <p:txBody>
          <a:bodyPr/>
          <a:lstStyle/>
          <a:p>
            <a:pPr eaLnBrk="1" fontAlgn="auto" hangingPunct="1">
              <a:spcAft>
                <a:spcPts val="0"/>
              </a:spcAft>
              <a:defRPr/>
            </a:pPr>
            <a:r>
              <a:rPr lang="sv-SE" dirty="0">
                <a:solidFill>
                  <a:srgbClr val="002060"/>
                </a:solidFill>
                <a:latin typeface="Arial" charset="0"/>
                <a:cs typeface="Arial" charset="0"/>
              </a:rPr>
              <a:t>Medlemsförteckning</a:t>
            </a:r>
            <a:br>
              <a:rPr lang="sv-SE" dirty="0">
                <a:solidFill>
                  <a:srgbClr val="002060"/>
                </a:solidFill>
                <a:latin typeface="Arial" charset="0"/>
                <a:cs typeface="Arial" charset="0"/>
              </a:rPr>
            </a:br>
            <a:endParaRPr lang="sv-SE" dirty="0"/>
          </a:p>
        </p:txBody>
      </p:sp>
      <p:sp>
        <p:nvSpPr>
          <p:cNvPr id="9219" name="Platshållare för innehåll 8"/>
          <p:cNvSpPr>
            <a:spLocks noGrp="1"/>
          </p:cNvSpPr>
          <p:nvPr>
            <p:ph idx="1"/>
          </p:nvPr>
        </p:nvSpPr>
        <p:spPr>
          <a:xfrm>
            <a:off x="612000" y="2160000"/>
            <a:ext cx="6359425" cy="1944216"/>
          </a:xfrm>
        </p:spPr>
        <p:txBody>
          <a:bodyPr/>
          <a:lstStyle/>
          <a:p>
            <a:r>
              <a:rPr lang="sv-SE" sz="2400" b="1" dirty="0"/>
              <a:t>Medlemmarnas namn och adress</a:t>
            </a:r>
          </a:p>
          <a:p>
            <a:r>
              <a:rPr lang="sv-SE" sz="2400" b="1" dirty="0"/>
              <a:t>Lägenhetsnummer</a:t>
            </a:r>
          </a:p>
          <a:p>
            <a:r>
              <a:rPr lang="sv-SE" sz="2400" b="1" dirty="0"/>
              <a:t>Förteckningen är offentligt men bör hanteras med eftertanke</a:t>
            </a:r>
          </a:p>
          <a:p>
            <a:pPr marL="0" indent="0">
              <a:buNone/>
            </a:pPr>
            <a:endParaRPr lang="sv-SE" sz="2400" dirty="0"/>
          </a:p>
        </p:txBody>
      </p:sp>
      <p:sp>
        <p:nvSpPr>
          <p:cNvPr id="4" name="Rektangel 3">
            <a:extLst>
              <a:ext uri="{FF2B5EF4-FFF2-40B4-BE49-F238E27FC236}">
                <a16:creationId xmlns:a16="http://schemas.microsoft.com/office/drawing/2014/main" id="{34188A40-6165-439B-B05D-AFED0D9870C0}"/>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528C3EC-4F1C-40B0-B88E-63E250679EF0}"/>
              </a:ext>
            </a:extLst>
          </p:cNvPr>
          <p:cNvSpPr txBox="1"/>
          <p:nvPr/>
        </p:nvSpPr>
        <p:spPr>
          <a:xfrm>
            <a:off x="612000" y="4156893"/>
            <a:ext cx="7809746" cy="1354217"/>
          </a:xfrm>
          <a:prstGeom prst="rect">
            <a:avLst/>
          </a:prstGeom>
          <a:noFill/>
        </p:spPr>
        <p:txBody>
          <a:bodyPr wrap="square" rtlCol="0">
            <a:spAutoFit/>
          </a:bodyPr>
          <a:lstStyle/>
          <a:p>
            <a:pPr eaLnBrk="0" hangingPunct="0">
              <a:spcBef>
                <a:spcPts val="600"/>
              </a:spcBef>
              <a:buClr>
                <a:schemeClr val="accent2"/>
              </a:buClr>
              <a:buSzPct val="120000"/>
            </a:pPr>
            <a:r>
              <a:rPr lang="sv-SE" sz="2400" b="1" dirty="0">
                <a:solidFill>
                  <a:srgbClr val="4B4B4B"/>
                </a:solidFill>
                <a:latin typeface="Arial" pitchFamily="34" charset="0"/>
                <a:cs typeface="Arial" pitchFamily="34" charset="0"/>
              </a:rPr>
              <a:t>GDPR</a:t>
            </a:r>
          </a:p>
          <a:p>
            <a:pPr marL="215900" indent="-215900" eaLnBrk="0" hangingPunct="0">
              <a:spcBef>
                <a:spcPts val="600"/>
              </a:spcBef>
              <a:buClr>
                <a:schemeClr val="accent2"/>
              </a:buClr>
              <a:buSzPct val="120000"/>
              <a:buFont typeface="Arial" charset="0"/>
              <a:buChar char="•"/>
            </a:pPr>
            <a:r>
              <a:rPr lang="sv-SE" sz="2400" b="1" dirty="0">
                <a:solidFill>
                  <a:srgbClr val="4B4B4B"/>
                </a:solidFill>
                <a:latin typeface="Arial" pitchFamily="34" charset="0"/>
                <a:cs typeface="Arial" pitchFamily="34" charset="0"/>
              </a:rPr>
              <a:t>Utse personuppgiftsansvarig i styrelsen </a:t>
            </a:r>
          </a:p>
          <a:p>
            <a:pPr marL="215900" indent="-215900" eaLnBrk="0" hangingPunct="0">
              <a:spcBef>
                <a:spcPts val="600"/>
              </a:spcBef>
              <a:buClr>
                <a:schemeClr val="accent2"/>
              </a:buClr>
              <a:buSzPct val="120000"/>
              <a:buFont typeface="Arial" charset="0"/>
              <a:buChar char="•"/>
            </a:pPr>
            <a:r>
              <a:rPr lang="sv-SE" sz="2400" b="1" dirty="0">
                <a:solidFill>
                  <a:srgbClr val="4B4B4B"/>
                </a:solidFill>
                <a:latin typeface="Arial" pitchFamily="34" charset="0"/>
                <a:cs typeface="Arial" pitchFamily="34" charset="0"/>
              </a:rPr>
              <a:t>Skapa rutin för hantering av personuppgifter</a:t>
            </a:r>
          </a:p>
        </p:txBody>
      </p:sp>
    </p:spTree>
    <p:extLst>
      <p:ext uri="{BB962C8B-B14F-4D97-AF65-F5344CB8AC3E}">
        <p14:creationId xmlns:p14="http://schemas.microsoft.com/office/powerpoint/2010/main" val="9919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12000" y="972000"/>
            <a:ext cx="8016875" cy="1160856"/>
          </a:xfrm>
        </p:spPr>
        <p:txBody>
          <a:bodyPr/>
          <a:lstStyle/>
          <a:p>
            <a:pPr eaLnBrk="1" fontAlgn="auto" hangingPunct="1">
              <a:spcAft>
                <a:spcPts val="0"/>
              </a:spcAft>
              <a:defRPr/>
            </a:pPr>
            <a:br>
              <a:rPr lang="sv-SE" dirty="0"/>
            </a:br>
            <a:br>
              <a:rPr lang="sv-SE" dirty="0"/>
            </a:br>
            <a:r>
              <a:rPr lang="sv-SE" dirty="0"/>
              <a:t>Pant </a:t>
            </a:r>
            <a:br>
              <a:rPr lang="sv-SE" dirty="0"/>
            </a:br>
            <a:endParaRPr lang="sv-SE" dirty="0"/>
          </a:p>
        </p:txBody>
      </p:sp>
      <p:sp>
        <p:nvSpPr>
          <p:cNvPr id="12291" name="Platshållare för innehåll 8"/>
          <p:cNvSpPr>
            <a:spLocks noGrp="1"/>
          </p:cNvSpPr>
          <p:nvPr>
            <p:ph idx="1"/>
          </p:nvPr>
        </p:nvSpPr>
        <p:spPr>
          <a:xfrm>
            <a:off x="612000" y="1908000"/>
            <a:ext cx="8375526" cy="2664445"/>
          </a:xfrm>
        </p:spPr>
        <p:txBody>
          <a:bodyPr/>
          <a:lstStyle/>
          <a:p>
            <a:r>
              <a:rPr lang="sv-SE" b="1" dirty="0"/>
              <a:t>Hela lägenheten pantsätts (säkerhet)</a:t>
            </a:r>
          </a:p>
          <a:p>
            <a:r>
              <a:rPr lang="sv-SE" b="1" dirty="0"/>
              <a:t>Banken underrättar brf som noterar pantsättning</a:t>
            </a:r>
          </a:p>
          <a:p>
            <a:r>
              <a:rPr lang="sv-SE" b="1" dirty="0"/>
              <a:t>Panthavaren meddelas vid obetald avgift </a:t>
            </a:r>
          </a:p>
          <a:p>
            <a:r>
              <a:rPr lang="sv-SE" b="1" dirty="0"/>
              <a:t>Brf har förtur vid utmätning</a:t>
            </a:r>
          </a:p>
          <a:p>
            <a:pPr marL="0" indent="0">
              <a:buNone/>
            </a:pPr>
            <a:endParaRPr lang="sv-SE" strike="sngStrike" dirty="0">
              <a:solidFill>
                <a:srgbClr val="002060"/>
              </a:solidFill>
            </a:endParaRPr>
          </a:p>
        </p:txBody>
      </p:sp>
      <p:sp>
        <p:nvSpPr>
          <p:cNvPr id="12292" name="Platshållare för bildnummer 2"/>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sv-SE"/>
              <a:t>Sid </a:t>
            </a:r>
            <a:fld id="{0157355E-D802-44B7-B8C7-E071DEC8D42C}" type="slidenum">
              <a:rPr lang="sv-SE" smtClean="0"/>
              <a:pPr fontAlgn="base">
                <a:spcBef>
                  <a:spcPct val="0"/>
                </a:spcBef>
                <a:spcAft>
                  <a:spcPct val="0"/>
                </a:spcAft>
                <a:defRPr/>
              </a:pPr>
              <a:t>8</a:t>
            </a:fld>
            <a:endParaRPr lang="sv-SE"/>
          </a:p>
        </p:txBody>
      </p:sp>
      <p:sp>
        <p:nvSpPr>
          <p:cNvPr id="5" name="Rektangel 4">
            <a:extLst>
              <a:ext uri="{FF2B5EF4-FFF2-40B4-BE49-F238E27FC236}">
                <a16:creationId xmlns:a16="http://schemas.microsoft.com/office/drawing/2014/main" id="{ADB2834A-CF11-4779-A227-ECB988C9770C}"/>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8227462-6FE6-4CA1-A883-259BF1F47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897065"/>
            <a:ext cx="4355976" cy="3265387"/>
          </a:xfrm>
          <a:prstGeom prst="rect">
            <a:avLst/>
          </a:prstGeom>
        </p:spPr>
      </p:pic>
      <p:pic>
        <p:nvPicPr>
          <p:cNvPr id="9" name="Bildobjekt 8">
            <a:extLst>
              <a:ext uri="{FF2B5EF4-FFF2-40B4-BE49-F238E27FC236}">
                <a16:creationId xmlns:a16="http://schemas.microsoft.com/office/drawing/2014/main" id="{A06CAB18-F845-42AD-AE3D-CB086606F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293096"/>
            <a:ext cx="1946885" cy="1552779"/>
          </a:xfrm>
          <a:prstGeom prst="rect">
            <a:avLst/>
          </a:prstGeom>
        </p:spPr>
      </p:pic>
    </p:spTree>
  </p:cSld>
  <p:clrMapOvr>
    <a:masterClrMapping/>
  </p:clrMapOvr>
</p:sld>
</file>

<file path=ppt/theme/theme1.xml><?xml version="1.0" encoding="utf-8"?>
<a:theme xmlns:a="http://schemas.openxmlformats.org/drawingml/2006/main" name="Skräddarsydd kurs i Vingen 28 sept 2013 Anne Källman">
  <a:themeElements>
    <a:clrScheme name="HSB - Färger">
      <a:dk1>
        <a:srgbClr val="00257A"/>
      </a:dk1>
      <a:lt1>
        <a:srgbClr val="FFFFFF"/>
      </a:lt1>
      <a:dk2>
        <a:srgbClr val="00257A"/>
      </a:dk2>
      <a:lt2>
        <a:srgbClr val="FFFFFF"/>
      </a:lt2>
      <a:accent1>
        <a:srgbClr val="00257A"/>
      </a:accent1>
      <a:accent2>
        <a:srgbClr val="FFCF00"/>
      </a:accent2>
      <a:accent3>
        <a:srgbClr val="E3005D"/>
      </a:accent3>
      <a:accent4>
        <a:srgbClr val="B3D312"/>
      </a:accent4>
      <a:accent5>
        <a:srgbClr val="B5B6B3"/>
      </a:accent5>
      <a:accent6>
        <a:srgbClr val="D7A900"/>
      </a:accent6>
      <a:hlink>
        <a:srgbClr val="0000FF"/>
      </a:hlink>
      <a:folHlink>
        <a:srgbClr val="800080"/>
      </a:folHlink>
    </a:clrScheme>
    <a:fontScheme name="HSP - F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SB - Färger">
    <a:dk1>
      <a:srgbClr val="00257A"/>
    </a:dk1>
    <a:lt1>
      <a:srgbClr val="FFFFFF"/>
    </a:lt1>
    <a:dk2>
      <a:srgbClr val="00257A"/>
    </a:dk2>
    <a:lt2>
      <a:srgbClr val="FFFFFF"/>
    </a:lt2>
    <a:accent1>
      <a:srgbClr val="00257A"/>
    </a:accent1>
    <a:accent2>
      <a:srgbClr val="FFCF00"/>
    </a:accent2>
    <a:accent3>
      <a:srgbClr val="E3005D"/>
    </a:accent3>
    <a:accent4>
      <a:srgbClr val="B3D312"/>
    </a:accent4>
    <a:accent5>
      <a:srgbClr val="B5B6B3"/>
    </a:accent5>
    <a:accent6>
      <a:srgbClr val="D7A900"/>
    </a:accent6>
    <a:hlink>
      <a:srgbClr val="0000FF"/>
    </a:hlink>
    <a:folHlink>
      <a:srgbClr val="800080"/>
    </a:folHlink>
  </a:clrScheme>
</a:themeOverride>
</file>

<file path=ppt/theme/themeOverride2.xml><?xml version="1.0" encoding="utf-8"?>
<a:themeOverride xmlns:a="http://schemas.openxmlformats.org/drawingml/2006/main">
  <a:clrScheme name="HSB - Färger">
    <a:dk1>
      <a:srgbClr val="00257A"/>
    </a:dk1>
    <a:lt1>
      <a:srgbClr val="FFFFFF"/>
    </a:lt1>
    <a:dk2>
      <a:srgbClr val="00257A"/>
    </a:dk2>
    <a:lt2>
      <a:srgbClr val="FFFFFF"/>
    </a:lt2>
    <a:accent1>
      <a:srgbClr val="00257A"/>
    </a:accent1>
    <a:accent2>
      <a:srgbClr val="FFCF00"/>
    </a:accent2>
    <a:accent3>
      <a:srgbClr val="E3005D"/>
    </a:accent3>
    <a:accent4>
      <a:srgbClr val="B3D312"/>
    </a:accent4>
    <a:accent5>
      <a:srgbClr val="B5B6B3"/>
    </a:accent5>
    <a:accent6>
      <a:srgbClr val="D7A9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1442</TotalTime>
  <Words>2769</Words>
  <Application>Microsoft Office PowerPoint</Application>
  <PresentationFormat>Bildspel på skärmen (4:3)</PresentationFormat>
  <Paragraphs>445</Paragraphs>
  <Slides>43</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43</vt:i4>
      </vt:variant>
    </vt:vector>
  </HeadingPairs>
  <TitlesOfParts>
    <vt:vector size="47" baseType="lpstr">
      <vt:lpstr>Arial</vt:lpstr>
      <vt:lpstr>Calibri</vt:lpstr>
      <vt:lpstr>Times New Roman</vt:lpstr>
      <vt:lpstr>Skräddarsydd kurs i Vingen 28 sept 2013 Anne Källman</vt:lpstr>
      <vt:lpstr>Välkommen till  kursen styrelsens fastighetsägaransvar</vt:lpstr>
      <vt:lpstr>PowerPoint-presentation</vt:lpstr>
      <vt:lpstr>Nästa distrikts aktivitet</vt:lpstr>
      <vt:lpstr>PowerPoint-presentation</vt:lpstr>
      <vt:lpstr>PowerPoint-presentation</vt:lpstr>
      <vt:lpstr>LAGAR OCH BESTÄMMELSER </vt:lpstr>
      <vt:lpstr>Lägenhetsförteckning </vt:lpstr>
      <vt:lpstr>Medlemsförteckning </vt:lpstr>
      <vt:lpstr>  Pant  </vt:lpstr>
      <vt:lpstr>PowerPoint-presentation</vt:lpstr>
      <vt:lpstr>När kan du bli av med lägenheten?</vt:lpstr>
      <vt:lpstr>Andrahandsuthyrning</vt:lpstr>
      <vt:lpstr>PowerPoint-presentation</vt:lpstr>
      <vt:lpstr>Myndighetskrav </vt:lpstr>
      <vt:lpstr>Sophantering </vt:lpstr>
      <vt:lpstr>PowerPoint-presentation</vt:lpstr>
      <vt:lpstr>Skötsel- och  abonnemangsavtal </vt:lpstr>
      <vt:lpstr>Skötsel- och  abonnemangsavtal </vt:lpstr>
      <vt:lpstr>drift och Fastighetsskötsel  </vt:lpstr>
      <vt:lpstr>Markskötsel och vinterunderhåll</vt:lpstr>
      <vt:lpstr>PowerPoint-presentation</vt:lpstr>
      <vt:lpstr>PowerPoint-presentation</vt:lpstr>
      <vt:lpstr>Topplista på störningar</vt:lpstr>
      <vt:lpstr>Störningsärenden </vt:lpstr>
      <vt:lpstr>Grillning på balkong</vt:lpstr>
      <vt:lpstr>Grillning på balkong </vt:lpstr>
      <vt:lpstr>Rökning </vt:lpstr>
      <vt:lpstr>Kvarlämnad egendom i gemensamma utrymmen</vt:lpstr>
      <vt:lpstr>Kvarlämnad egendom i gemensamma utrymmen</vt:lpstr>
      <vt:lpstr>Djur i alla former </vt:lpstr>
      <vt:lpstr>PowerPoint-presentation</vt:lpstr>
      <vt:lpstr>PowerPoint-presentation</vt:lpstr>
      <vt:lpstr>Underhåll enligt stadgarna</vt:lpstr>
      <vt:lpstr>  Underhållsplanering  </vt:lpstr>
      <vt:lpstr>När stämman ska ta beslut </vt:lpstr>
      <vt:lpstr>    När tar vi i styrelsen in experter/konsulter </vt:lpstr>
      <vt:lpstr>PowerPoint-presentation</vt:lpstr>
      <vt:lpstr>Fastighetsägarens ansvar </vt:lpstr>
      <vt:lpstr>Fastighetsförsäkring och Skadehantering</vt:lpstr>
      <vt:lpstr>Hur vill vi jobba i styrelsen?  </vt:lpstr>
      <vt:lpstr>PowerPoint-presentation</vt:lpstr>
      <vt:lpstr> kontakt HSB Stockholm</vt:lpstr>
      <vt:lpstr>Tack för i kväll , frågor Hans Jansson 010 442 15 01 </vt:lpstr>
    </vt:vector>
  </TitlesOfParts>
  <Company>HSB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förvaltningskurs 2014-02-25</dc:title>
  <dc:creator>99agl</dc:creator>
  <cp:keywords>HSM - PowerPointmall 2007</cp:keywords>
  <dc:description>Dec 2010
Carin Ländström
Emanuel Identity Manuals AB</dc:description>
  <cp:lastModifiedBy>Hans Jansson</cp:lastModifiedBy>
  <cp:revision>195</cp:revision>
  <cp:lastPrinted>2018-05-22T06:45:58Z</cp:lastPrinted>
  <dcterms:created xsi:type="dcterms:W3CDTF">2014-02-19T08:25:09Z</dcterms:created>
  <dcterms:modified xsi:type="dcterms:W3CDTF">2021-04-20T11:39:21Z</dcterms:modified>
</cp:coreProperties>
</file>