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70" r:id="rId4"/>
    <p:sldId id="276" r:id="rId5"/>
    <p:sldId id="275" r:id="rId6"/>
    <p:sldId id="295" r:id="rId7"/>
    <p:sldId id="285" r:id="rId8"/>
    <p:sldId id="281" r:id="rId9"/>
    <p:sldId id="279" r:id="rId10"/>
    <p:sldId id="290" r:id="rId11"/>
    <p:sldId id="294" r:id="rId12"/>
    <p:sldId id="289" r:id="rId13"/>
    <p:sldId id="296" r:id="rId14"/>
    <p:sldId id="284" r:id="rId15"/>
  </p:sldIdLst>
  <p:sldSz cx="9144000" cy="6858000" type="screen4x3"/>
  <p:notesSz cx="6858000" cy="99456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107" d="100"/>
          <a:sy n="107" d="100"/>
        </p:scale>
        <p:origin x="-84" y="8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ls.ericsson\Desktop\Ekonomim&#246;te1211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ls.ericsson\Desktop\Ekonomim&#246;te1211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view3D>
      <c:hPercent val="81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524402249573872E-2"/>
          <c:y val="3.3573220111145746E-2"/>
          <c:w val="0.72006586276588924"/>
          <c:h val="0.86570946143740102"/>
        </c:manualLayout>
      </c:layout>
      <c:bar3DChart>
        <c:barDir val="col"/>
        <c:grouping val="stacked"/>
        <c:ser>
          <c:idx val="0"/>
          <c:order val="0"/>
          <c:tx>
            <c:strRef>
              <c:f>Intäkter!$A$4</c:f>
              <c:strCache>
                <c:ptCount val="1"/>
                <c:pt idx="0">
                  <c:v>Årsavgifter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Intäkter!$B$4:$K$4</c:f>
              <c:numCache>
                <c:formatCode>General</c:formatCode>
                <c:ptCount val="10"/>
                <c:pt idx="0">
                  <c:v>4693</c:v>
                </c:pt>
                <c:pt idx="1">
                  <c:v>4696</c:v>
                </c:pt>
                <c:pt idx="2">
                  <c:v>4693</c:v>
                </c:pt>
                <c:pt idx="3">
                  <c:v>4764</c:v>
                </c:pt>
                <c:pt idx="4">
                  <c:v>4808</c:v>
                </c:pt>
                <c:pt idx="5">
                  <c:v>4827</c:v>
                </c:pt>
                <c:pt idx="6">
                  <c:v>4816</c:v>
                </c:pt>
                <c:pt idx="7">
                  <c:v>4816</c:v>
                </c:pt>
                <c:pt idx="8">
                  <c:v>4816</c:v>
                </c:pt>
                <c:pt idx="9">
                  <c:v>4816</c:v>
                </c:pt>
              </c:numCache>
            </c:numRef>
          </c:val>
        </c:ser>
        <c:ser>
          <c:idx val="1"/>
          <c:order val="1"/>
          <c:tx>
            <c:strRef>
              <c:f>Intäkter!$A$5</c:f>
              <c:strCache>
                <c:ptCount val="1"/>
                <c:pt idx="0">
                  <c:v>Lokalhyror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Intäkter!$B$5:$K$5</c:f>
              <c:numCache>
                <c:formatCode>General</c:formatCode>
                <c:ptCount val="10"/>
                <c:pt idx="0">
                  <c:v>2019</c:v>
                </c:pt>
                <c:pt idx="1">
                  <c:v>2019</c:v>
                </c:pt>
                <c:pt idx="2">
                  <c:v>2042</c:v>
                </c:pt>
                <c:pt idx="3">
                  <c:v>1948</c:v>
                </c:pt>
                <c:pt idx="4">
                  <c:v>2166</c:v>
                </c:pt>
                <c:pt idx="5">
                  <c:v>2254</c:v>
                </c:pt>
                <c:pt idx="6">
                  <c:v>2232</c:v>
                </c:pt>
                <c:pt idx="7">
                  <c:v>2274</c:v>
                </c:pt>
                <c:pt idx="8">
                  <c:v>2285</c:v>
                </c:pt>
                <c:pt idx="9">
                  <c:v>2335</c:v>
                </c:pt>
              </c:numCache>
            </c:numRef>
          </c:val>
        </c:ser>
        <c:ser>
          <c:idx val="2"/>
          <c:order val="2"/>
          <c:tx>
            <c:strRef>
              <c:f>Intäkter!$A$6</c:f>
              <c:strCache>
                <c:ptCount val="1"/>
                <c:pt idx="0">
                  <c:v>Övriga intäkter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Intäkter!$B$6:$K$6</c:f>
              <c:numCache>
                <c:formatCode>General</c:formatCode>
                <c:ptCount val="10"/>
                <c:pt idx="0">
                  <c:v>171</c:v>
                </c:pt>
                <c:pt idx="1">
                  <c:v>224</c:v>
                </c:pt>
                <c:pt idx="2">
                  <c:v>0</c:v>
                </c:pt>
                <c:pt idx="3">
                  <c:v>606</c:v>
                </c:pt>
                <c:pt idx="4">
                  <c:v>673</c:v>
                </c:pt>
                <c:pt idx="5">
                  <c:v>392</c:v>
                </c:pt>
                <c:pt idx="6">
                  <c:v>467</c:v>
                </c:pt>
                <c:pt idx="7">
                  <c:v>402</c:v>
                </c:pt>
                <c:pt idx="8">
                  <c:v>384</c:v>
                </c:pt>
                <c:pt idx="9">
                  <c:v>323</c:v>
                </c:pt>
              </c:numCache>
            </c:numRef>
          </c:val>
        </c:ser>
        <c:dLbls/>
        <c:shape val="box"/>
        <c:axId val="59513856"/>
        <c:axId val="59527936"/>
        <c:axId val="0"/>
      </c:bar3DChart>
      <c:catAx>
        <c:axId val="5951385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59527936"/>
        <c:crosses val="autoZero"/>
        <c:auto val="1"/>
        <c:lblAlgn val="ctr"/>
        <c:lblOffset val="100"/>
        <c:tickLblSkip val="1"/>
        <c:tickMarkSkip val="1"/>
      </c:catAx>
      <c:valAx>
        <c:axId val="595279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59513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038964589282126"/>
          <c:y val="0.42446142569091388"/>
          <c:w val="0.16666693003345293"/>
          <c:h val="0.1534775776509518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view3D>
      <c:hPercent val="8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0562514372286184"/>
          <c:y val="3.9968025579536375E-2"/>
          <c:w val="0.79366287776486255"/>
          <c:h val="0.86570946143740091"/>
        </c:manualLayout>
      </c:layout>
      <c:bar3DChart>
        <c:barDir val="col"/>
        <c:grouping val="stacked"/>
        <c:ser>
          <c:idx val="0"/>
          <c:order val="0"/>
          <c:tx>
            <c:strRef>
              <c:f>Kostnader!$A$3</c:f>
              <c:strCache>
                <c:ptCount val="1"/>
                <c:pt idx="0">
                  <c:v>Fastighetsunderhåll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Kostnader!$B$3:$K$3</c:f>
              <c:numCache>
                <c:formatCode>General</c:formatCode>
                <c:ptCount val="10"/>
                <c:pt idx="0">
                  <c:v>1394</c:v>
                </c:pt>
                <c:pt idx="1">
                  <c:v>2073</c:v>
                </c:pt>
                <c:pt idx="2">
                  <c:v>1293</c:v>
                </c:pt>
                <c:pt idx="3">
                  <c:v>1615</c:v>
                </c:pt>
                <c:pt idx="4" formatCode="0">
                  <c:v>1326.1859999999999</c:v>
                </c:pt>
                <c:pt idx="5" formatCode="0">
                  <c:v>1937.7909999999999</c:v>
                </c:pt>
                <c:pt idx="6" formatCode="#,##0">
                  <c:v>2699</c:v>
                </c:pt>
                <c:pt idx="7" formatCode="0">
                  <c:v>2680</c:v>
                </c:pt>
                <c:pt idx="8" formatCode="0">
                  <c:v>2530</c:v>
                </c:pt>
                <c:pt idx="9" formatCode="0">
                  <c:v>1811</c:v>
                </c:pt>
              </c:numCache>
            </c:numRef>
          </c:val>
        </c:ser>
        <c:ser>
          <c:idx val="1"/>
          <c:order val="1"/>
          <c:tx>
            <c:strRef>
              <c:f>Kostnader!$A$4</c:f>
              <c:strCache>
                <c:ptCount val="1"/>
                <c:pt idx="0">
                  <c:v>Fjärrvärme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Kostnader!$B$4:$K$4</c:f>
              <c:numCache>
                <c:formatCode>General</c:formatCode>
                <c:ptCount val="10"/>
                <c:pt idx="0">
                  <c:v>1020</c:v>
                </c:pt>
                <c:pt idx="1">
                  <c:v>1066</c:v>
                </c:pt>
                <c:pt idx="2">
                  <c:v>1062</c:v>
                </c:pt>
                <c:pt idx="3">
                  <c:v>1055</c:v>
                </c:pt>
                <c:pt idx="4" formatCode="0">
                  <c:v>1054.0619999999999</c:v>
                </c:pt>
                <c:pt idx="5" formatCode="0">
                  <c:v>1148.816</c:v>
                </c:pt>
                <c:pt idx="6" formatCode="0">
                  <c:v>1280</c:v>
                </c:pt>
                <c:pt idx="7" formatCode="0">
                  <c:v>1174</c:v>
                </c:pt>
                <c:pt idx="8" formatCode="0">
                  <c:v>1050</c:v>
                </c:pt>
                <c:pt idx="9" formatCode="0">
                  <c:v>1350</c:v>
                </c:pt>
              </c:numCache>
            </c:numRef>
          </c:val>
        </c:ser>
        <c:ser>
          <c:idx val="2"/>
          <c:order val="2"/>
          <c:tx>
            <c:strRef>
              <c:f>Kostnader!$A$5</c:f>
              <c:strCache>
                <c:ptCount val="1"/>
                <c:pt idx="0">
                  <c:v>Övriga avgifter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Kostnader!$B$5:$K$5</c:f>
              <c:numCache>
                <c:formatCode>General</c:formatCode>
                <c:ptCount val="10"/>
                <c:pt idx="0">
                  <c:v>525</c:v>
                </c:pt>
                <c:pt idx="1">
                  <c:v>500</c:v>
                </c:pt>
                <c:pt idx="2">
                  <c:v>498</c:v>
                </c:pt>
                <c:pt idx="3">
                  <c:v>747</c:v>
                </c:pt>
                <c:pt idx="4" formatCode="0">
                  <c:v>668.02600000000007</c:v>
                </c:pt>
                <c:pt idx="5" formatCode="0">
                  <c:v>850.71199999999999</c:v>
                </c:pt>
                <c:pt idx="6" formatCode="#,##0">
                  <c:v>908</c:v>
                </c:pt>
                <c:pt idx="7" formatCode="0">
                  <c:v>808</c:v>
                </c:pt>
                <c:pt idx="8" formatCode="0">
                  <c:v>783</c:v>
                </c:pt>
                <c:pt idx="9" formatCode="0">
                  <c:v>799</c:v>
                </c:pt>
              </c:numCache>
            </c:numRef>
          </c:val>
        </c:ser>
        <c:ser>
          <c:idx val="3"/>
          <c:order val="3"/>
          <c:tx>
            <c:strRef>
              <c:f>Kostnader!$A$6</c:f>
              <c:strCache>
                <c:ptCount val="1"/>
                <c:pt idx="0">
                  <c:v>Förvaltning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Kostnader!$B$6:$K$6</c:f>
              <c:numCache>
                <c:formatCode>General</c:formatCode>
                <c:ptCount val="10"/>
                <c:pt idx="0">
                  <c:v>336</c:v>
                </c:pt>
                <c:pt idx="1">
                  <c:v>403</c:v>
                </c:pt>
                <c:pt idx="2">
                  <c:v>415</c:v>
                </c:pt>
                <c:pt idx="3">
                  <c:v>456</c:v>
                </c:pt>
                <c:pt idx="4" formatCode="0">
                  <c:v>382.33100000000002</c:v>
                </c:pt>
                <c:pt idx="5" formatCode="0">
                  <c:v>618.83500000000004</c:v>
                </c:pt>
                <c:pt idx="6" formatCode="#,##0">
                  <c:v>689</c:v>
                </c:pt>
                <c:pt idx="7" formatCode="0">
                  <c:v>625</c:v>
                </c:pt>
                <c:pt idx="8" formatCode="0">
                  <c:v>663</c:v>
                </c:pt>
                <c:pt idx="9" formatCode="0">
                  <c:v>625</c:v>
                </c:pt>
              </c:numCache>
            </c:numRef>
          </c:val>
        </c:ser>
        <c:ser>
          <c:idx val="4"/>
          <c:order val="4"/>
          <c:tx>
            <c:strRef>
              <c:f>Kostnader!$A$7</c:f>
              <c:strCache>
                <c:ptCount val="1"/>
                <c:pt idx="0">
                  <c:v>Avskrivningar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Kostnader!$B$7:$K$7</c:f>
              <c:numCache>
                <c:formatCode>General</c:formatCode>
                <c:ptCount val="10"/>
                <c:pt idx="0">
                  <c:v>842</c:v>
                </c:pt>
                <c:pt idx="1">
                  <c:v>903</c:v>
                </c:pt>
                <c:pt idx="2">
                  <c:v>964</c:v>
                </c:pt>
                <c:pt idx="3">
                  <c:v>896</c:v>
                </c:pt>
                <c:pt idx="4" formatCode="0">
                  <c:v>896.24800000000005</c:v>
                </c:pt>
                <c:pt idx="5" formatCode="0">
                  <c:v>1368.72</c:v>
                </c:pt>
                <c:pt idx="6" formatCode="#,##0">
                  <c:v>1148</c:v>
                </c:pt>
                <c:pt idx="7" formatCode="0">
                  <c:v>1147</c:v>
                </c:pt>
                <c:pt idx="8" formatCode="0">
                  <c:v>1147</c:v>
                </c:pt>
                <c:pt idx="9" formatCode="0">
                  <c:v>1294</c:v>
                </c:pt>
              </c:numCache>
            </c:numRef>
          </c:val>
        </c:ser>
        <c:ser>
          <c:idx val="5"/>
          <c:order val="5"/>
          <c:tx>
            <c:strRef>
              <c:f>Kostnader!$A$8</c:f>
              <c:strCache>
                <c:ptCount val="1"/>
                <c:pt idx="0">
                  <c:v>Räntor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Kostnader!$B$8:$K$8</c:f>
              <c:numCache>
                <c:formatCode>General</c:formatCode>
                <c:ptCount val="10"/>
                <c:pt idx="0">
                  <c:v>1776</c:v>
                </c:pt>
                <c:pt idx="1">
                  <c:v>1395</c:v>
                </c:pt>
                <c:pt idx="2">
                  <c:v>1321</c:v>
                </c:pt>
                <c:pt idx="3">
                  <c:v>1461</c:v>
                </c:pt>
                <c:pt idx="4">
                  <c:v>1454</c:v>
                </c:pt>
                <c:pt idx="5" formatCode="0">
                  <c:v>626.447</c:v>
                </c:pt>
                <c:pt idx="6" formatCode="#,##0">
                  <c:v>626</c:v>
                </c:pt>
                <c:pt idx="7" formatCode="0">
                  <c:v>995</c:v>
                </c:pt>
                <c:pt idx="8">
                  <c:v>1150</c:v>
                </c:pt>
                <c:pt idx="9">
                  <c:v>1300</c:v>
                </c:pt>
              </c:numCache>
            </c:numRef>
          </c:val>
        </c:ser>
        <c:ser>
          <c:idx val="6"/>
          <c:order val="6"/>
          <c:tx>
            <c:strRef>
              <c:f>Kostnader!$A$9</c:f>
              <c:strCache>
                <c:ptCount val="1"/>
                <c:pt idx="0">
                  <c:v>Fastighetsskatt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P2012</c:v>
                </c:pt>
                <c:pt idx="9">
                  <c:v>B2013</c:v>
                </c:pt>
              </c:strCache>
            </c:strRef>
          </c:cat>
          <c:val>
            <c:numRef>
              <c:f>Kostnader!$B$9:$K$9</c:f>
              <c:numCache>
                <c:formatCode>General</c:formatCode>
                <c:ptCount val="10"/>
                <c:pt idx="0">
                  <c:v>733</c:v>
                </c:pt>
                <c:pt idx="1">
                  <c:v>739</c:v>
                </c:pt>
                <c:pt idx="2">
                  <c:v>746</c:v>
                </c:pt>
                <c:pt idx="3">
                  <c:v>678</c:v>
                </c:pt>
                <c:pt idx="4" formatCode="0">
                  <c:v>360.8</c:v>
                </c:pt>
                <c:pt idx="5" formatCode="0">
                  <c:v>312.64800000000002</c:v>
                </c:pt>
                <c:pt idx="6" formatCode="#,##0">
                  <c:v>351</c:v>
                </c:pt>
                <c:pt idx="7" formatCode="0">
                  <c:v>353</c:v>
                </c:pt>
                <c:pt idx="8" formatCode="0">
                  <c:v>354</c:v>
                </c:pt>
                <c:pt idx="9" formatCode="0">
                  <c:v>366</c:v>
                </c:pt>
              </c:numCache>
            </c:numRef>
          </c:val>
        </c:ser>
        <c:shape val="box"/>
        <c:axId val="65152896"/>
        <c:axId val="91234304"/>
        <c:axId val="0"/>
      </c:bar3DChart>
      <c:catAx>
        <c:axId val="6515289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91234304"/>
        <c:crosses val="autoZero"/>
        <c:auto val="1"/>
        <c:lblAlgn val="ctr"/>
        <c:lblOffset val="100"/>
        <c:tickLblSkip val="1"/>
        <c:tickMarkSkip val="1"/>
      </c:catAx>
      <c:valAx>
        <c:axId val="912343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651528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33013664658824132"/>
          <c:w val="0.215210696062614"/>
          <c:h val="0.3549168983178266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5F0E28-FFE0-4D33-888F-25A152004F31}" type="datetimeFigureOut">
              <a:rPr lang="sv-SE"/>
              <a:pPr>
                <a:defRPr/>
              </a:pPr>
              <a:t>2012-11-15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B4D503-C85B-4A0F-B3DF-6CAAA85412B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698007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E369AE-D1E5-4787-A084-DD4640A55009}" type="datetimeFigureOut">
              <a:rPr lang="sv-SE"/>
              <a:pPr>
                <a:defRPr/>
              </a:pPr>
              <a:t>2012-11-15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07C3E8-B942-4172-A3D4-2F54282AED6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147964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C8A-DA9B-452A-BD6E-9FA44501CC6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E460-70FB-48AE-BD09-EEA0EEB71B6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87898-6095-4778-8A67-09FD0CCC436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B9172-5ED3-4CBE-A788-DBF5DFCF42C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0D2B0-B8B2-40C6-ABBB-5C39B36B098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F7920-CCCE-47C9-836E-8F4866560B8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6F706-56F2-42C8-A14E-99379801F34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F08E5-9F4B-4D58-A6D9-2547C5D643D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E21C1-FC2B-4B26-BED5-F8F7B3DA294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B0522-AAA2-45D4-BAEE-1D9B73D0867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8A357-6CDC-4A1B-8B13-A0D15F19881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C04936-3807-4AEF-8B2B-40F64CC86EB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rfFridhem@bredband.ne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363" name="Rubrik 8"/>
          <p:cNvSpPr>
            <a:spLocks noGrp="1"/>
          </p:cNvSpPr>
          <p:nvPr>
            <p:ph type="ctrTitle"/>
          </p:nvPr>
        </p:nvSpPr>
        <p:spPr>
          <a:xfrm>
            <a:off x="684213" y="333375"/>
            <a:ext cx="7772400" cy="822325"/>
          </a:xfrm>
        </p:spPr>
        <p:txBody>
          <a:bodyPr/>
          <a:lstStyle/>
          <a:p>
            <a:pPr eaLnBrk="1" hangingPunct="1"/>
            <a:r>
              <a:rPr lang="sv-SE" sz="40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>Välkomna!</a:t>
            </a:r>
            <a:endParaRPr lang="sv-SE" sz="4000" dirty="0" smtClean="0">
              <a:latin typeface="Arial" charset="0"/>
              <a:cs typeface="Arial" charset="0"/>
            </a:endParaRPr>
          </a:p>
        </p:txBody>
      </p:sp>
      <p:sp>
        <p:nvSpPr>
          <p:cNvPr id="15365" name="Rubrik 8"/>
          <p:cNvSpPr>
            <a:spLocks/>
          </p:cNvSpPr>
          <p:nvPr/>
        </p:nvSpPr>
        <p:spPr bwMode="auto">
          <a:xfrm>
            <a:off x="684213" y="16287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 sz="4000" dirty="0">
                <a:cs typeface="Arial" charset="0"/>
              </a:rPr>
              <a:t>Ekonomimöte</a:t>
            </a:r>
            <a:br>
              <a:rPr lang="sv-SE" sz="4000" dirty="0">
                <a:cs typeface="Arial" charset="0"/>
              </a:rPr>
            </a:br>
            <a:r>
              <a:rPr lang="sv-SE" sz="4000" dirty="0" err="1">
                <a:cs typeface="Arial" charset="0"/>
              </a:rPr>
              <a:t>Brf</a:t>
            </a:r>
            <a:r>
              <a:rPr lang="sv-SE" sz="4000" dirty="0">
                <a:cs typeface="Arial" charset="0"/>
              </a:rPr>
              <a:t> Fridhem</a:t>
            </a:r>
            <a:br>
              <a:rPr lang="sv-SE" sz="4000" dirty="0">
                <a:cs typeface="Arial" charset="0"/>
              </a:rPr>
            </a:br>
            <a:r>
              <a:rPr lang="sv-SE" sz="4000" dirty="0">
                <a:cs typeface="Arial" charset="0"/>
              </a:rPr>
              <a:t> </a:t>
            </a:r>
            <a:r>
              <a:rPr lang="sv-SE" sz="4000" dirty="0" smtClean="0">
                <a:cs typeface="Arial" charset="0"/>
              </a:rPr>
              <a:t>15 </a:t>
            </a:r>
            <a:r>
              <a:rPr lang="sv-SE" sz="4000" dirty="0">
                <a:cs typeface="Arial" charset="0"/>
              </a:rPr>
              <a:t>november </a:t>
            </a:r>
            <a:r>
              <a:rPr lang="sv-SE" sz="4000" dirty="0" smtClean="0">
                <a:cs typeface="Arial" charset="0"/>
              </a:rPr>
              <a:t>2012</a:t>
            </a:r>
            <a:endParaRPr lang="sv-SE" sz="4000" dirty="0">
              <a:cs typeface="Arial" charset="0"/>
            </a:endParaRPr>
          </a:p>
        </p:txBody>
      </p:sp>
      <p:sp>
        <p:nvSpPr>
          <p:cNvPr id="15366" name="Rubrik 8"/>
          <p:cNvSpPr>
            <a:spLocks/>
          </p:cNvSpPr>
          <p:nvPr/>
        </p:nvSpPr>
        <p:spPr bwMode="auto">
          <a:xfrm>
            <a:off x="3059113" y="3975100"/>
            <a:ext cx="36734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Char char="•"/>
            </a:pPr>
            <a:r>
              <a:rPr lang="sv-SE" sz="4000" dirty="0">
                <a:cs typeface="Arial" charset="0"/>
              </a:rPr>
              <a:t> Ekonomi</a:t>
            </a:r>
          </a:p>
          <a:p>
            <a:pPr>
              <a:buFontTx/>
              <a:buChar char="•"/>
            </a:pPr>
            <a:r>
              <a:rPr lang="sv-SE" sz="4000" dirty="0">
                <a:cs typeface="Arial" charset="0"/>
              </a:rPr>
              <a:t> Ventilation</a:t>
            </a:r>
          </a:p>
          <a:p>
            <a:pPr>
              <a:buFontTx/>
              <a:buChar char="•"/>
            </a:pPr>
            <a:r>
              <a:rPr lang="sv-SE" sz="4000" dirty="0">
                <a:cs typeface="Arial" charset="0"/>
              </a:rPr>
              <a:t> </a:t>
            </a:r>
            <a:r>
              <a:rPr lang="sv-SE" sz="4000" dirty="0" smtClean="0">
                <a:cs typeface="Arial" charset="0"/>
              </a:rPr>
              <a:t>Förskolan</a:t>
            </a:r>
            <a:endParaRPr lang="sv-SE" sz="4000" dirty="0">
              <a:cs typeface="Arial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26C8A-DA9B-452A-BD6E-9FA44501CC6B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867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pitchFamily="34" charset="0"/>
                <a:cs typeface="Arial" pitchFamily="34" charset="0"/>
              </a:rPr>
              <a:t>Ventilationsprojektet</a:t>
            </a:r>
            <a:r>
              <a:rPr lang="sv-SE" sz="4000" dirty="0" smtClean="0">
                <a:cs typeface="Arial" charset="0"/>
              </a:rPr>
              <a:t> 99% </a:t>
            </a:r>
            <a:r>
              <a:rPr lang="sv-SE" sz="4000" dirty="0" smtClean="0">
                <a:latin typeface="Arial" pitchFamily="34" charset="0"/>
                <a:cs typeface="Arial" pitchFamily="34" charset="0"/>
              </a:rPr>
              <a:t>klart</a:t>
            </a:r>
          </a:p>
        </p:txBody>
      </p:sp>
      <p:sp>
        <p:nvSpPr>
          <p:cNvPr id="36868" name="Platshållare för innehåll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 smtClean="0"/>
              <a:t>odkänd obligatorisk ventilationskontroll (OVK) för våra lägenheter och lokaler 28/10</a:t>
            </a:r>
          </a:p>
          <a:p>
            <a:r>
              <a:rPr lang="sv-SE" dirty="0" smtClean="0"/>
              <a:t>Investering cirka 3.9 </a:t>
            </a:r>
            <a:r>
              <a:rPr lang="sv-SE" dirty="0"/>
              <a:t>M</a:t>
            </a:r>
            <a:r>
              <a:rPr lang="sv-SE" dirty="0" smtClean="0"/>
              <a:t>kr + moms</a:t>
            </a:r>
          </a:p>
          <a:p>
            <a:r>
              <a:rPr lang="sv-SE" dirty="0" smtClean="0"/>
              <a:t>Lukt från uppdagade luftläckor åtgärdas</a:t>
            </a:r>
          </a:p>
          <a:p>
            <a:r>
              <a:rPr lang="sv-SE" dirty="0" smtClean="0"/>
              <a:t>Vi följer upp lägenhetstemperaturer och värmeförbrukning.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 err="1" smtClean="0"/>
              <a:t>Brf</a:t>
            </a:r>
            <a:r>
              <a:rPr lang="sv-SE" dirty="0" smtClean="0"/>
              <a:t> Fridhem</a:t>
            </a:r>
            <a:endParaRPr lang="sv-S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963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>
                <a:cs typeface="Arial" charset="0"/>
              </a:rPr>
              <a:t>A</a:t>
            </a:r>
            <a:r>
              <a:rPr lang="sv-SE" dirty="0" smtClean="0">
                <a:cs typeface="Arial" charset="0"/>
              </a:rPr>
              <a:t>vloppsrör – </a:t>
            </a:r>
            <a:r>
              <a:rPr lang="sv-SE" sz="4000" dirty="0" smtClean="0">
                <a:latin typeface="Arial" pitchFamily="34" charset="0"/>
                <a:cs typeface="Arial" pitchFamily="34" charset="0"/>
              </a:rPr>
              <a:t>utredning</a:t>
            </a:r>
            <a:r>
              <a:rPr lang="sv-SE" dirty="0" smtClean="0">
                <a:cs typeface="Arial" charset="0"/>
              </a:rPr>
              <a:t> pågår</a:t>
            </a:r>
          </a:p>
        </p:txBody>
      </p:sp>
      <p:sp>
        <p:nvSpPr>
          <p:cNvPr id="40964" name="Platshållare för innehåll 7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dirty="0" smtClean="0"/>
              <a:t>Stambyte när föreningen bildades 1984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Fyra fall där horisontella avloppsrör spruckit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Tillverkningsfel konstaterat, livslängd ca 30 år?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Konsult anlitad för handlingsplan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Påbörjat undersökning av en teststam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Första undersökningarna visar att läget sannolikt inte är så illa som befarat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891" name="Rubrik 8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sv-SE" dirty="0" smtClean="0">
                <a:cs typeface="Arial" charset="0"/>
              </a:rPr>
              <a:t>Upprop om förskolan</a:t>
            </a:r>
          </a:p>
        </p:txBody>
      </p:sp>
      <p:sp>
        <p:nvSpPr>
          <p:cNvPr id="37892" name="Platshållare för innehåll 7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3106688" cy="4238625"/>
          </a:xfrm>
        </p:spPr>
        <p:txBody>
          <a:bodyPr/>
          <a:lstStyle/>
          <a:p>
            <a:pPr>
              <a:buNone/>
            </a:pPr>
            <a:r>
              <a:rPr lang="sv-SE" sz="2800" dirty="0" smtClean="0"/>
              <a:t>Klagomål</a:t>
            </a:r>
          </a:p>
          <a:p>
            <a:r>
              <a:rPr lang="sv-SE" sz="2800" dirty="0" smtClean="0"/>
              <a:t>Ljudnivå</a:t>
            </a:r>
          </a:p>
          <a:p>
            <a:r>
              <a:rPr lang="sv-SE" sz="2800" dirty="0" smtClean="0"/>
              <a:t>Förslitning</a:t>
            </a:r>
          </a:p>
          <a:p>
            <a:r>
              <a:rPr lang="sv-SE" sz="2800" dirty="0" smtClean="0"/>
              <a:t>Attityd</a:t>
            </a:r>
          </a:p>
          <a:p>
            <a:r>
              <a:rPr lang="sv-SE" sz="2800" dirty="0" smtClean="0"/>
              <a:t>Kostnader</a:t>
            </a:r>
          </a:p>
          <a:p>
            <a:endParaRPr lang="sv-SE" sz="2800" dirty="0"/>
          </a:p>
          <a:p>
            <a:pPr marL="0" indent="0">
              <a:buNone/>
            </a:pPr>
            <a:r>
              <a:rPr lang="sv-SE" sz="2800" dirty="0" smtClean="0"/>
              <a:t>Stöd för förskolan</a:t>
            </a:r>
          </a:p>
          <a:p>
            <a:pPr marL="0" indent="0">
              <a:buNone/>
            </a:pPr>
            <a:r>
              <a:rPr lang="sv-SE" sz="2800" dirty="0" smtClean="0"/>
              <a:t>Svårt säga upp förskola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12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9" name="Platshållare för innehåll 7"/>
          <p:cNvSpPr txBox="1">
            <a:spLocks/>
          </p:cNvSpPr>
          <p:nvPr/>
        </p:nvSpPr>
        <p:spPr bwMode="auto">
          <a:xfrm>
            <a:off x="3419872" y="1412776"/>
            <a:ext cx="540060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sv-SE" sz="2800" dirty="0" smtClean="0"/>
              <a:t>Överenskommelse med förskolan</a:t>
            </a:r>
          </a:p>
          <a:p>
            <a:r>
              <a:rPr lang="sv-SE" sz="2800" dirty="0" smtClean="0"/>
              <a:t>Barnen inne kl. 11-14 + fredag fm</a:t>
            </a:r>
          </a:p>
          <a:p>
            <a:r>
              <a:rPr lang="sv-SE" sz="2800" dirty="0" smtClean="0"/>
              <a:t>Semesterstängt 4 veckor</a:t>
            </a:r>
          </a:p>
          <a:p>
            <a:r>
              <a:rPr lang="sv-SE" sz="2800" dirty="0"/>
              <a:t>Undvika ljudliga leksaker</a:t>
            </a:r>
          </a:p>
          <a:p>
            <a:r>
              <a:rPr lang="sv-SE" sz="2800" dirty="0" smtClean="0"/>
              <a:t>Definierade områden för barnen</a:t>
            </a:r>
          </a:p>
          <a:p>
            <a:r>
              <a:rPr lang="sv-SE" sz="2800" dirty="0" smtClean="0"/>
              <a:t>Styrelsekontakt Berith Gredenmo</a:t>
            </a:r>
          </a:p>
          <a:p>
            <a:r>
              <a:rPr lang="sv-SE" sz="2800" dirty="0" smtClean="0"/>
              <a:t>Månadsmöte</a:t>
            </a:r>
          </a:p>
          <a:p>
            <a:r>
              <a:rPr lang="sv-SE" sz="2800" dirty="0" smtClean="0"/>
              <a:t>Schackpjäser och grillar ej lämnas på </a:t>
            </a:r>
            <a:r>
              <a:rPr lang="sv-SE" sz="2800" dirty="0" err="1" smtClean="0"/>
              <a:t>lekytor</a:t>
            </a:r>
            <a:endParaRPr lang="sv-SE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891" name="Rubrik 8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sv-SE" sz="4000" dirty="0" smtClean="0">
                <a:latin typeface="Arial" pitchFamily="34" charset="0"/>
                <a:cs typeface="Arial" pitchFamily="34" charset="0"/>
              </a:rPr>
              <a:t>Förskolan ger oss goda intäkter</a:t>
            </a:r>
          </a:p>
        </p:txBody>
      </p:sp>
      <p:sp>
        <p:nvSpPr>
          <p:cNvPr id="37892" name="Platshållare för innehåll 7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4238625"/>
          </a:xfrm>
        </p:spPr>
        <p:txBody>
          <a:bodyPr/>
          <a:lstStyle/>
          <a:p>
            <a:pPr>
              <a:buNone/>
            </a:pPr>
            <a:r>
              <a:rPr lang="sv-SE" sz="2800" dirty="0" smtClean="0"/>
              <a:t>Förskolan Kulan</a:t>
            </a:r>
          </a:p>
          <a:p>
            <a:r>
              <a:rPr lang="sv-SE" sz="2800" dirty="0" smtClean="0"/>
              <a:t>Hyra 2012 			441 Tkr</a:t>
            </a:r>
          </a:p>
          <a:p>
            <a:r>
              <a:rPr lang="sv-SE" sz="2800" dirty="0" smtClean="0"/>
              <a:t>Yta				  	258 kvm</a:t>
            </a:r>
          </a:p>
          <a:p>
            <a:r>
              <a:rPr lang="sv-SE" sz="2800" dirty="0" smtClean="0"/>
              <a:t>Hyra per kvm			1700 </a:t>
            </a:r>
            <a:r>
              <a:rPr lang="sv-SE" sz="2800" dirty="0" err="1" smtClean="0"/>
              <a:t>kr/kvm,år</a:t>
            </a:r>
            <a:endParaRPr lang="sv-SE" sz="2800" dirty="0" smtClean="0"/>
          </a:p>
          <a:p>
            <a:r>
              <a:rPr lang="sv-SE" sz="2800" dirty="0" smtClean="0"/>
              <a:t>Årskostnad bostäder		 550 kr/</a:t>
            </a:r>
            <a:r>
              <a:rPr lang="sv-SE" sz="2800" dirty="0" err="1" smtClean="0"/>
              <a:t>kvm,år</a:t>
            </a:r>
            <a:endParaRPr lang="sv-SE" sz="2800" dirty="0" smtClean="0"/>
          </a:p>
          <a:p>
            <a:endParaRPr lang="sv-SE" sz="2800" dirty="0"/>
          </a:p>
          <a:p>
            <a:pPr marL="0" indent="0">
              <a:buNone/>
            </a:pPr>
            <a:r>
              <a:rPr lang="sv-SE" sz="2800" dirty="0" smtClean="0"/>
              <a:t>Slutsats: vi vill behålla förskolan</a:t>
            </a:r>
          </a:p>
          <a:p>
            <a:pPr eaLnBrk="1" hangingPunct="1">
              <a:lnSpc>
                <a:spcPct val="90000"/>
              </a:lnSpc>
              <a:buNone/>
            </a:pPr>
            <a:endParaRPr lang="sv-SE" sz="2800" dirty="0" smtClean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13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7967895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987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Styrelsen vill ha en dialog</a:t>
            </a:r>
          </a:p>
        </p:txBody>
      </p:sp>
      <p:sp>
        <p:nvSpPr>
          <p:cNvPr id="41988" name="Platshållare för innehåll 7"/>
          <p:cNvSpPr>
            <a:spLocks noGrp="1"/>
          </p:cNvSpPr>
          <p:nvPr>
            <p:ph idx="4294967295"/>
          </p:nvPr>
        </p:nvSpPr>
        <p:spPr>
          <a:xfrm>
            <a:off x="735013" y="1412875"/>
            <a:ext cx="8229600" cy="4525963"/>
          </a:xfrm>
        </p:spPr>
        <p:txBody>
          <a:bodyPr/>
          <a:lstStyle/>
          <a:p>
            <a:pPr eaLnBrk="1" hangingPunct="1"/>
            <a:r>
              <a:rPr lang="sv-SE" smtClean="0"/>
              <a:t>Mail </a:t>
            </a:r>
            <a:r>
              <a:rPr lang="sv-SE" smtClean="0">
                <a:hlinkClick r:id="rId2"/>
              </a:rPr>
              <a:t>BrfFridhem@bredband.net</a:t>
            </a:r>
            <a:endParaRPr lang="sv-SE" smtClean="0"/>
          </a:p>
          <a:p>
            <a:pPr eaLnBrk="1" hangingPunct="1"/>
            <a:r>
              <a:rPr lang="sv-SE" smtClean="0"/>
              <a:t>Kontakta din trapphusansvarige</a:t>
            </a:r>
          </a:p>
          <a:p>
            <a:pPr eaLnBrk="1" hangingPunct="1"/>
            <a:r>
              <a:rPr lang="sv-SE" smtClean="0"/>
              <a:t>Lämna brev i styrelselådan</a:t>
            </a:r>
          </a:p>
          <a:p>
            <a:pPr eaLnBrk="1" hangingPunct="1"/>
            <a:r>
              <a:rPr lang="sv-SE" smtClean="0"/>
              <a:t>Tala med någon i styrelsen</a:t>
            </a:r>
          </a:p>
          <a:p>
            <a:pPr eaLnBrk="1" hangingPunct="1"/>
            <a:endParaRPr lang="sv-SE" smtClean="0"/>
          </a:p>
          <a:p>
            <a:pPr eaLnBrk="1" hangingPunct="1"/>
            <a:r>
              <a:rPr lang="sv-SE" smtClean="0"/>
              <a:t>Eller diskutera nu på mötet…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387" name="Rubrik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Föreningens ekonomi är god</a:t>
            </a:r>
          </a:p>
        </p:txBody>
      </p:sp>
      <p:sp>
        <p:nvSpPr>
          <p:cNvPr id="16388" name="Platshållare för innehåll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sv-SE" sz="4000" dirty="0" smtClean="0"/>
          </a:p>
          <a:p>
            <a:pPr algn="ctr" eaLnBrk="1" hangingPunct="1">
              <a:lnSpc>
                <a:spcPct val="90000"/>
              </a:lnSpc>
            </a:pPr>
            <a:r>
              <a:rPr lang="sv-SE" sz="4000" dirty="0" smtClean="0"/>
              <a:t>Taxeringsvärde 204.2 Mkr</a:t>
            </a:r>
          </a:p>
          <a:p>
            <a:pPr algn="ctr" eaLnBrk="1" hangingPunct="1">
              <a:lnSpc>
                <a:spcPct val="90000"/>
              </a:lnSpc>
            </a:pPr>
            <a:r>
              <a:rPr lang="sv-SE" sz="4000" dirty="0" smtClean="0"/>
              <a:t>Bokfört värde 79.7 Mkr</a:t>
            </a:r>
          </a:p>
          <a:p>
            <a:pPr algn="ctr" eaLnBrk="1" hangingPunct="1">
              <a:lnSpc>
                <a:spcPct val="90000"/>
              </a:lnSpc>
            </a:pPr>
            <a:r>
              <a:rPr lang="sv-SE" sz="4000" dirty="0" smtClean="0"/>
              <a:t> Lån 33.9 Mkr</a:t>
            </a:r>
          </a:p>
          <a:p>
            <a:pPr algn="ctr" eaLnBrk="1" hangingPunct="1">
              <a:lnSpc>
                <a:spcPct val="90000"/>
              </a:lnSpc>
            </a:pPr>
            <a:r>
              <a:rPr lang="sv-SE" sz="4000" dirty="0" smtClean="0"/>
              <a:t>Kassa 2.4 Mkr</a:t>
            </a:r>
            <a:endParaRPr lang="sv-SE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v-SE" dirty="0" smtClean="0"/>
              <a:t>				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8B9172-5ED3-4CBE-A788-DBF5DFCF42CF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411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Sammanfattning ekonomi</a:t>
            </a:r>
          </a:p>
        </p:txBody>
      </p:sp>
      <p:sp>
        <p:nvSpPr>
          <p:cNvPr id="17412" name="Platshållare för innehåll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sv-SE" dirty="0" smtClean="0"/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sv-SE" sz="4000" dirty="0" smtClean="0"/>
              <a:t>Med tanke på den fortsatt goda ekonomiska situationen har styrelsen beslutat om oförändrade avgifter även för 2013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029325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773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Oförändrad avgift åren 2004-2013</a:t>
            </a:r>
          </a:p>
        </p:txBody>
      </p:sp>
      <p:sp>
        <p:nvSpPr>
          <p:cNvPr id="31774" name="Platshållare för innehåll 7"/>
          <p:cNvSpPr>
            <a:spLocks noGrp="1"/>
          </p:cNvSpPr>
          <p:nvPr>
            <p:ph idx="4294967295"/>
          </p:nvPr>
        </p:nvSpPr>
        <p:spPr>
          <a:xfrm>
            <a:off x="457200" y="1392238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eaLnBrk="1" hangingPunct="1">
              <a:buFont typeface="Arial" charset="0"/>
              <a:buNone/>
            </a:pPr>
            <a:endParaRPr lang="sv-SE" smtClean="0"/>
          </a:p>
          <a:p>
            <a:pPr eaLnBrk="1" hangingPunct="1">
              <a:buFont typeface="Arial" charset="0"/>
              <a:buNone/>
            </a:pPr>
            <a:r>
              <a:rPr lang="sv-SE" smtClean="0"/>
              <a:t>				</a:t>
            </a:r>
          </a:p>
        </p:txBody>
      </p:sp>
      <p:sp>
        <p:nvSpPr>
          <p:cNvPr id="31776" name="Text Box 15"/>
          <p:cNvSpPr txBox="1">
            <a:spLocks noChangeArrowheads="1"/>
          </p:cNvSpPr>
          <p:nvPr/>
        </p:nvSpPr>
        <p:spPr bwMode="auto">
          <a:xfrm>
            <a:off x="323850" y="1268413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/>
              <a:t>Tkr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4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graphicFrame>
        <p:nvGraphicFramePr>
          <p:cNvPr id="15" name="Chart 14"/>
          <p:cNvGraphicFramePr>
            <a:graphicFrameLocks/>
          </p:cNvGraphicFramePr>
          <p:nvPr/>
        </p:nvGraphicFramePr>
        <p:xfrm>
          <a:off x="1259632" y="1268760"/>
          <a:ext cx="7128792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749" name="Rubrik 8"/>
          <p:cNvSpPr>
            <a:spLocks noGrp="1"/>
          </p:cNvSpPr>
          <p:nvPr>
            <p:ph type="title" idx="4294967295"/>
          </p:nvPr>
        </p:nvSpPr>
        <p:spPr>
          <a:xfrm>
            <a:off x="467544" y="404664"/>
            <a:ext cx="8229600" cy="738336"/>
          </a:xfrm>
        </p:spPr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Kostnaderna har en stigande trend</a:t>
            </a:r>
          </a:p>
        </p:txBody>
      </p:sp>
      <p:sp>
        <p:nvSpPr>
          <p:cNvPr id="30750" name="Platshållare för innehåll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algn="ctr" eaLnBrk="1" hangingPunct="1">
              <a:buFont typeface="Arial" charset="0"/>
              <a:buNone/>
            </a:pPr>
            <a:endParaRPr lang="sv-SE" smtClean="0"/>
          </a:p>
          <a:p>
            <a:pPr eaLnBrk="1" hangingPunct="1">
              <a:buFont typeface="Arial" charset="0"/>
              <a:buNone/>
            </a:pPr>
            <a:endParaRPr lang="sv-SE" smtClean="0"/>
          </a:p>
          <a:p>
            <a:pPr eaLnBrk="1" hangingPunct="1">
              <a:buFont typeface="Arial" charset="0"/>
              <a:buNone/>
            </a:pPr>
            <a:r>
              <a:rPr lang="sv-SE" smtClean="0"/>
              <a:t>				</a:t>
            </a:r>
          </a:p>
        </p:txBody>
      </p:sp>
      <p:sp>
        <p:nvSpPr>
          <p:cNvPr id="30751" name="Text Box 15"/>
          <p:cNvSpPr txBox="1">
            <a:spLocks noChangeArrowheads="1"/>
          </p:cNvSpPr>
          <p:nvPr/>
        </p:nvSpPr>
        <p:spPr bwMode="auto">
          <a:xfrm>
            <a:off x="385763" y="1196975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/>
              <a:t>Tkr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1319212" y="1443037"/>
          <a:ext cx="7213228" cy="4650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843" name="Rubrik 8"/>
          <p:cNvSpPr>
            <a:spLocks noGrp="1"/>
          </p:cNvSpPr>
          <p:nvPr>
            <p:ph type="title" idx="4294967295"/>
          </p:nvPr>
        </p:nvSpPr>
        <p:spPr>
          <a:xfrm>
            <a:off x="107504" y="274638"/>
            <a:ext cx="9036496" cy="1143000"/>
          </a:xfrm>
        </p:spPr>
        <p:txBody>
          <a:bodyPr/>
          <a:lstStyle/>
          <a:p>
            <a:pPr eaLnBrk="1" hangingPunct="1"/>
            <a:r>
              <a:rPr lang="sv-SE" sz="4000" dirty="0">
                <a:latin typeface="Arial" charset="0"/>
                <a:cs typeface="Arial" charset="0"/>
              </a:rPr>
              <a:t>I</a:t>
            </a:r>
            <a:r>
              <a:rPr lang="sv-SE" sz="4000" dirty="0" smtClean="0">
                <a:latin typeface="Arial" charset="0"/>
                <a:cs typeface="Arial" charset="0"/>
              </a:rPr>
              <a:t>ntäkter &amp; kostnader i balans</a:t>
            </a:r>
          </a:p>
        </p:txBody>
      </p:sp>
      <p:sp>
        <p:nvSpPr>
          <p:cNvPr id="35844" name="Platshållare för innehåll 7"/>
          <p:cNvSpPr>
            <a:spLocks noGrp="1"/>
          </p:cNvSpPr>
          <p:nvPr>
            <p:ph idx="4294967295"/>
          </p:nvPr>
        </p:nvSpPr>
        <p:spPr>
          <a:xfrm>
            <a:off x="663575" y="1423988"/>
            <a:ext cx="8229600" cy="4525962"/>
          </a:xfrm>
        </p:spPr>
        <p:txBody>
          <a:bodyPr/>
          <a:lstStyle/>
          <a:p>
            <a:pPr eaLnBrk="1" hangingPunct="1"/>
            <a:r>
              <a:rPr lang="sv-SE" sz="2800" dirty="0" smtClean="0"/>
              <a:t>Vissa kostnader för ventilationsprojektet tas som kostnader i år, resten blir investering </a:t>
            </a:r>
          </a:p>
          <a:p>
            <a:pPr eaLnBrk="1" hangingPunct="1"/>
            <a:r>
              <a:rPr lang="sv-SE" sz="2800" dirty="0" smtClean="0"/>
              <a:t>Budgetprognos 2012 i balans</a:t>
            </a:r>
          </a:p>
          <a:p>
            <a:pPr eaLnBrk="1" hangingPunct="1"/>
            <a:r>
              <a:rPr lang="sv-SE" sz="2800" dirty="0" smtClean="0"/>
              <a:t>Kostnaderna i nästa års budget främst avseende fastighetsunderhåll antas bli lägre.</a:t>
            </a:r>
            <a:endParaRPr lang="sv-SE" dirty="0" smtClean="0"/>
          </a:p>
          <a:p>
            <a:pPr eaLnBrk="1" hangingPunct="1"/>
            <a:r>
              <a:rPr lang="sv-SE" sz="2800" dirty="0" smtClean="0"/>
              <a:t>Styrelsen tror även att räntorna kommer att sjunka under nästa år</a:t>
            </a:r>
          </a:p>
          <a:p>
            <a:pPr eaLnBrk="1" hangingPunct="1"/>
            <a:r>
              <a:rPr lang="sv-SE" sz="2800" dirty="0" smtClean="0"/>
              <a:t>Budgeten för 2013 visar i princip på ett nollresultat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795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Ränteläget </a:t>
            </a:r>
          </a:p>
        </p:txBody>
      </p:sp>
      <p:sp>
        <p:nvSpPr>
          <p:cNvPr id="33796" name="Platshållare för innehåll 7"/>
          <p:cNvSpPr>
            <a:spLocks noGrp="1"/>
          </p:cNvSpPr>
          <p:nvPr>
            <p:ph idx="4294967295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sv-SE" dirty="0" smtClean="0"/>
          </a:p>
          <a:p>
            <a:pPr algn="ctr" eaLnBrk="1" hangingPunct="1">
              <a:buFont typeface="Arial" charset="0"/>
              <a:buNone/>
            </a:pPr>
            <a:endParaRPr lang="sv-SE" dirty="0" smtClean="0"/>
          </a:p>
          <a:p>
            <a:pPr algn="ctr"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Font typeface="Arial" charset="0"/>
              <a:buNone/>
            </a:pPr>
            <a:r>
              <a:rPr lang="sv-SE" dirty="0" smtClean="0"/>
              <a:t>				</a:t>
            </a:r>
          </a:p>
        </p:txBody>
      </p:sp>
      <p:graphicFrame>
        <p:nvGraphicFramePr>
          <p:cNvPr id="41193" name="Group 233"/>
          <p:cNvGraphicFramePr>
            <a:graphicFrameLocks noGrp="1"/>
          </p:cNvGraphicFramePr>
          <p:nvPr/>
        </p:nvGraphicFramePr>
        <p:xfrm>
          <a:off x="611560" y="1700808"/>
          <a:ext cx="7921625" cy="3969001"/>
        </p:xfrm>
        <a:graphic>
          <a:graphicData uri="http://schemas.openxmlformats.org/drawingml/2006/table">
            <a:tbl>
              <a:tblPr/>
              <a:tblGrid>
                <a:gridCol w="1368425"/>
                <a:gridCol w="2087562"/>
                <a:gridCol w="1728788"/>
                <a:gridCol w="2736850"/>
              </a:tblGrid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Lån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Kapitalskuld kr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Ränta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Bindning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4 000 000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2013-02, 1 år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7 161 387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mån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9 501 030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2013-03, 1 år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3 989 783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3,81 %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mån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7 291 937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3,96 %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2014-04, 5 år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  2 000 000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mån (nytt lån)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33 944 137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39" name="textruta 11"/>
          <p:cNvSpPr txBox="1">
            <a:spLocks noChangeArrowheads="1"/>
          </p:cNvSpPr>
          <p:nvPr/>
        </p:nvSpPr>
        <p:spPr bwMode="auto">
          <a:xfrm>
            <a:off x="2123728" y="1268760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v-SE" sz="2400" b="1" dirty="0">
                <a:cs typeface="Arial" charset="0"/>
              </a:rPr>
              <a:t>Läget </a:t>
            </a:r>
            <a:r>
              <a:rPr lang="sv-SE" sz="2400" b="1" dirty="0" smtClean="0">
                <a:cs typeface="Arial" charset="0"/>
              </a:rPr>
              <a:t>2012-11-09</a:t>
            </a:r>
            <a:endParaRPr lang="sv-SE" sz="2400" b="1" dirty="0">
              <a:cs typeface="Arial" charset="0"/>
            </a:endParaRPr>
          </a:p>
        </p:txBody>
      </p:sp>
      <p:sp>
        <p:nvSpPr>
          <p:cNvPr id="33840" name="textruta 12"/>
          <p:cNvSpPr txBox="1">
            <a:spLocks noChangeArrowheads="1"/>
          </p:cNvSpPr>
          <p:nvPr/>
        </p:nvSpPr>
        <p:spPr bwMode="auto">
          <a:xfrm>
            <a:off x="0" y="5805264"/>
            <a:ext cx="5976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v-SE" b="1" dirty="0">
                <a:cs typeface="Arial" charset="0"/>
              </a:rPr>
              <a:t>Förra höstmötet lån 32 </a:t>
            </a:r>
            <a:r>
              <a:rPr lang="sv-SE" b="1" dirty="0" smtClean="0">
                <a:cs typeface="Arial" charset="0"/>
              </a:rPr>
              <a:t>379 077</a:t>
            </a:r>
            <a:r>
              <a:rPr lang="sv-SE" b="1" dirty="0">
                <a:cs typeface="Arial" charset="0"/>
              </a:rPr>
              <a:t>, ränta </a:t>
            </a:r>
            <a:r>
              <a:rPr lang="sv-SE" b="1" dirty="0" smtClean="0">
                <a:cs typeface="Arial" charset="0"/>
              </a:rPr>
              <a:t>3,28 </a:t>
            </a:r>
            <a:r>
              <a:rPr lang="sv-SE" b="1" dirty="0">
                <a:cs typeface="Arial" charset="0"/>
              </a:rPr>
              <a:t>%</a:t>
            </a:r>
          </a:p>
        </p:txBody>
      </p:sp>
      <p:sp>
        <p:nvSpPr>
          <p:cNvPr id="33842" name="Rectangle 60"/>
          <p:cNvSpPr>
            <a:spLocks noChangeArrowheads="1"/>
          </p:cNvSpPr>
          <p:nvPr/>
        </p:nvSpPr>
        <p:spPr bwMode="auto">
          <a:xfrm>
            <a:off x="-1841500" y="174625"/>
            <a:ext cx="9144000" cy="0"/>
          </a:xfrm>
          <a:prstGeom prst="rect">
            <a:avLst/>
          </a:prstGeom>
          <a:solidFill>
            <a:srgbClr val="ECE9D8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pic>
        <p:nvPicPr>
          <p:cNvPr id="33843" name="Picture 77" descr="OrderB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1150" y="1501775"/>
            <a:ext cx="5715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819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Händelser 2012</a:t>
            </a:r>
          </a:p>
        </p:txBody>
      </p:sp>
      <p:sp>
        <p:nvSpPr>
          <p:cNvPr id="34820" name="Platshållare för innehåll 7"/>
          <p:cNvSpPr>
            <a:spLocks noGrp="1"/>
          </p:cNvSpPr>
          <p:nvPr>
            <p:ph idx="4294967295"/>
          </p:nvPr>
        </p:nvSpPr>
        <p:spPr>
          <a:xfrm>
            <a:off x="179388" y="1268413"/>
            <a:ext cx="4752975" cy="4525962"/>
          </a:xfrm>
        </p:spPr>
        <p:txBody>
          <a:bodyPr/>
          <a:lstStyle/>
          <a:p>
            <a:pPr eaLnBrk="1" hangingPunct="1"/>
            <a:r>
              <a:rPr lang="sv-SE" dirty="0" smtClean="0"/>
              <a:t>Ventilationsprojekt</a:t>
            </a:r>
          </a:p>
          <a:p>
            <a:pPr eaLnBrk="1" hangingPunct="1"/>
            <a:r>
              <a:rPr lang="sv-SE" dirty="0" smtClean="0"/>
              <a:t>Avloppssystemutredning</a:t>
            </a:r>
          </a:p>
          <a:p>
            <a:pPr eaLnBrk="1" hangingPunct="1"/>
            <a:r>
              <a:rPr lang="sv-SE" dirty="0" smtClean="0"/>
              <a:t>Förskolan klagomål</a:t>
            </a:r>
          </a:p>
          <a:p>
            <a:pPr eaLnBrk="1" hangingPunct="1"/>
            <a:r>
              <a:rPr lang="sv-SE" dirty="0" smtClean="0"/>
              <a:t>Balkongrost åtgärdad 90%</a:t>
            </a:r>
          </a:p>
          <a:p>
            <a:pPr eaLnBrk="1" hangingPunct="1"/>
            <a:r>
              <a:rPr lang="sv-SE" dirty="0" smtClean="0"/>
              <a:t>Målning källare</a:t>
            </a:r>
          </a:p>
        </p:txBody>
      </p:sp>
      <p:sp>
        <p:nvSpPr>
          <p:cNvPr id="34822" name="Platshållare för innehåll 7"/>
          <p:cNvSpPr>
            <a:spLocks/>
          </p:cNvSpPr>
          <p:nvPr/>
        </p:nvSpPr>
        <p:spPr bwMode="auto">
          <a:xfrm>
            <a:off x="4984750" y="1268413"/>
            <a:ext cx="397986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sv-SE" sz="3200" dirty="0" smtClean="0">
                <a:latin typeface="Calibri" pitchFamily="34" charset="0"/>
              </a:rPr>
              <a:t>Klottersanering</a:t>
            </a:r>
            <a:endParaRPr lang="sv-SE" sz="320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3200" dirty="0" smtClean="0">
                <a:latin typeface="Calibri" pitchFamily="34" charset="0"/>
              </a:rPr>
              <a:t>Cykelrensning</a:t>
            </a:r>
            <a:endParaRPr lang="sv-SE" sz="320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3200" dirty="0">
                <a:latin typeface="Calibri" pitchFamily="34" charset="0"/>
              </a:rPr>
              <a:t>En rosenhagtorn </a:t>
            </a:r>
            <a:r>
              <a:rPr lang="sv-SE" sz="3200" dirty="0" smtClean="0">
                <a:latin typeface="Calibri" pitchFamily="34" charset="0"/>
              </a:rPr>
              <a:t>har bytts ut mot </a:t>
            </a:r>
            <a:r>
              <a:rPr lang="sv-SE" sz="3200" dirty="0">
                <a:latin typeface="Calibri" pitchFamily="34" charset="0"/>
              </a:rPr>
              <a:t>japansk magnolia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3200" dirty="0" smtClean="0">
                <a:latin typeface="Calibri" pitchFamily="34" charset="0"/>
              </a:rPr>
              <a:t>Plus </a:t>
            </a:r>
            <a:r>
              <a:rPr lang="sv-SE" sz="3200" dirty="0">
                <a:latin typeface="Calibri" pitchFamily="34" charset="0"/>
              </a:rPr>
              <a:t>många </a:t>
            </a:r>
            <a:r>
              <a:rPr lang="sv-SE" sz="3200" dirty="0" smtClean="0">
                <a:latin typeface="Calibri" pitchFamily="34" charset="0"/>
              </a:rPr>
              <a:t>mindre</a:t>
            </a:r>
            <a:endParaRPr lang="sv-SE" sz="3200" dirty="0">
              <a:latin typeface="Calibri" pitchFamily="34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8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/>
          <p:cNvCxnSpPr/>
          <p:nvPr/>
        </p:nvCxnSpPr>
        <p:spPr>
          <a:xfrm>
            <a:off x="684213" y="1196975"/>
            <a:ext cx="7920037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755650" y="6237288"/>
            <a:ext cx="7920038" cy="0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843" name="Rubrik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Arial" charset="0"/>
                <a:cs typeface="Arial" charset="0"/>
              </a:rPr>
              <a:t>Satsningar under 2013</a:t>
            </a:r>
          </a:p>
        </p:txBody>
      </p:sp>
      <p:sp>
        <p:nvSpPr>
          <p:cNvPr id="35844" name="Platshållare för innehåll 7"/>
          <p:cNvSpPr>
            <a:spLocks noGrp="1"/>
          </p:cNvSpPr>
          <p:nvPr>
            <p:ph idx="4294967295"/>
          </p:nvPr>
        </p:nvSpPr>
        <p:spPr>
          <a:xfrm>
            <a:off x="663575" y="1423988"/>
            <a:ext cx="8229600" cy="4525962"/>
          </a:xfrm>
        </p:spPr>
        <p:txBody>
          <a:bodyPr/>
          <a:lstStyle/>
          <a:p>
            <a:pPr eaLnBrk="1" hangingPunct="1"/>
            <a:r>
              <a:rPr lang="sv-SE" dirty="0" smtClean="0"/>
              <a:t>Avloppssystem ev. åtgärd</a:t>
            </a:r>
          </a:p>
          <a:p>
            <a:pPr eaLnBrk="1" hangingPunct="1"/>
            <a:r>
              <a:rPr lang="sv-SE" dirty="0" smtClean="0"/>
              <a:t>Ev. byte av värmeväxlare/värmecentral</a:t>
            </a:r>
          </a:p>
          <a:p>
            <a:pPr eaLnBrk="1" hangingPunct="1"/>
            <a:r>
              <a:rPr lang="sv-SE" dirty="0" smtClean="0"/>
              <a:t>Ev. byte av hiss i H87</a:t>
            </a:r>
          </a:p>
          <a:p>
            <a:pPr eaLnBrk="1" hangingPunct="1"/>
            <a:r>
              <a:rPr lang="sv-SE" dirty="0" smtClean="0"/>
              <a:t>Allmän uppfräschning av föreningslokalen</a:t>
            </a:r>
          </a:p>
          <a:p>
            <a:pPr eaLnBrk="1" hangingPunct="1"/>
            <a:r>
              <a:rPr lang="sv-SE" dirty="0" smtClean="0"/>
              <a:t>Ev. förstudie bergvärme</a:t>
            </a:r>
          </a:p>
          <a:p>
            <a:pPr eaLnBrk="1" hangingPunct="1"/>
            <a:endParaRPr lang="sv-SE" dirty="0" smtClean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2012-11-15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E21C1-FC2B-4B26-BED5-F8F7B3DA294D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2922</TotalTime>
  <Words>472</Words>
  <Application>Microsoft Office PowerPoint</Application>
  <PresentationFormat>On-screen Show (4:3)</PresentationFormat>
  <Paragraphs>176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Office-tema</vt:lpstr>
      <vt:lpstr>Välkomna!</vt:lpstr>
      <vt:lpstr>Föreningens ekonomi är god</vt:lpstr>
      <vt:lpstr>Sammanfattning ekonomi</vt:lpstr>
      <vt:lpstr>Oförändrad avgift åren 2004-2013</vt:lpstr>
      <vt:lpstr>Kostnaderna har en stigande trend</vt:lpstr>
      <vt:lpstr>Intäkter &amp; kostnader i balans</vt:lpstr>
      <vt:lpstr>Ränteläget </vt:lpstr>
      <vt:lpstr>Händelser 2012</vt:lpstr>
      <vt:lpstr>Satsningar under 2013</vt:lpstr>
      <vt:lpstr>Ventilationsprojektet 99% klart</vt:lpstr>
      <vt:lpstr>Avloppsrör – utredning pågår</vt:lpstr>
      <vt:lpstr>Upprop om förskolan</vt:lpstr>
      <vt:lpstr>Förskolan ger oss goda intäkter</vt:lpstr>
      <vt:lpstr>Styrelsen vill ha en dialog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Brf Fridhem Ekonomimöte</dc:title>
  <dc:creator>Harald</dc:creator>
  <cp:lastModifiedBy>nils.ericsson</cp:lastModifiedBy>
  <cp:revision>71</cp:revision>
  <cp:lastPrinted>2012-11-15T14:53:59Z</cp:lastPrinted>
  <dcterms:created xsi:type="dcterms:W3CDTF">2010-11-10T09:30:28Z</dcterms:created>
  <dcterms:modified xsi:type="dcterms:W3CDTF">2012-11-15T17:12:36Z</dcterms:modified>
</cp:coreProperties>
</file>